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3_670578B8.xml" ContentType="application/vnd.ms-powerpoint.comments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3" r:id="rId2"/>
    <p:sldId id="280" r:id="rId3"/>
    <p:sldId id="269" r:id="rId4"/>
    <p:sldId id="257" r:id="rId5"/>
    <p:sldId id="564" r:id="rId6"/>
    <p:sldId id="270" r:id="rId7"/>
    <p:sldId id="258" r:id="rId8"/>
    <p:sldId id="271" r:id="rId9"/>
    <p:sldId id="275" r:id="rId10"/>
    <p:sldId id="570" r:id="rId11"/>
    <p:sldId id="260" r:id="rId12"/>
    <p:sldId id="568" r:id="rId13"/>
    <p:sldId id="569" r:id="rId14"/>
    <p:sldId id="273" r:id="rId15"/>
    <p:sldId id="261" r:id="rId16"/>
    <p:sldId id="262" r:id="rId17"/>
    <p:sldId id="580" r:id="rId18"/>
    <p:sldId id="579" r:id="rId19"/>
    <p:sldId id="574" r:id="rId20"/>
    <p:sldId id="575" r:id="rId21"/>
    <p:sldId id="576" r:id="rId22"/>
    <p:sldId id="577" r:id="rId23"/>
    <p:sldId id="259" r:id="rId24"/>
    <p:sldId id="265" r:id="rId25"/>
    <p:sldId id="266" r:id="rId26"/>
    <p:sldId id="267" r:id="rId27"/>
    <p:sldId id="268" r:id="rId28"/>
    <p:sldId id="561" r:id="rId29"/>
    <p:sldId id="565" r:id="rId30"/>
    <p:sldId id="500" r:id="rId31"/>
    <p:sldId id="566" r:id="rId32"/>
    <p:sldId id="567" r:id="rId33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2EE4DC-5BA1-BDB4-0610-131C7E89A552}" name="Chiara Agrillo" initials="CA" userId="S::cagrillo@migpolgroup.com::c6f460c2-8e26-422a-a72b-ea73221fe4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81"/>
  </p:normalViewPr>
  <p:slideViewPr>
    <p:cSldViewPr snapToGrid="0">
      <p:cViewPr varScale="1">
        <p:scale>
          <a:sx n="78" d="100"/>
          <a:sy n="78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03_670578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F80FA8D-77BC-4588-BED0-53704F6347F4}" authorId="{ED2EE4DC-5BA1-BDB4-0610-131C7E89A552}" created="2026-01-26T16:00:40.81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28411832" sldId="259"/>
      <ac:spMk id="3" creationId="{B1F67B17-BC9D-FA8B-4855-B9C7D468105D}"/>
    </ac:deMkLst>
    <p188:txBody>
      <a:bodyPr/>
      <a:lstStyle/>
      <a:p>
        <a:r>
          <a:rPr lang="en-BE"/>
          <a:t>Although sometimes evidence shows that when institutional channels are established, participation in protests for example can decrease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8C369-24BA-48A5-83E9-4ED6265FDF60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15023-35A4-4D11-91A3-26C3CF5E687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25770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9126B-BCD5-4A91-B688-2E099CDD39AB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1698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15023-35A4-4D11-91A3-26C3CF5E6876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747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Strong: correlation &gt; .5</a:t>
            </a:r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DFFF2-DF68-4D8A-8A33-202834D245F1}" type="slidenum">
              <a:rPr lang="en-BE" smtClean="0"/>
              <a:t>15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10010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8307B-E9EF-49E4-BD15-81C0C3F92D24}" type="slidenum">
              <a:rPr lang="en-BE" smtClean="0"/>
              <a:t>30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189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9DDC7-FA4D-A497-5EE2-E7AFF2ECE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A542A-969C-DB1A-3659-3FEBF0662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42DDB-BE03-B57D-1137-403555F8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0C312-B1F7-153B-40F5-5A69FBC4E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5B6D6-CADC-A25D-AD72-737763CA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4573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81FE9-8355-41D6-E6C5-6C384B74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94A2FE-CE86-4388-B44F-3DE876F5B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571D2-2441-2E98-90A8-1DE3C7854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61F8A-97DB-1BC1-14EA-34718253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EC2EE-8869-DD27-4706-32B75026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89219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07DFA-0F7E-72A1-F074-A62ADECD32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EEE746-AD1E-B345-613C-BA8724F76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64C04-4EC6-FCBE-F7B4-79CD39AC8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BDAAF-D7FD-EF26-4066-50F73A13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C1BB0-0337-AAA4-55FD-8BF876983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2587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EFFED-8162-C807-DA89-621E26331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630F9-A876-F564-E5C7-1D8296EB7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615BA-3948-2A8B-1A59-0EAC8897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6CF92-D0FC-9834-4D20-46359C26B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D8AF6-46FB-059F-60DC-9593CD10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4656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881A8-D95D-95C6-2C2D-0DD90E0BD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981BC-54AE-0797-C1CD-7C120A116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897E-CE75-94B0-DF56-CD12D4EE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8B334-F5CA-3C22-5D9C-FA4D2440E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AC943-DB45-2B37-0530-7B0AD14A6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9927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8D407-140B-5616-B9DD-8A1906485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8A831-26E2-48B0-8662-02DE29DDC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E150E-4475-6090-5D8B-095ABBE5F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BEA80-B3B6-F449-F209-F2C82DC41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04148-5965-22EC-30E2-75841BA4E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2C19B-A814-9D09-D97A-280B00F6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365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997F-223F-3194-D4D6-5247CD19A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0648B-9674-27D4-323B-910E23D19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D83E7-6AC8-79AD-7119-3FC298E48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FEB00-8F74-5C67-A72A-08F871A8C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37774-5CBC-2614-AB88-2955F828A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D7E85A-8D65-DBCC-CE43-0BAA6F7A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2E7968-7F06-0443-BBA2-BBDE99CFE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35DFCE-D51C-ED73-E889-B53D44BE0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3701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7B555-4870-07DD-9CC2-BABEFCDDC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B631C-D948-7813-E05A-BE11CF7E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4C726-8D75-0B42-66E5-5761E05AE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BBD0A-AD19-1581-9E66-21C2107B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5189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82D71B-5D1C-65CF-1103-60797730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C32D3-4811-69C7-B9C5-74C0B8BD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E6C90-E4A1-F378-9F49-32D703A71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7410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8C2A4-B488-028F-1BE4-61930AE7B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64D6A-8946-3A33-A605-FA8CAB6A4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192F16-B166-C58B-E8C0-F01F17D40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43FB8-6311-7555-D0A1-1AB4A1C5F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7DFB2-0D8E-B5E1-AA61-C490B791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2D73A-EF01-EE69-C2A2-0E20FBDF1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923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01389-F930-1519-5B97-B322D0589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DD3C0C-44A5-CA97-66E9-2914018D53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90591-16CD-B30D-32E2-67CB864D8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45C046-3E41-0834-9991-6B8729987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6450A-E3AF-7C47-32B7-649C37C2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6F639-416F-7C13-03E6-EB94EFFC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1836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9FD74E-917D-56E3-50C6-0A747995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C4131-100E-7F21-36EC-966ACEF82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21E44-5BC2-58ED-F7E1-8CB9F9F3E7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5ADDB2-F2B5-4E61-9D7B-2E55E21053D2}" type="datetimeFigureOut">
              <a:rPr lang="en-BE" smtClean="0"/>
              <a:t>29/01/2026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DEBEA-5E51-E504-1252-2F4A6EE48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3FAD4-19A2-2FD7-1CBC-F945813DE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BC30B0-5C28-49EE-90DA-09F94895A00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5493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8/10/relationships/comments" Target="../comments/modernComment_103_670578B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tiff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85D1FD8-D205-4B70-A309-3A1B6BEC53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5" b="8316"/>
          <a:stretch/>
        </p:blipFill>
        <p:spPr>
          <a:xfrm>
            <a:off x="10897385" y="6348549"/>
            <a:ext cx="957157" cy="509452"/>
          </a:xfrm>
          <a:prstGeom prst="rect">
            <a:avLst/>
          </a:prstGeom>
        </p:spPr>
      </p:pic>
      <p:sp>
        <p:nvSpPr>
          <p:cNvPr id="13" name="Rectangle 7" descr="colored rectangle">
            <a:extLst>
              <a:ext uri="{FF2B5EF4-FFF2-40B4-BE49-F238E27FC236}">
                <a16:creationId xmlns:a16="http://schemas.microsoft.com/office/drawing/2014/main" id="{69FE2EEB-C21D-4680-9797-9B0C5C908617}"/>
              </a:ext>
            </a:extLst>
          </p:cNvPr>
          <p:cNvSpPr/>
          <p:nvPr/>
        </p:nvSpPr>
        <p:spPr>
          <a:xfrm>
            <a:off x="-349" y="1869441"/>
            <a:ext cx="12191999" cy="1559560"/>
          </a:xfrm>
          <a:prstGeom prst="rect">
            <a:avLst/>
          </a:prstGeom>
          <a:solidFill>
            <a:srgbClr val="8B8277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ABE116-1F8E-4D7F-A52A-FA442E2EB9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90890" y="1978299"/>
            <a:ext cx="10809514" cy="1450701"/>
          </a:xfrm>
        </p:spPr>
        <p:txBody>
          <a:bodyPr anchor="t">
            <a:noAutofit/>
          </a:bodyPr>
          <a:lstStyle/>
          <a:p>
            <a:pPr lvl="0"/>
            <a:r>
              <a:rPr lang="en-US" sz="3600" b="1" dirty="0">
                <a:latin typeface="Lora" pitchFamily="2"/>
              </a:rPr>
              <a:t>From Policy to Practice</a:t>
            </a:r>
            <a:br>
              <a:rPr lang="en-US" sz="3600" b="1" dirty="0">
                <a:latin typeface="Lora" pitchFamily="2"/>
              </a:rPr>
            </a:br>
            <a:r>
              <a:rPr lang="en-US" sz="2800" b="1" dirty="0">
                <a:latin typeface="Lora" pitchFamily="2"/>
              </a:rPr>
              <a:t>How Political Participation Frameworks Shape New Europeans’ Political Engagement</a:t>
            </a:r>
            <a:br>
              <a:rPr lang="en-US" sz="4000" b="1" dirty="0">
                <a:latin typeface="Lora" pitchFamily="2"/>
              </a:rPr>
            </a:br>
            <a:endParaRPr lang="en-BE" sz="4000" dirty="0">
              <a:latin typeface="Lora" pitchFamily="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0A91E-9872-469F-B176-DF8345EF40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60272" y="3589936"/>
            <a:ext cx="8471455" cy="1885426"/>
          </a:xfrm>
        </p:spPr>
        <p:txBody>
          <a:bodyPr>
            <a:noAutofit/>
          </a:bodyPr>
          <a:lstStyle/>
          <a:p>
            <a:pPr algn="ctr"/>
            <a:r>
              <a:rPr lang="en-U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Başak </a:t>
            </a:r>
            <a:r>
              <a:rPr lang="en-US" sz="1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Yavçan</a:t>
            </a:r>
            <a:r>
              <a:rPr lang="en-U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PhD, Head of Research</a:t>
            </a:r>
            <a:b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Migration Policy Group</a:t>
            </a:r>
          </a:p>
          <a:p>
            <a:r>
              <a:rPr lang="en-U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Chiara Agrillo, Research Assistant</a:t>
            </a:r>
            <a:b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Migration Policy Group</a:t>
            </a:r>
          </a:p>
          <a:p>
            <a:r>
              <a:rPr lang="en-U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Anoushka Gautam, Research Assistant</a:t>
            </a:r>
            <a:b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Migration Policy Group</a:t>
            </a:r>
          </a:p>
          <a:p>
            <a:pPr algn="ctr"/>
            <a:endParaRPr lang="en-US" sz="1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Rectangle 7" descr="colored rectangle">
            <a:extLst>
              <a:ext uri="{FF2B5EF4-FFF2-40B4-BE49-F238E27FC236}">
                <a16:creationId xmlns:a16="http://schemas.microsoft.com/office/drawing/2014/main" id="{26FB9E08-CB27-4A4A-A143-D0BC10519AE7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43E9B82A-BE93-4160-96F1-FC205CFD6B26}"/>
              </a:ext>
            </a:extLst>
          </p:cNvPr>
          <p:cNvCxnSpPr>
            <a:cxnSpLocks/>
          </p:cNvCxnSpPr>
          <p:nvPr/>
        </p:nvCxnSpPr>
        <p:spPr>
          <a:xfrm>
            <a:off x="5703217" y="5183854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8" name="Picture 7" descr="A logo with orange letters&#10;&#10;Description automatically generated with medium confidence">
            <a:extLst>
              <a:ext uri="{FF2B5EF4-FFF2-40B4-BE49-F238E27FC236}">
                <a16:creationId xmlns:a16="http://schemas.microsoft.com/office/drawing/2014/main" id="{5D484421-2B99-18B3-FB51-C1E890E3D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926" y="0"/>
            <a:ext cx="3323447" cy="1869439"/>
          </a:xfrm>
          <a:prstGeom prst="rect">
            <a:avLst/>
          </a:prstGeom>
        </p:spPr>
      </p:pic>
      <p:pic>
        <p:nvPicPr>
          <p:cNvPr id="9" name="image4.png">
            <a:extLst>
              <a:ext uri="{FF2B5EF4-FFF2-40B4-BE49-F238E27FC236}">
                <a16:creationId xmlns:a16="http://schemas.microsoft.com/office/drawing/2014/main" id="{B8C4645C-76CD-F351-C5AE-231E46C01F41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170279" y="5364829"/>
            <a:ext cx="3850735" cy="81221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D1192-3D13-81AC-3B19-53D55C7CC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FBD52-207D-731D-8440-AB2495B05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4185"/>
            <a:ext cx="10515600" cy="4351338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Significant gaps in political participation </a:t>
            </a:r>
            <a:r>
              <a:rPr lang="en-US" b="1" dirty="0"/>
              <a:t>administrative data</a:t>
            </a:r>
          </a:p>
          <a:p>
            <a:pPr lvl="1"/>
            <a:r>
              <a:rPr lang="en-US" dirty="0"/>
              <a:t>Lack of harmonization in data collection, differences in administrative systems</a:t>
            </a:r>
          </a:p>
          <a:p>
            <a:pPr lvl="1"/>
            <a:r>
              <a:rPr lang="en-US" dirty="0"/>
              <a:t>Different migrant definitions</a:t>
            </a:r>
          </a:p>
          <a:p>
            <a:pPr lvl="1"/>
            <a:r>
              <a:rPr lang="en-US" dirty="0"/>
              <a:t>Lack of non-electoral participation data and subjective indicators</a:t>
            </a:r>
          </a:p>
          <a:p>
            <a:pPr lvl="1"/>
            <a:r>
              <a:rPr lang="en-US" dirty="0"/>
              <a:t>Data on elections (voting &amp; representation) is often not disaggregated by migration background and is only available for a small number of countries and election types</a:t>
            </a:r>
          </a:p>
          <a:p>
            <a:pPr lvl="1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E25EBF-E504-9983-DAA6-EC262E9DC2B3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Data Gaps and Landscape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C16CFB5-B884-FFDD-499B-07A65850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AD8CFCB4-8B81-B810-D473-D2E79E49ECB5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29559110-15D4-A890-3549-D9EB606557A9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B120FE57-F3FA-26A3-C490-BC0A647B7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614E4CFF-18DF-D3E6-DF81-43D01EBE845D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45422FA-6D25-D203-D15F-28DC053AC74C}"/>
              </a:ext>
            </a:extLst>
          </p:cNvPr>
          <p:cNvSpPr/>
          <p:nvPr/>
        </p:nvSpPr>
        <p:spPr>
          <a:xfrm>
            <a:off x="2346974" y="1470350"/>
            <a:ext cx="7092572" cy="21912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An ideal dataset for studying migrant political participation:</a:t>
            </a:r>
          </a:p>
          <a:p>
            <a:pPr algn="ctr"/>
            <a:endParaRPr lang="en-US" sz="600" b="1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Cross-context comparability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Clear definition of the migrant population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Accounting for different migrant groups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Information on both electoral and non-electoral participation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Large and representative samples</a:t>
            </a:r>
          </a:p>
        </p:txBody>
      </p: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CA91DFF2-6DAD-DCAB-B236-12844EA86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616" y="2108799"/>
            <a:ext cx="914400" cy="914400"/>
          </a:xfrm>
          <a:prstGeom prst="rect">
            <a:avLst/>
          </a:prstGeom>
        </p:spPr>
      </p:pic>
      <p:pic>
        <p:nvPicPr>
          <p:cNvPr id="14" name="Graphic 13" descr="Checkbox Crossed with solid fill">
            <a:extLst>
              <a:ext uri="{FF2B5EF4-FFF2-40B4-BE49-F238E27FC236}">
                <a16:creationId xmlns:a16="http://schemas.microsoft.com/office/drawing/2014/main" id="{6F6D047C-054E-2702-C258-02D611B300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2562" y="4343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06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38F6C-5718-8731-64D3-1035BE50B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2091C-C44F-617D-EB0E-E231CDC9D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52" y="1396408"/>
            <a:ext cx="10983692" cy="52814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Good practices examples </a:t>
            </a:r>
            <a:r>
              <a:rPr lang="en-US" sz="2400" dirty="0"/>
              <a:t>for administrative data collection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12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000" dirty="0"/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Survey data </a:t>
            </a:r>
            <a:r>
              <a:rPr lang="en-US" sz="2400" dirty="0"/>
              <a:t>remain the primary source for comparative analysis</a:t>
            </a:r>
          </a:p>
          <a:p>
            <a:pPr lvl="1"/>
            <a:r>
              <a:rPr lang="en-GB" sz="2000" dirty="0"/>
              <a:t>Survey data capture non-electoral participation and subjective attitudes </a:t>
            </a:r>
            <a:r>
              <a:rPr lang="en-US" sz="2000" b="1" u="sng" dirty="0"/>
              <a:t>BUT </a:t>
            </a:r>
            <a:r>
              <a:rPr lang="en-US" sz="2000" dirty="0"/>
              <a:t>migrant groups are often under-sampled &amp; voting </a:t>
            </a:r>
            <a:r>
              <a:rPr lang="en-US" sz="2000" dirty="0" err="1"/>
              <a:t>behaviour</a:t>
            </a:r>
            <a:r>
              <a:rPr lang="en-US" sz="2000" dirty="0"/>
              <a:t> is typically self-reported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563B9C-5A5A-FFFA-43A4-72147B8132C1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Data Gaps and Landscape</a:t>
            </a:r>
            <a:endParaRPr lang="en-BE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7C9B71-0F13-414C-389A-018AA6179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7" descr="colored rectangle">
            <a:extLst>
              <a:ext uri="{FF2B5EF4-FFF2-40B4-BE49-F238E27FC236}">
                <a16:creationId xmlns:a16="http://schemas.microsoft.com/office/drawing/2014/main" id="{18DDB71C-3916-49CC-42DE-9430A55EF970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3" name="Straight Connector 5" descr="text divider">
            <a:extLst>
              <a:ext uri="{FF2B5EF4-FFF2-40B4-BE49-F238E27FC236}">
                <a16:creationId xmlns:a16="http://schemas.microsoft.com/office/drawing/2014/main" id="{D3067958-3B08-B204-1F74-180645188A77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E75F2A8E-DA57-D5EC-1E4B-1BB9BFB1D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5" descr="text divider">
            <a:extLst>
              <a:ext uri="{FF2B5EF4-FFF2-40B4-BE49-F238E27FC236}">
                <a16:creationId xmlns:a16="http://schemas.microsoft.com/office/drawing/2014/main" id="{D03619AD-DFC0-CD01-0AB5-88EB8F32ACC4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742409-15B5-7138-F3A9-5A5D35CA7BA9}"/>
              </a:ext>
            </a:extLst>
          </p:cNvPr>
          <p:cNvSpPr/>
          <p:nvPr/>
        </p:nvSpPr>
        <p:spPr>
          <a:xfrm>
            <a:off x="1049550" y="1922639"/>
            <a:ext cx="10092895" cy="27614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Sweden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Turnout data for different election types, disaggregated by Swedish-born vs foreign-born.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Nominated, elected and non-elected for different elections types, by Swedish-born vs foreign-born.</a:t>
            </a:r>
          </a:p>
          <a:p>
            <a:r>
              <a:rPr lang="en-US" b="1" dirty="0">
                <a:solidFill>
                  <a:schemeClr val="tx1"/>
                </a:solidFill>
              </a:rPr>
              <a:t>Finland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Data on turnout for different election types, disaggregated by Finnish vs foreign background; for some election types, also by citizenship.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Candidates and elected in different election types, by Finnish vs foreign background and language.</a:t>
            </a:r>
          </a:p>
        </p:txBody>
      </p:sp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139FBA07-CC6D-D167-2DE5-6F588E246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31384" y="15473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46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F3B6A-9952-078B-6D92-A8B1A9E5A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86A35A-0779-307B-73AC-CB0C7FA5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00" y="70845"/>
            <a:ext cx="10515600" cy="1325563"/>
          </a:xfrm>
        </p:spPr>
        <p:txBody>
          <a:bodyPr/>
          <a:lstStyle/>
          <a:p>
            <a:r>
              <a:rPr lang="en-US" dirty="0"/>
              <a:t>Methodology &amp; </a:t>
            </a:r>
            <a:r>
              <a:rPr lang="en-US" b="1" dirty="0"/>
              <a:t>Data</a:t>
            </a:r>
            <a:endParaRPr lang="en-BE" b="1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8E2597A-D036-1CDB-9DCD-6DFD23CD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679D7F36-C45E-DE78-3695-55AB7D6B19C7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E64D9794-5ED9-C1DC-28CB-30F6A66FA4BB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F3E6E384-EEBC-117C-0977-A8050E30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AD00B8B7-EDAF-940F-4006-2953F79F2EA1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867915-F5FA-9FEF-D083-6491C1056FCB}"/>
              </a:ext>
            </a:extLst>
          </p:cNvPr>
          <p:cNvSpPr/>
          <p:nvPr/>
        </p:nvSpPr>
        <p:spPr>
          <a:xfrm>
            <a:off x="410012" y="1675822"/>
            <a:ext cx="11439850" cy="14064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European Social Survey Data (ESS Round 11, fieldwork 2023-2024)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Comprehensive cross-national dataset on political attitudes and participation in Europe.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Cross-country comparability, and coverage of multiple participation channels (including electoral &amp; non-electoral forms), make it well suited for studying migrant political participation.</a:t>
            </a:r>
            <a:endParaRPr lang="en-BE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7556A6C-9A61-D24E-AA5B-37E6E7F7C1B7}"/>
              </a:ext>
            </a:extLst>
          </p:cNvPr>
          <p:cNvSpPr/>
          <p:nvPr/>
        </p:nvSpPr>
        <p:spPr>
          <a:xfrm>
            <a:off x="410012" y="3196591"/>
            <a:ext cx="11439850" cy="5707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Eurostat (2023)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A3B6695-301C-2E55-9963-07E138BECA51}"/>
              </a:ext>
            </a:extLst>
          </p:cNvPr>
          <p:cNvSpPr/>
          <p:nvPr/>
        </p:nvSpPr>
        <p:spPr>
          <a:xfrm>
            <a:off x="410012" y="3890833"/>
            <a:ext cx="11439850" cy="5707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22 EU Member States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F8B8E87-4CC8-F2BE-03DA-03A2A523F8E8}"/>
              </a:ext>
            </a:extLst>
          </p:cNvPr>
          <p:cNvSpPr/>
          <p:nvPr/>
        </p:nvSpPr>
        <p:spPr>
          <a:xfrm>
            <a:off x="410012" y="4585075"/>
            <a:ext cx="11439850" cy="5707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Unit of analysis: </a:t>
            </a:r>
            <a:r>
              <a:rPr lang="en-US" dirty="0">
                <a:solidFill>
                  <a:schemeClr val="tx1"/>
                </a:solidFill>
              </a:rPr>
              <a:t>country (migrant sample, aggregated from individual responses)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1A8770E-DA2C-E768-761A-10452C62CB8F}"/>
              </a:ext>
            </a:extLst>
          </p:cNvPr>
          <p:cNvSpPr/>
          <p:nvPr/>
        </p:nvSpPr>
        <p:spPr>
          <a:xfrm>
            <a:off x="410012" y="5279317"/>
            <a:ext cx="11439850" cy="5707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Population:</a:t>
            </a:r>
            <a:r>
              <a:rPr lang="en-US" dirty="0">
                <a:solidFill>
                  <a:schemeClr val="tx1"/>
                </a:solidFill>
              </a:rPr>
              <a:t> migrants = foreign-born (regardless of citizenship)</a:t>
            </a:r>
          </a:p>
        </p:txBody>
      </p:sp>
    </p:spTree>
    <p:extLst>
      <p:ext uri="{BB962C8B-B14F-4D97-AF65-F5344CB8AC3E}">
        <p14:creationId xmlns:p14="http://schemas.microsoft.com/office/powerpoint/2010/main" val="1461912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CF044-EA42-A530-C260-40ABD66D0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6DD276-6B19-CFAF-4DAE-89E8D6AF3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00" y="70845"/>
            <a:ext cx="10515600" cy="1325563"/>
          </a:xfrm>
        </p:spPr>
        <p:txBody>
          <a:bodyPr/>
          <a:lstStyle/>
          <a:p>
            <a:r>
              <a:rPr lang="en-US" dirty="0"/>
              <a:t>Methodology &amp; </a:t>
            </a:r>
            <a:r>
              <a:rPr lang="en-US" b="1" dirty="0"/>
              <a:t>Data</a:t>
            </a:r>
            <a:endParaRPr lang="en-BE" b="1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2DC982D-220A-162C-5DF1-BB1CB5A24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E4BAADB0-FA4F-4395-D677-A55A5C1EAA1E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0B26A652-B619-C9AF-8D55-8687D74B582B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33F9FD3-A047-C7B4-E519-BA76DBFC9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01F12785-C0CE-CCD4-EA77-E99C39143750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AA309E-B844-9E5F-9B71-A7A906E3174D}"/>
              </a:ext>
            </a:extLst>
          </p:cNvPr>
          <p:cNvSpPr/>
          <p:nvPr/>
        </p:nvSpPr>
        <p:spPr>
          <a:xfrm>
            <a:off x="410012" y="2096446"/>
            <a:ext cx="11439850" cy="9661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Key independent variable: </a:t>
            </a:r>
            <a:r>
              <a:rPr lang="en-US" sz="2400" dirty="0">
                <a:solidFill>
                  <a:schemeClr val="tx1"/>
                </a:solidFill>
              </a:rPr>
              <a:t>Political Participation Policy Index (or PPP specific dimensions and indicators)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732A5E-D6AC-807B-1698-0F9E38D906CA}"/>
              </a:ext>
            </a:extLst>
          </p:cNvPr>
          <p:cNvSpPr/>
          <p:nvPr/>
        </p:nvSpPr>
        <p:spPr>
          <a:xfrm>
            <a:off x="410012" y="3187915"/>
            <a:ext cx="11439850" cy="9661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2400" b="1" dirty="0">
                <a:solidFill>
                  <a:schemeClr val="tx1"/>
                </a:solidFill>
              </a:rPr>
              <a:t>Dependent variables: </a:t>
            </a:r>
            <a:r>
              <a:rPr lang="en-GB" sz="2400" dirty="0">
                <a:solidFill>
                  <a:schemeClr val="tx1"/>
                </a:solidFill>
              </a:rPr>
              <a:t>participation outcomes at the </a:t>
            </a:r>
            <a:r>
              <a:rPr lang="en-US" sz="2400" dirty="0">
                <a:solidFill>
                  <a:schemeClr val="tx1"/>
                </a:solidFill>
              </a:rPr>
              <a:t>country level by aggregating individual responses into country means and proportions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427118-E53B-8374-C4A9-FE11DA3AF2B3}"/>
              </a:ext>
            </a:extLst>
          </p:cNvPr>
          <p:cNvSpPr/>
          <p:nvPr/>
        </p:nvSpPr>
        <p:spPr>
          <a:xfrm>
            <a:off x="428300" y="4288225"/>
            <a:ext cx="11439850" cy="9661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400" b="1" dirty="0">
                <a:solidFill>
                  <a:schemeClr val="tx1"/>
                </a:solidFill>
              </a:rPr>
              <a:t>Analysis: </a:t>
            </a:r>
            <a:r>
              <a:rPr lang="it-IT" sz="2400" dirty="0">
                <a:solidFill>
                  <a:schemeClr val="tx1"/>
                </a:solidFill>
              </a:rPr>
              <a:t>Scatterplots of countries’ index scores and participation outcomes (Pearson’s R). The scatterplots were generated with R-studio. </a:t>
            </a: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82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639F-BDFE-703A-BF9B-0ACA3FA6D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40EFA-C6C8-FF52-5989-AF99B9296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1396408"/>
            <a:ext cx="11020425" cy="5124450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err="1"/>
              <a:t>Naturalisation</a:t>
            </a:r>
            <a:r>
              <a:rPr lang="en-US" sz="2400" dirty="0"/>
              <a:t>: % foreign citizens who </a:t>
            </a:r>
            <a:r>
              <a:rPr lang="en-US" sz="2400" i="1" dirty="0"/>
              <a:t>acquired citizenship</a:t>
            </a:r>
            <a:endParaRPr lang="en-BE" sz="2400" i="1" dirty="0"/>
          </a:p>
          <a:p>
            <a:pPr lvl="0"/>
            <a:r>
              <a:rPr lang="it-IT" sz="2400" b="1" dirty="0"/>
              <a:t>Electoral participation: </a:t>
            </a:r>
            <a:r>
              <a:rPr lang="en-US" sz="2400" dirty="0"/>
              <a:t>% (reported) </a:t>
            </a:r>
            <a:r>
              <a:rPr lang="en-US" sz="2400" i="1" dirty="0"/>
              <a:t>voted</a:t>
            </a:r>
            <a:r>
              <a:rPr lang="en-US" sz="2400" dirty="0"/>
              <a:t> in last national election</a:t>
            </a:r>
          </a:p>
          <a:p>
            <a:pPr lvl="0"/>
            <a:r>
              <a:rPr lang="it-IT" sz="2400" b="1" dirty="0"/>
              <a:t>Non-electoral participation:</a:t>
            </a:r>
            <a:endParaRPr lang="en-BE" sz="2400" dirty="0"/>
          </a:p>
          <a:p>
            <a:pPr lvl="1"/>
            <a:r>
              <a:rPr lang="en-US" dirty="0"/>
              <a:t>% Donated to or participated in a </a:t>
            </a:r>
            <a:r>
              <a:rPr lang="en-US" i="1" dirty="0"/>
              <a:t>political party or pressure group</a:t>
            </a:r>
            <a:r>
              <a:rPr lang="en-US" dirty="0"/>
              <a:t> in the last 12 months</a:t>
            </a:r>
            <a:endParaRPr lang="en-BE" dirty="0"/>
          </a:p>
          <a:p>
            <a:pPr lvl="1"/>
            <a:r>
              <a:rPr lang="en-US" dirty="0"/>
              <a:t>% </a:t>
            </a:r>
            <a:r>
              <a:rPr lang="it-IT" dirty="0"/>
              <a:t>Signed a </a:t>
            </a:r>
            <a:r>
              <a:rPr lang="it-IT" i="1" dirty="0"/>
              <a:t>petition</a:t>
            </a:r>
            <a:r>
              <a:rPr lang="it-IT" dirty="0"/>
              <a:t> in the last 12 months</a:t>
            </a:r>
          </a:p>
          <a:p>
            <a:pPr lvl="1"/>
            <a:r>
              <a:rPr lang="en-US" dirty="0"/>
              <a:t>% </a:t>
            </a:r>
            <a:r>
              <a:rPr lang="it-IT" dirty="0"/>
              <a:t>Taken part in a </a:t>
            </a:r>
            <a:r>
              <a:rPr lang="it-IT" i="1" dirty="0"/>
              <a:t>public demonstration </a:t>
            </a:r>
            <a:r>
              <a:rPr lang="it-IT" dirty="0"/>
              <a:t>in the last 12 months</a:t>
            </a:r>
            <a:endParaRPr lang="en-BE" dirty="0">
              <a:highlight>
                <a:srgbClr val="FFFF00"/>
              </a:highlight>
            </a:endParaRPr>
          </a:p>
          <a:p>
            <a:pPr lvl="0"/>
            <a:r>
              <a:rPr lang="it-IT" sz="2400" b="1" dirty="0"/>
              <a:t>Attitudes towards politics and the political system: </a:t>
            </a:r>
            <a:endParaRPr lang="en-BE" sz="2400" dirty="0"/>
          </a:p>
          <a:p>
            <a:pPr lvl="1"/>
            <a:r>
              <a:rPr lang="it-IT" i="1" dirty="0"/>
              <a:t>Institutional trust </a:t>
            </a:r>
            <a:r>
              <a:rPr lang="it-IT" dirty="0"/>
              <a:t>(</a:t>
            </a:r>
            <a:r>
              <a:rPr lang="en-US" dirty="0"/>
              <a:t>0–10; additive index: parliament/parties/politicians/police/legal system)</a:t>
            </a:r>
            <a:endParaRPr lang="en-BE" dirty="0"/>
          </a:p>
          <a:p>
            <a:pPr lvl="1"/>
            <a:r>
              <a:rPr lang="it-IT" i="1" dirty="0"/>
              <a:t>Sense of belonging</a:t>
            </a:r>
            <a:r>
              <a:rPr lang="en-US" i="1" dirty="0"/>
              <a:t> </a:t>
            </a:r>
            <a:r>
              <a:rPr lang="en-US" dirty="0"/>
              <a:t>(0-10)</a:t>
            </a:r>
            <a:endParaRPr lang="en-BE" dirty="0"/>
          </a:p>
          <a:p>
            <a:pPr lvl="1"/>
            <a:r>
              <a:rPr lang="en-US" i="1" dirty="0"/>
              <a:t>Political efficacy </a:t>
            </a:r>
            <a:r>
              <a:rPr lang="en-US" dirty="0"/>
              <a:t>(1-5)</a:t>
            </a:r>
            <a:endParaRPr lang="en-BE" dirty="0"/>
          </a:p>
          <a:p>
            <a:pPr marL="457200" lvl="1" indent="0">
              <a:buNone/>
            </a:pPr>
            <a:endParaRPr lang="en-US" i="1" dirty="0">
              <a:highlight>
                <a:srgbClr val="FFFF00"/>
              </a:highligh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86CDE2-DFFB-C593-6BC6-475DFE075B17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Variables – Participation outcomes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C26C202-D205-9904-78A4-C5BE9270C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2003A520-FC2C-C547-BF72-DDCD3537E02C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514B31AC-EEE8-84F9-BCC8-352856998D2F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46AF5188-0B65-EFF5-1FD3-54ACE3B07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664CA24B-BF1A-7FD8-0B4C-3B33F9B69842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41516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1ED6F-8A43-2A9A-94D7-686DAE5DB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984" y="44684"/>
            <a:ext cx="10515600" cy="1325563"/>
          </a:xfrm>
        </p:spPr>
        <p:txBody>
          <a:bodyPr/>
          <a:lstStyle/>
          <a:p>
            <a:r>
              <a:rPr lang="en-US" dirty="0"/>
              <a:t>Analysis</a:t>
            </a:r>
            <a:endParaRPr lang="en-B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24D1AD7-D7E8-640E-7A28-3FDA99EF6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 descr="colored rectangle">
            <a:extLst>
              <a:ext uri="{FF2B5EF4-FFF2-40B4-BE49-F238E27FC236}">
                <a16:creationId xmlns:a16="http://schemas.microsoft.com/office/drawing/2014/main" id="{D16EFF46-D86D-9F52-A43B-90EB300C9FE7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F1DEDD46-3C23-7037-C47D-30E18A95130D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B6070E81-53C2-5871-053D-CB1B0F264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5" descr="text divider">
            <a:extLst>
              <a:ext uri="{FF2B5EF4-FFF2-40B4-BE49-F238E27FC236}">
                <a16:creationId xmlns:a16="http://schemas.microsoft.com/office/drawing/2014/main" id="{1A982AA3-DA47-2DF2-C1D3-B90F10D8A7A2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CA15440-4114-A64C-E99F-BA00E454A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76" y="2097291"/>
            <a:ext cx="10967025" cy="274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71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9A287-F401-BC41-8D60-29EC20B1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C2FF299-1181-228E-72DC-013E3F489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B9E40A81-6E07-DF37-ABD0-5761F70D5FBD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C4C0E5A0-C747-B8E7-A1D4-8F47E1D15973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AA62FC7-8F3B-0050-C41A-0C726E3DD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171D2AB1-C0F4-4F4B-C8DE-77D6FC87EA8E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9FDE3FD0-441B-AB04-3DB5-742C2F63111D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Analysis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AB9B4-B723-1B72-0C83-90159B4F0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182" y="1438713"/>
            <a:ext cx="9387850" cy="47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74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F339E-667A-84F9-1AC7-13961C53F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7DBDD07-61E1-12A0-2723-217E2B1ED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5650D4CA-4F6C-BE79-474E-42A19540FC19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F1F3E936-A81A-59AB-2CED-1995CBB1640D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6B9A555-EBDD-3B6B-5344-749D70B5F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3BCE0DA6-AA07-7D68-25FD-A2AF1F0FA987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D9D84C8D-1AC2-1777-4B56-F6F32363402B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Analysis</a:t>
            </a:r>
          </a:p>
          <a:p>
            <a:r>
              <a:rPr lang="en-US" sz="3600" dirty="0"/>
              <a:t>Citizenship Dimension and </a:t>
            </a:r>
            <a:r>
              <a:rPr lang="en-US" sz="3600" dirty="0" err="1"/>
              <a:t>Naturalisation</a:t>
            </a:r>
            <a:r>
              <a:rPr lang="en-US" sz="3600" dirty="0"/>
              <a:t> rates</a:t>
            </a:r>
            <a:endParaRPr lang="en-B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BBACD-8195-BB16-F3F4-C4C99A755E97}"/>
              </a:ext>
            </a:extLst>
          </p:cNvPr>
          <p:cNvSpPr txBox="1"/>
          <p:nvPr/>
        </p:nvSpPr>
        <p:spPr>
          <a:xfrm>
            <a:off x="10051117" y="3105834"/>
            <a:ext cx="18749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EU Citizens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89B569-B87C-B5E5-5513-CA0A8D7C5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0"/>
          <a:stretch>
            <a:fillRect/>
          </a:stretch>
        </p:blipFill>
        <p:spPr>
          <a:xfrm>
            <a:off x="1370584" y="1383600"/>
            <a:ext cx="8484332" cy="48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64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18589-19FC-828B-BC3C-F70DD6A4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9CE52201-9B5C-0D2D-DB0E-562A60F55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F4386F74-1DDF-8D11-C4F7-9E8D8E26A661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487EC862-9939-8BE9-6889-4FC368B1DD54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74C89D2-FA65-4EF9-3A5E-8CCCBC5F3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45050DDC-EA4D-0965-2862-F74D54F0B5DE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3C016B9-7EA2-F84B-D97C-C901434A360F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Analysis</a:t>
            </a:r>
          </a:p>
          <a:p>
            <a:r>
              <a:rPr lang="en-US" sz="3600" dirty="0"/>
              <a:t>Citizenship Dimension and </a:t>
            </a:r>
            <a:r>
              <a:rPr lang="en-US" sz="3600" dirty="0" err="1"/>
              <a:t>Naturalisation</a:t>
            </a:r>
            <a:r>
              <a:rPr lang="en-US" sz="3600" dirty="0"/>
              <a:t> rates</a:t>
            </a:r>
            <a:endParaRPr lang="en-B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6F1B8-0316-92B5-016C-30226F13FF4F}"/>
              </a:ext>
            </a:extLst>
          </p:cNvPr>
          <p:cNvSpPr txBox="1"/>
          <p:nvPr/>
        </p:nvSpPr>
        <p:spPr>
          <a:xfrm>
            <a:off x="10051117" y="3105834"/>
            <a:ext cx="18749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Non-EU Citizens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E758C-CECE-B1AC-0851-E45706DCF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/>
          <a:stretch>
            <a:fillRect/>
          </a:stretch>
        </p:blipFill>
        <p:spPr>
          <a:xfrm>
            <a:off x="1348652" y="1335329"/>
            <a:ext cx="8664634" cy="495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77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21163-3EA7-3E3B-EE3A-18F910B1D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5310BD5-C1E8-5C40-4DB6-8D9885773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76E4F821-EB75-6653-4064-604E4AAE5EE1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2696C7C0-94A5-7AAA-76D0-6527938D9CF1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0BC75D5-B892-9156-2A7B-0498C7B66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891A0FC1-EB87-6F54-EFAE-9FF50D3DBA84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9CD315D0-6374-2AAB-2354-1C2C66F619B7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Analysis</a:t>
            </a:r>
          </a:p>
          <a:p>
            <a:r>
              <a:rPr lang="en-US" sz="3600" dirty="0"/>
              <a:t>PPP Index and Institutional Trust </a:t>
            </a:r>
            <a:endParaRPr lang="en-BE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AF1F29-D11A-90FD-4862-DB91A3E69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7"/>
          <a:stretch>
            <a:fillRect/>
          </a:stretch>
        </p:blipFill>
        <p:spPr>
          <a:xfrm>
            <a:off x="1626451" y="1359326"/>
            <a:ext cx="8519035" cy="492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4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BAA351F0-EC53-4426-8550-1AAFE51795D0}"/>
              </a:ext>
            </a:extLst>
          </p:cNvPr>
          <p:cNvCxnSpPr/>
          <p:nvPr/>
        </p:nvCxnSpPr>
        <p:spPr>
          <a:xfrm>
            <a:off x="443042" y="161271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1" name="Rectangle 7" descr="colored rectangle">
            <a:extLst>
              <a:ext uri="{FF2B5EF4-FFF2-40B4-BE49-F238E27FC236}">
                <a16:creationId xmlns:a16="http://schemas.microsoft.com/office/drawing/2014/main" id="{39F91215-C175-4E22-87FE-2FAE5CD18541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CC6632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825582E6-5FF9-483D-B248-665FA7B7C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5" b="8316"/>
          <a:stretch/>
        </p:blipFill>
        <p:spPr>
          <a:xfrm>
            <a:off x="10897385" y="6348549"/>
            <a:ext cx="957157" cy="5094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EE7E8A-25EC-6095-4E19-FAF06D3F1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72" y="1453599"/>
            <a:ext cx="8545203" cy="5257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DB99E1-BE3B-6FFB-BD11-0AF7FB62A1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087" t="12071" r="2282" b="41462"/>
          <a:stretch/>
        </p:blipFill>
        <p:spPr>
          <a:xfrm>
            <a:off x="9826960" y="2949366"/>
            <a:ext cx="2027582" cy="226612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468D2CF-23A7-40B7-9C11-273EA58670E8}"/>
              </a:ext>
            </a:extLst>
          </p:cNvPr>
          <p:cNvSpPr txBox="1">
            <a:spLocks/>
          </p:cNvSpPr>
          <p:nvPr/>
        </p:nvSpPr>
        <p:spPr>
          <a:xfrm>
            <a:off x="566058" y="601318"/>
            <a:ext cx="11288484" cy="764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latin typeface="Lora" pitchFamily="2" charset="0"/>
              </a:rPr>
              <a:t>MIPEX INTEGRATION DIMENSIONS (</a:t>
            </a:r>
            <a:r>
              <a:rPr lang="fr-FR" sz="2800" b="1" dirty="0" err="1">
                <a:latin typeface="Lora" pitchFamily="2" charset="0"/>
              </a:rPr>
              <a:t>Average</a:t>
            </a:r>
            <a:r>
              <a:rPr lang="fr-FR" sz="2800" b="1" dirty="0">
                <a:latin typeface="Lora" pitchFamily="2" charset="0"/>
              </a:rPr>
              <a:t> of 52 countries)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5533BD-B76C-2C60-A15B-B6C2C22281F7}"/>
              </a:ext>
            </a:extLst>
          </p:cNvPr>
          <p:cNvSpPr/>
          <p:nvPr/>
        </p:nvSpPr>
        <p:spPr>
          <a:xfrm>
            <a:off x="5476875" y="5838825"/>
            <a:ext cx="2714625" cy="509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98373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710CF-2E46-D43C-57BF-C350EAFB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46EED63-755A-83DB-6122-1703EAD31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3EA4FFFB-CEE1-BADD-D26F-231A9375B48F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DA8478B6-3979-6D40-A0F6-10D2659040B5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5C57DF4-F742-834D-5E40-580A9C1F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C9F134E8-28B7-428E-4623-C7C22D28FF54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78929B2C-C7D5-E769-AD62-31898446FE2C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Analysis</a:t>
            </a:r>
          </a:p>
          <a:p>
            <a:r>
              <a:rPr lang="en-US" sz="3600" dirty="0"/>
              <a:t>PPP Index and Political Efficacy</a:t>
            </a:r>
            <a:endParaRPr lang="en-BE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A94E9C-A56A-91A1-DB79-C1D4E7D2F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6"/>
          <a:stretch>
            <a:fillRect/>
          </a:stretch>
        </p:blipFill>
        <p:spPr>
          <a:xfrm>
            <a:off x="1378740" y="1317578"/>
            <a:ext cx="8704087" cy="491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45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76A2B-B8A2-F36F-FB18-3749734C2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9471E651-3EF1-A61F-AEA5-DC6DD9EDB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3C239ACB-7459-F79E-0DF5-7697741FCB1E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776BF9A6-5DDB-D9B8-63D6-59E5C1653C6A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BD65F12-75DB-D561-5CE2-EE8536F44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6E9A6CF5-EF32-5B65-9EDB-013AAF55F0FE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F6E3C1E5-8714-CD09-087E-284DC71A047A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Analysis</a:t>
            </a:r>
          </a:p>
          <a:p>
            <a:r>
              <a:rPr lang="en-US" sz="3600" dirty="0"/>
              <a:t>Encouragement to Vote Dimension and Voting</a:t>
            </a:r>
            <a:endParaRPr lang="en-BE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7FE0DF-AC10-286A-13EC-0C68DD41A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2"/>
          <a:stretch>
            <a:fillRect/>
          </a:stretch>
        </p:blipFill>
        <p:spPr>
          <a:xfrm>
            <a:off x="1477463" y="1420696"/>
            <a:ext cx="8506641" cy="478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54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96079-2562-96DE-D62A-DB9B2C802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AA6541-6F55-3FB6-EF68-8115C1232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1"/>
          <a:stretch>
            <a:fillRect/>
          </a:stretch>
        </p:blipFill>
        <p:spPr>
          <a:xfrm>
            <a:off x="1642092" y="1248957"/>
            <a:ext cx="8704612" cy="496102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E6016C1-CD4F-D2D5-0DF8-163E2CEFF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 descr="colored rectangle">
            <a:extLst>
              <a:ext uri="{FF2B5EF4-FFF2-40B4-BE49-F238E27FC236}">
                <a16:creationId xmlns:a16="http://schemas.microsoft.com/office/drawing/2014/main" id="{1AF59C05-CF42-53D3-42CA-17DE85F67BF5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8" name="Straight Connector 5" descr="text divider">
            <a:extLst>
              <a:ext uri="{FF2B5EF4-FFF2-40B4-BE49-F238E27FC236}">
                <a16:creationId xmlns:a16="http://schemas.microsoft.com/office/drawing/2014/main" id="{AE7CB714-3C94-E977-BA89-CCA344A86AFC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CE9B530-55CC-97F4-20B8-8BDC350CE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435ED5BF-9EEC-E682-0778-726510C29BB2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48811846-C03A-8E43-6CDA-5C8121FD0B96}"/>
              </a:ext>
            </a:extLst>
          </p:cNvPr>
          <p:cNvSpPr txBox="1">
            <a:spLocks/>
          </p:cNvSpPr>
          <p:nvPr/>
        </p:nvSpPr>
        <p:spPr>
          <a:xfrm>
            <a:off x="472984" y="44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Analysis</a:t>
            </a:r>
          </a:p>
          <a:p>
            <a:r>
              <a:rPr lang="en-US" sz="3200" dirty="0"/>
              <a:t>PPP Index and Participation or donation to a political party </a:t>
            </a:r>
          </a:p>
          <a:p>
            <a:r>
              <a:rPr lang="en-US" sz="3200" dirty="0"/>
              <a:t>or pressure group</a:t>
            </a:r>
            <a:endParaRPr lang="en-BE" sz="3200" dirty="0"/>
          </a:p>
        </p:txBody>
      </p:sp>
    </p:spTree>
    <p:extLst>
      <p:ext uri="{BB962C8B-B14F-4D97-AF65-F5344CB8AC3E}">
        <p14:creationId xmlns:p14="http://schemas.microsoft.com/office/powerpoint/2010/main" val="2743872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3AA78-0A40-62EE-29E0-03FE2860B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67B17-BC9D-FA8B-4855-B9C7D4681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22" y="1425776"/>
            <a:ext cx="11045952" cy="513892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Higher-scoring countries on the PPP Index tend to have higher </a:t>
            </a:r>
            <a:r>
              <a:rPr lang="en-US" b="1" dirty="0" err="1"/>
              <a:t>naturalisation</a:t>
            </a:r>
            <a:r>
              <a:rPr lang="en-US" b="1" dirty="0"/>
              <a:t> rates</a:t>
            </a:r>
            <a:r>
              <a:rPr lang="en-US" dirty="0"/>
              <a:t>, particularly among non-EU citizens. </a:t>
            </a:r>
          </a:p>
          <a:p>
            <a:r>
              <a:rPr lang="en-US" dirty="0"/>
              <a:t>More </a:t>
            </a:r>
            <a:r>
              <a:rPr lang="en-US" b="1" dirty="0"/>
              <a:t>inclusive policy environments </a:t>
            </a:r>
            <a:r>
              <a:rPr lang="en-US" dirty="0"/>
              <a:t>are </a:t>
            </a:r>
            <a:r>
              <a:rPr lang="en-US" b="1" dirty="0"/>
              <a:t>positively associated with higher levels of institutional trust and political efficacy </a:t>
            </a:r>
            <a:r>
              <a:rPr lang="en-US" dirty="0"/>
              <a:t>among migrants. </a:t>
            </a:r>
          </a:p>
          <a:p>
            <a:r>
              <a:rPr lang="en-US" dirty="0"/>
              <a:t>The relationship between political participation policies and </a:t>
            </a:r>
            <a:r>
              <a:rPr lang="en-US" b="1" dirty="0"/>
              <a:t>electoral participation</a:t>
            </a:r>
            <a:r>
              <a:rPr lang="en-US" dirty="0"/>
              <a:t> is more </a:t>
            </a:r>
            <a:r>
              <a:rPr lang="en-US" b="1" dirty="0"/>
              <a:t>mixed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Policies encouraging voting are strongly associated with higher migrant voter turnout but voting rights and </a:t>
            </a:r>
            <a:r>
              <a:rPr lang="en-US" dirty="0" err="1"/>
              <a:t>favourable</a:t>
            </a:r>
            <a:r>
              <a:rPr lang="en-US" dirty="0"/>
              <a:t> citizenship policies alone do not consistently translate into higher electoral participation.</a:t>
            </a:r>
          </a:p>
          <a:p>
            <a:r>
              <a:rPr lang="en-US" dirty="0"/>
              <a:t>There is a </a:t>
            </a:r>
            <a:r>
              <a:rPr lang="en-US" b="1" dirty="0"/>
              <a:t>positive association between inclusive policy frameworks and non electoral activities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Policies that support migrant-led civil society, protect civic freedoms, and enable collective engagement appear particularly relevant for fostering non-electoral forms of participation.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5C50BD-4525-C33B-F192-5E74CA829992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Overall Findings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10E2E28-3267-176F-7214-0AA4FD5B4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4B3CAEE8-002A-2748-E997-3EA377863EF5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56BA55EE-8240-2371-3C58-DDCDE62A7B50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079C6277-7D45-95D6-854F-8FAA67CEA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0E21326B-8920-F76A-0CC9-7FC43CB2E66D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7284118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88DAC-1EE4-4F79-E563-EFB89562A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7FA17-2B04-6B92-DBFC-233FB1BB2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1508760"/>
            <a:ext cx="11045952" cy="5138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1. </a:t>
            </a:r>
            <a:r>
              <a:rPr lang="fr-FR" sz="2400" dirty="0" err="1"/>
              <a:t>Develop</a:t>
            </a:r>
            <a:r>
              <a:rPr lang="fr-FR" sz="2400" dirty="0"/>
              <a:t> </a:t>
            </a:r>
            <a:r>
              <a:rPr lang="fr-FR" sz="2400" dirty="0" err="1"/>
              <a:t>comprehensive</a:t>
            </a:r>
            <a:r>
              <a:rPr lang="fr-FR" sz="2400" dirty="0"/>
              <a:t> national </a:t>
            </a:r>
            <a:r>
              <a:rPr lang="fr-FR" sz="2400" dirty="0" err="1"/>
              <a:t>strategies</a:t>
            </a:r>
            <a:r>
              <a:rPr lang="fr-FR" sz="2400" dirty="0"/>
              <a:t> on migrant </a:t>
            </a:r>
            <a:r>
              <a:rPr lang="fr-FR" sz="2400" dirty="0" err="1"/>
              <a:t>political</a:t>
            </a:r>
            <a:r>
              <a:rPr lang="fr-FR" sz="2400" dirty="0"/>
              <a:t> participation</a:t>
            </a:r>
          </a:p>
          <a:p>
            <a:pPr lvl="1"/>
            <a:r>
              <a:rPr lang="en-US" sz="1800" dirty="0"/>
              <a:t>Clearly define objectives</a:t>
            </a:r>
          </a:p>
          <a:p>
            <a:pPr lvl="1"/>
            <a:r>
              <a:rPr lang="en-US" sz="1800" dirty="0"/>
              <a:t>Dedicated budgets</a:t>
            </a:r>
          </a:p>
          <a:p>
            <a:pPr lvl="1"/>
            <a:r>
              <a:rPr lang="en-US" sz="1800" dirty="0"/>
              <a:t>Identify responsible institutions </a:t>
            </a:r>
          </a:p>
          <a:p>
            <a:pPr lvl="1"/>
            <a:r>
              <a:rPr lang="en-US" sz="1800" dirty="0"/>
              <a:t>Monitoring &amp; evaluations frameworks </a:t>
            </a:r>
          </a:p>
          <a:p>
            <a:pPr marL="0" indent="0">
              <a:buNone/>
            </a:pPr>
            <a:r>
              <a:rPr lang="en-US" sz="2400" dirty="0"/>
              <a:t>2. Lower structural and administrative barriers to citizenship </a:t>
            </a:r>
            <a:endParaRPr lang="fr-FR" sz="2400" dirty="0"/>
          </a:p>
          <a:p>
            <a:pPr lvl="1"/>
            <a:r>
              <a:rPr lang="en-US" sz="1800" dirty="0"/>
              <a:t>Reduce requirements</a:t>
            </a:r>
          </a:p>
          <a:p>
            <a:pPr lvl="1"/>
            <a:r>
              <a:rPr lang="en-US" sz="1800" dirty="0"/>
              <a:t>Shorten waiting periods &amp; improve transparency</a:t>
            </a:r>
          </a:p>
          <a:p>
            <a:pPr lvl="1"/>
            <a:r>
              <a:rPr lang="en-US" sz="1800" dirty="0"/>
              <a:t>Legal and administrative support</a:t>
            </a:r>
          </a:p>
          <a:p>
            <a:pPr marL="0" indent="0">
              <a:buNone/>
            </a:pPr>
            <a:r>
              <a:rPr lang="en-US" sz="2400" dirty="0"/>
              <a:t>3. Expand voting rights and meaningful participation</a:t>
            </a:r>
            <a:endParaRPr lang="fr-FR" sz="2400" dirty="0"/>
          </a:p>
          <a:p>
            <a:pPr lvl="1"/>
            <a:r>
              <a:rPr lang="en-US" sz="1800" dirty="0"/>
              <a:t>Automative &amp; Simplified voter registration</a:t>
            </a:r>
          </a:p>
          <a:p>
            <a:pPr lvl="1"/>
            <a:r>
              <a:rPr lang="en-US" sz="1800" dirty="0"/>
              <a:t>Clear &amp; multilingual information</a:t>
            </a:r>
          </a:p>
          <a:p>
            <a:pPr lvl="1"/>
            <a:r>
              <a:rPr lang="en-US" sz="1800" dirty="0"/>
              <a:t>Equal access to infrastructure &amp; Information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2063D9-1FC9-E837-F54C-5871FFA364B2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Recommendations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3E231D-E37F-EDFA-7D9E-3262AA370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12D99C63-B747-D634-C8F8-8307812E728B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05953867-18B5-E85E-1E01-8D37CD5BFC53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BC224212-DAC9-5B96-7D7C-C88CCAA2B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1DF78761-BE85-8432-3632-0DF1264BE503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500109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8228A-CCC2-0C05-89BF-0519211FD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ACD31-AA50-BF13-D0AF-629BC1C98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1432560"/>
            <a:ext cx="11045952" cy="5138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4. Prioritise encouragement to vote</a:t>
            </a:r>
          </a:p>
          <a:p>
            <a:pPr lvl="1"/>
            <a:r>
              <a:rPr lang="en-US" sz="1800" dirty="0"/>
              <a:t>Targeted voter outreach campaigns for migrants </a:t>
            </a:r>
          </a:p>
          <a:p>
            <a:pPr lvl="1"/>
            <a:r>
              <a:rPr lang="en-US" sz="1800" dirty="0"/>
              <a:t>Local authorities, migrant </a:t>
            </a:r>
            <a:r>
              <a:rPr lang="en-US" sz="1800" dirty="0" err="1"/>
              <a:t>organisations</a:t>
            </a:r>
            <a:r>
              <a:rPr lang="en-US" sz="1800" dirty="0"/>
              <a:t>, and leaders’ engagement</a:t>
            </a:r>
          </a:p>
          <a:p>
            <a:pPr lvl="1"/>
            <a:r>
              <a:rPr lang="en-US" sz="1800" dirty="0"/>
              <a:t>I</a:t>
            </a:r>
            <a:r>
              <a:rPr lang="en-BE" sz="1800" dirty="0" err="1"/>
              <a:t>nclusive</a:t>
            </a:r>
            <a:r>
              <a:rPr lang="en-BE" sz="1800" dirty="0"/>
              <a:t> campaigns </a:t>
            </a:r>
            <a:r>
              <a:rPr lang="en-US" sz="1800" dirty="0"/>
              <a:t>for vulnerable groups</a:t>
            </a:r>
          </a:p>
          <a:p>
            <a:pPr marL="0" indent="0">
              <a:buNone/>
            </a:pPr>
            <a:r>
              <a:rPr lang="en-US" sz="2400" dirty="0"/>
              <a:t>5. Strengthen civic education for a diversifying society</a:t>
            </a:r>
          </a:p>
          <a:p>
            <a:pPr lvl="1"/>
            <a:r>
              <a:rPr lang="en-US" sz="1800" dirty="0"/>
              <a:t>Inclusive civic education into school curricula</a:t>
            </a:r>
          </a:p>
          <a:p>
            <a:pPr lvl="1"/>
            <a:r>
              <a:rPr lang="en-US" sz="1800" dirty="0"/>
              <a:t>Adult civic education </a:t>
            </a:r>
            <a:r>
              <a:rPr lang="en-US" sz="1800" dirty="0" err="1"/>
              <a:t>programmes</a:t>
            </a:r>
            <a:r>
              <a:rPr lang="en-US" sz="1800" dirty="0"/>
              <a:t> </a:t>
            </a:r>
          </a:p>
          <a:p>
            <a:pPr lvl="1"/>
            <a:r>
              <a:rPr lang="en-US" sz="1800" dirty="0"/>
              <a:t>Combine institutional information with practical knowledge </a:t>
            </a:r>
          </a:p>
          <a:p>
            <a:pPr lvl="1"/>
            <a:r>
              <a:rPr lang="en-BE" sz="1800" dirty="0"/>
              <a:t>Partner with civil society actors </a:t>
            </a:r>
            <a:r>
              <a:rPr lang="en-US" sz="1800" dirty="0"/>
              <a:t>for </a:t>
            </a:r>
            <a:r>
              <a:rPr lang="en-BE" sz="1800" dirty="0"/>
              <a:t>community-based civic learning</a:t>
            </a:r>
            <a:endParaRPr lang="en-US" sz="1800" dirty="0"/>
          </a:p>
          <a:p>
            <a:pPr marL="0" indent="0">
              <a:buNone/>
            </a:pPr>
            <a:r>
              <a:rPr lang="en-US" sz="2400" dirty="0"/>
              <a:t>6. Support migrant-led civil society as a pillar of political participation</a:t>
            </a:r>
            <a:endParaRPr lang="fr-FR" sz="2400" dirty="0"/>
          </a:p>
          <a:p>
            <a:pPr lvl="1"/>
            <a:r>
              <a:rPr lang="en-US" sz="1800" dirty="0"/>
              <a:t>Stable &amp; multi-year funding</a:t>
            </a:r>
          </a:p>
          <a:p>
            <a:pPr lvl="1"/>
            <a:r>
              <a:rPr lang="en-US" sz="1800" dirty="0"/>
              <a:t>Ensure funding does not discourage advocacy or political expression</a:t>
            </a:r>
          </a:p>
          <a:p>
            <a:pPr lvl="1"/>
            <a:r>
              <a:rPr lang="en-US" sz="1800" dirty="0"/>
              <a:t>Migrant </a:t>
            </a:r>
            <a:r>
              <a:rPr lang="en-US" sz="1800" dirty="0" err="1"/>
              <a:t>organisations’</a:t>
            </a:r>
            <a:r>
              <a:rPr lang="en-US" sz="1800" dirty="0"/>
              <a:t> access to policymaking </a:t>
            </a:r>
          </a:p>
          <a:p>
            <a:pPr lvl="1"/>
            <a:r>
              <a:rPr lang="en-US" sz="1800" dirty="0"/>
              <a:t>Capacity-building in leadership, policy advocacy, and </a:t>
            </a:r>
            <a:r>
              <a:rPr lang="en-US" sz="1800" dirty="0" err="1"/>
              <a:t>organisational</a:t>
            </a:r>
            <a:r>
              <a:rPr lang="en-US" sz="1800" dirty="0"/>
              <a:t> sustainability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29F8C48-8C52-BE5C-5DF9-2F4D43308BD5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Recommendations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DCD4BB6-6E3C-26DF-1115-85216EAD3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576D023A-815D-469D-6406-34FADA9C7788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92A41E30-8EC5-52FC-0080-23C338AD7C42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DF3CF7C-0448-B9CD-A790-B5A3E343F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6E9B8A0C-BD2E-00B0-A46E-568C6731479C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9984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1F9D1-6E45-9CA4-BCA4-157D97AD4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689D0-5682-AB1D-4626-FC53FAB71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1461135"/>
            <a:ext cx="11045952" cy="5138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7. Protect and expand civic space &amp; collective participation rights</a:t>
            </a:r>
            <a:endParaRPr lang="fr-FR" sz="2400" dirty="0"/>
          </a:p>
          <a:p>
            <a:pPr lvl="1"/>
            <a:r>
              <a:rPr lang="en-US" sz="1800" dirty="0"/>
              <a:t>Freedom of expression, association, and peaceful assembly </a:t>
            </a:r>
          </a:p>
          <a:p>
            <a:pPr lvl="1"/>
            <a:r>
              <a:rPr lang="en-US" sz="1800" dirty="0"/>
              <a:t>Remove barriers to migrant participation in protests, unions, and advocacy groups</a:t>
            </a:r>
          </a:p>
          <a:p>
            <a:pPr lvl="1"/>
            <a:r>
              <a:rPr lang="en-US" sz="1800" dirty="0"/>
              <a:t>Public </a:t>
            </a:r>
            <a:r>
              <a:rPr lang="en-BE" sz="1800" dirty="0"/>
              <a:t>authorities</a:t>
            </a:r>
            <a:r>
              <a:rPr lang="en-US" sz="1800" dirty="0"/>
              <a:t>’</a:t>
            </a:r>
            <a:r>
              <a:rPr lang="en-BE" sz="1800" dirty="0"/>
              <a:t> engage</a:t>
            </a:r>
            <a:r>
              <a:rPr lang="en-US" sz="1800" dirty="0" err="1"/>
              <a:t>ment</a:t>
            </a:r>
            <a:r>
              <a:rPr lang="en-BE" sz="1800" dirty="0"/>
              <a:t> with protest and civic mobilisation </a:t>
            </a:r>
          </a:p>
          <a:p>
            <a:pPr marL="0" indent="0">
              <a:buNone/>
            </a:pPr>
            <a:r>
              <a:rPr lang="en-US" sz="2400" dirty="0"/>
              <a:t>8. Promote representation of migrants in political &amp; institutional life</a:t>
            </a:r>
          </a:p>
          <a:p>
            <a:pPr lvl="1"/>
            <a:r>
              <a:rPr lang="en-US" sz="1800" dirty="0"/>
              <a:t>Inclusive recruitment and candidate selection practices</a:t>
            </a:r>
          </a:p>
          <a:p>
            <a:pPr lvl="1"/>
            <a:r>
              <a:rPr lang="en-US" sz="1800" dirty="0"/>
              <a:t>Mentoring, leadership, and training </a:t>
            </a:r>
            <a:r>
              <a:rPr lang="en-US" sz="1800" dirty="0" err="1"/>
              <a:t>programmes</a:t>
            </a:r>
            <a:r>
              <a:rPr lang="en-US" sz="1800" dirty="0"/>
              <a:t> for candidates with migrant backgrounds</a:t>
            </a:r>
          </a:p>
          <a:p>
            <a:pPr lvl="1"/>
            <a:r>
              <a:rPr lang="en-US" sz="1800" dirty="0"/>
              <a:t>Reduce legal or administrative barriers to standing for election</a:t>
            </a:r>
          </a:p>
          <a:p>
            <a:pPr lvl="1"/>
            <a:r>
              <a:rPr lang="en-US" sz="1800" dirty="0"/>
              <a:t>Diversity within public administration and advisory bodies</a:t>
            </a:r>
          </a:p>
          <a:p>
            <a:pPr marL="0" indent="0">
              <a:buNone/>
            </a:pPr>
            <a:r>
              <a:rPr lang="en-US" sz="2400" dirty="0"/>
              <a:t>9. Address administrative data gaps</a:t>
            </a:r>
            <a:endParaRPr lang="en-US" sz="2000" dirty="0"/>
          </a:p>
          <a:p>
            <a:pPr lvl="1"/>
            <a:r>
              <a:rPr lang="en-US" sz="1800" dirty="0"/>
              <a:t>Collect and publish disaggregated data on political participation </a:t>
            </a:r>
          </a:p>
          <a:p>
            <a:pPr lvl="1"/>
            <a:r>
              <a:rPr lang="en-US" sz="1800" dirty="0" err="1"/>
              <a:t>Harmonise</a:t>
            </a:r>
            <a:r>
              <a:rPr lang="en-US" sz="1800" dirty="0"/>
              <a:t> definitions of “migrant” </a:t>
            </a:r>
          </a:p>
          <a:p>
            <a:pPr lvl="1"/>
            <a:r>
              <a:rPr lang="en-US" sz="1800" dirty="0"/>
              <a:t>Expand administrative data collection to include participation outcomes</a:t>
            </a:r>
          </a:p>
          <a:p>
            <a:pPr lvl="1"/>
            <a:r>
              <a:rPr lang="en-US" sz="1800" dirty="0"/>
              <a:t>Data protection and prevention of information misuse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DA80AC-44AD-6B39-9C4D-55346F66778D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Recommendations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1A75A1-2910-0BF3-7F40-9639B8A03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3D89D7E3-F530-17AC-CBEE-359B4A8F7AC0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B7AAE307-E48E-0A9A-C699-85A04CD6653E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83511317-B13F-F369-F26E-FC8BF139D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2D0596A7-91DC-D1E3-1173-718863A6169A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293701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D1B5-99F5-10C8-F002-65D0A9B6E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330EA-7C52-6253-123C-FD42AA74C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1508760"/>
            <a:ext cx="11045952" cy="5138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10. Integrate administrative and survey data through coordinated data strategies</a:t>
            </a:r>
          </a:p>
          <a:p>
            <a:pPr lvl="1"/>
            <a:r>
              <a:rPr lang="en-US" sz="1800" dirty="0"/>
              <a:t>Combining administrative records with high-quality survey data </a:t>
            </a:r>
          </a:p>
          <a:p>
            <a:pPr lvl="1"/>
            <a:r>
              <a:rPr lang="en-US" sz="1800" dirty="0"/>
              <a:t>Supporting oversampling of migrant populations in large-scale surveys</a:t>
            </a:r>
          </a:p>
          <a:p>
            <a:pPr lvl="1"/>
            <a:r>
              <a:rPr lang="en-US" sz="1800" dirty="0"/>
              <a:t>Encouraging longitudinal data collection to track participation trajectories over time</a:t>
            </a:r>
          </a:p>
          <a:p>
            <a:pPr marL="0" indent="0">
              <a:buNone/>
            </a:pPr>
            <a:r>
              <a:rPr lang="en-US" sz="2400" dirty="0"/>
              <a:t>11. Embed migrant political participation in broader democratic governance agendas</a:t>
            </a:r>
          </a:p>
          <a:p>
            <a:pPr lvl="1"/>
            <a:r>
              <a:rPr lang="en-US" sz="1800" dirty="0"/>
              <a:t>Mainstream participation objectives into democracy, rule of law, and equality strategies</a:t>
            </a:r>
          </a:p>
          <a:p>
            <a:pPr lvl="1"/>
            <a:r>
              <a:rPr lang="en-US" sz="1800" dirty="0" err="1"/>
              <a:t>Recognise</a:t>
            </a:r>
            <a:r>
              <a:rPr lang="en-US" sz="1800" dirty="0"/>
              <a:t> migrant participation as a driver of democratic legitimacy and resilience</a:t>
            </a:r>
          </a:p>
          <a:p>
            <a:pPr lvl="1"/>
            <a:r>
              <a:rPr lang="en-US" sz="1800" dirty="0"/>
              <a:t>Frame political inclusion as an investment in social cohesion and democratic sustainability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42F354-1412-16A3-D8F0-5CE087F25E93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Recommendations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6A25510-4AC8-744B-11D7-017A7ED8C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5437A9C9-4CF1-75C8-C792-47D621025730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33245BD0-380B-1E7E-68BC-07A261030327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D06F07C6-CF88-6C33-EE95-63A3122FF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87264ACC-D297-8C52-7052-8CDC4CADB1C5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878585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483B3-F573-DD98-FD50-F8BA952B3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beeldingsresultaat voor cc6632">
            <a:extLst>
              <a:ext uri="{FF2B5EF4-FFF2-40B4-BE49-F238E27FC236}">
                <a16:creationId xmlns:a16="http://schemas.microsoft.com/office/drawing/2014/main" id="{4B3DDBF0-03EE-9B05-FDFA-0D2440C04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3DE57A-280D-C1AC-42DF-A9D4F4BD8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182562"/>
            <a:ext cx="11786483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Research Team of the Political Participation Index &amp; MIPEX Research Team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E97670-9A5B-052E-7964-275F3A964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967" y="5913782"/>
            <a:ext cx="1410033" cy="944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62F93-D0E4-B090-5C1E-D7D07EB1477D}"/>
              </a:ext>
            </a:extLst>
          </p:cNvPr>
          <p:cNvSpPr txBox="1"/>
          <p:nvPr/>
        </p:nvSpPr>
        <p:spPr>
          <a:xfrm>
            <a:off x="444445" y="2207799"/>
            <a:ext cx="113031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latin typeface="Lato" panose="020F0502020204030203"/>
              </a:rPr>
              <a:t>Başak</a:t>
            </a:r>
            <a:r>
              <a:rPr lang="en-US" sz="2200" dirty="0">
                <a:latin typeface="Lato" panose="020F0502020204030203"/>
              </a:rPr>
              <a:t> </a:t>
            </a:r>
            <a:r>
              <a:rPr lang="en-US" sz="2200" dirty="0" err="1">
                <a:latin typeface="Lato" panose="020F0502020204030203"/>
              </a:rPr>
              <a:t>Yavçan</a:t>
            </a:r>
            <a:r>
              <a:rPr lang="en-US" sz="2200" dirty="0">
                <a:latin typeface="Lato" panose="020F0502020204030203"/>
              </a:rPr>
              <a:t>, PhD</a:t>
            </a:r>
          </a:p>
          <a:p>
            <a:pPr algn="ctr"/>
            <a:r>
              <a:rPr lang="en-US" sz="2200" dirty="0">
                <a:latin typeface="Lato" panose="020F0502020204030203"/>
              </a:rPr>
              <a:t>Alexander Wolffhardt</a:t>
            </a:r>
          </a:p>
          <a:p>
            <a:pPr algn="ctr"/>
            <a:r>
              <a:rPr lang="en-US" sz="2200" dirty="0">
                <a:latin typeface="Lato" panose="020F0502020204030203"/>
              </a:rPr>
              <a:t>Sinem Yılmaz, PhD</a:t>
            </a:r>
          </a:p>
          <a:p>
            <a:pPr algn="ctr"/>
            <a:r>
              <a:rPr lang="en-US" sz="2200" dirty="0">
                <a:latin typeface="Lato" panose="020F0502020204030203"/>
              </a:rPr>
              <a:t>Stefano </a:t>
            </a:r>
            <a:r>
              <a:rPr lang="en-US" sz="2200" dirty="0" err="1">
                <a:latin typeface="Lato" panose="020F0502020204030203"/>
              </a:rPr>
              <a:t>Deodati</a:t>
            </a:r>
            <a:r>
              <a:rPr lang="en-US" sz="2200" dirty="0">
                <a:latin typeface="Lato" panose="020F0502020204030203"/>
              </a:rPr>
              <a:t> </a:t>
            </a:r>
          </a:p>
          <a:p>
            <a:pPr algn="ctr"/>
            <a:r>
              <a:rPr lang="en-US" sz="2200" dirty="0">
                <a:latin typeface="Lato" panose="020F0502020204030203"/>
              </a:rPr>
              <a:t>Thomas Huddleston, PhD </a:t>
            </a:r>
          </a:p>
          <a:p>
            <a:pPr algn="ctr"/>
            <a:r>
              <a:rPr lang="en-US" sz="2200" dirty="0">
                <a:latin typeface="Lato" panose="020F0502020204030203"/>
              </a:rPr>
              <a:t>Shabnam </a:t>
            </a:r>
            <a:r>
              <a:rPr lang="en-US" sz="2200" dirty="0" err="1">
                <a:latin typeface="Lato" panose="020F0502020204030203"/>
              </a:rPr>
              <a:t>Kherzi</a:t>
            </a:r>
            <a:endParaRPr lang="en-US" sz="2200" dirty="0">
              <a:latin typeface="Lato" panose="020F0502020204030203"/>
            </a:endParaRPr>
          </a:p>
          <a:p>
            <a:pPr algn="ctr"/>
            <a:r>
              <a:rPr lang="en-US" sz="2200" dirty="0">
                <a:latin typeface="Lato" panose="020F0502020204030203"/>
              </a:rPr>
              <a:t>Costanza </a:t>
            </a:r>
            <a:r>
              <a:rPr lang="en-US" sz="2200" dirty="0" err="1">
                <a:latin typeface="Lato" panose="020F0502020204030203"/>
              </a:rPr>
              <a:t>Hippoliti</a:t>
            </a:r>
            <a:endParaRPr lang="en-US" sz="2200" dirty="0">
              <a:latin typeface="Lato" panose="020F0502020204030203"/>
            </a:endParaRPr>
          </a:p>
          <a:p>
            <a:pPr algn="ctr"/>
            <a:r>
              <a:rPr lang="en-US" sz="2200" dirty="0">
                <a:latin typeface="Lato" panose="020F0502020204030203"/>
              </a:rPr>
              <a:t>Marianna </a:t>
            </a:r>
            <a:r>
              <a:rPr lang="en-US" sz="2200" dirty="0" err="1">
                <a:latin typeface="Lato" panose="020F0502020204030203"/>
              </a:rPr>
              <a:t>Gorgerino</a:t>
            </a:r>
            <a:r>
              <a:rPr lang="en-US" sz="2200" dirty="0">
                <a:latin typeface="Lato" panose="020F0502020204030203"/>
              </a:rPr>
              <a:t> </a:t>
            </a:r>
          </a:p>
          <a:p>
            <a:pPr algn="ctr"/>
            <a:r>
              <a:rPr lang="en-US" sz="2200" dirty="0">
                <a:latin typeface="Lato" panose="020F0502020204030203"/>
              </a:rPr>
              <a:t>Anna </a:t>
            </a:r>
            <a:r>
              <a:rPr lang="en-US" sz="2200" dirty="0" err="1">
                <a:latin typeface="Lato" panose="020F0502020204030203"/>
              </a:rPr>
              <a:t>Igranaissi</a:t>
            </a:r>
            <a:endParaRPr lang="en-US" sz="2200" dirty="0">
              <a:latin typeface="Lato" panose="020F0502020204030203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11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6D8E6-4AE5-E301-EF5D-82F12B03B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beeldingsresultaat voor cc6632">
            <a:extLst>
              <a:ext uri="{FF2B5EF4-FFF2-40B4-BE49-F238E27FC236}">
                <a16:creationId xmlns:a16="http://schemas.microsoft.com/office/drawing/2014/main" id="{BD4D3FD3-7BD9-C6E1-FB11-319B90114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68B081-ED99-442C-2733-2AFE08F8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182562"/>
            <a:ext cx="11786483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Useful sources: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2503B6-6072-9992-6791-B1A97B252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967" y="5913782"/>
            <a:ext cx="1410033" cy="944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EC1686-7992-3078-8BB2-D9735FCDDD8D}"/>
              </a:ext>
            </a:extLst>
          </p:cNvPr>
          <p:cNvSpPr txBox="1"/>
          <p:nvPr/>
        </p:nvSpPr>
        <p:spPr>
          <a:xfrm>
            <a:off x="444445" y="2207799"/>
            <a:ext cx="11303110" cy="7694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US" sz="2200" dirty="0">
                <a:latin typeface="Lato" panose="020F0502020204030203"/>
              </a:rPr>
              <a:t>Political Participation Index</a:t>
            </a:r>
          </a:p>
          <a:p>
            <a:pPr algn="ctr"/>
            <a:r>
              <a:rPr lang="en-US" sz="2200" dirty="0">
                <a:latin typeface="Lato" panose="020F0502020204030203"/>
              </a:rPr>
              <a:t>Report</a:t>
            </a:r>
          </a:p>
          <a:p>
            <a:pPr algn="ctr"/>
            <a:r>
              <a:rPr lang="en-US" sz="2200" dirty="0">
                <a:latin typeface="Lato" panose="020F0502020204030203"/>
              </a:rPr>
              <a:t>MIPEX 2025 Comparative Report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A3C78F-27FA-930D-5ED3-08A7A9AC6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48785" y="3343085"/>
            <a:ext cx="2345262" cy="2345262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77A0AE-6B77-0E90-0F73-E8E931B51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955" y="3343084"/>
            <a:ext cx="2345263" cy="2345263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72675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CE0A8-5422-88DB-2127-E214700E8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E2B5AC-8B39-FD15-F271-FCD3A955F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84" y="3983736"/>
            <a:ext cx="2874264" cy="28742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7EAD7-BB27-F271-F077-1549EC765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3888"/>
            <a:ext cx="10872355" cy="4351338"/>
          </a:xfrm>
        </p:spPr>
        <p:txBody>
          <a:bodyPr>
            <a:normAutofit/>
          </a:bodyPr>
          <a:lstStyle/>
          <a:p>
            <a:r>
              <a:rPr lang="en-US" dirty="0"/>
              <a:t>Political participation is a </a:t>
            </a:r>
            <a:r>
              <a:rPr lang="en-US" b="1" dirty="0"/>
              <a:t>cornerstone of democratic governance </a:t>
            </a:r>
            <a:r>
              <a:rPr lang="en-US" dirty="0"/>
              <a:t>and a key dimension of </a:t>
            </a:r>
            <a:r>
              <a:rPr lang="en-US" b="1" dirty="0"/>
              <a:t>social and political integration.</a:t>
            </a:r>
          </a:p>
          <a:p>
            <a:r>
              <a:rPr lang="en-US" dirty="0"/>
              <a:t>Migrants’ political participation is central to debates on </a:t>
            </a:r>
            <a:r>
              <a:rPr lang="en-US" b="1" dirty="0"/>
              <a:t>democratic legitimacy, representation and democratic resilience</a:t>
            </a:r>
            <a:r>
              <a:rPr lang="en-US" dirty="0"/>
              <a:t>.</a:t>
            </a:r>
          </a:p>
          <a:p>
            <a:r>
              <a:rPr lang="en-US" dirty="0"/>
              <a:t>Across the EU, opportunities for political participation remain highly uneven shaped by differences in:</a:t>
            </a:r>
          </a:p>
          <a:p>
            <a:pPr lvl="1"/>
            <a:r>
              <a:rPr lang="en-US" dirty="0"/>
              <a:t>Citizenship regimes</a:t>
            </a:r>
          </a:p>
          <a:p>
            <a:pPr lvl="1"/>
            <a:r>
              <a:rPr lang="en-US" dirty="0"/>
              <a:t>Voting rights</a:t>
            </a:r>
          </a:p>
          <a:p>
            <a:pPr lvl="1"/>
            <a:r>
              <a:rPr lang="en-US" dirty="0"/>
              <a:t>Civic freedoms</a:t>
            </a:r>
          </a:p>
          <a:p>
            <a:pPr lvl="1"/>
            <a:r>
              <a:rPr lang="en-US" dirty="0"/>
              <a:t>Institutional practices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AE6963B-7A5F-9E32-695A-380CE5CAE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37CAB3F-9E63-3640-02BE-EBB8EF0AF61A}"/>
              </a:ext>
            </a:extLst>
          </p:cNvPr>
          <p:cNvSpPr txBox="1">
            <a:spLocks/>
          </p:cNvSpPr>
          <p:nvPr/>
        </p:nvSpPr>
        <p:spPr>
          <a:xfrm>
            <a:off x="428300" y="708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Why does this matter?</a:t>
            </a:r>
            <a:endParaRPr lang="en-BE" dirty="0"/>
          </a:p>
        </p:txBody>
      </p:sp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E4D35EBB-2BEF-D240-FF56-7062A6C748B1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41B4DE49-6E48-E2C6-3A87-EE6D27516E93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8C12975-76E1-F69A-5BF7-A3FEB89B8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54302929-4CCB-4F26-F02B-4E0AD133B962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56777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4D083-27DB-BAF0-B597-D339D11B7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beeldingsresultaat voor cc6632">
            <a:extLst>
              <a:ext uri="{FF2B5EF4-FFF2-40B4-BE49-F238E27FC236}">
                <a16:creationId xmlns:a16="http://schemas.microsoft.com/office/drawing/2014/main" id="{B6F32392-11AE-FF09-F8E5-5D90674C9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5758"/>
            <a:ext cx="121920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79A5C6-C4D8-DC22-0AE0-6A7EBE25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09" y="2508319"/>
            <a:ext cx="11786483" cy="1325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1"/>
                </a:solidFill>
              </a:rPr>
              <a:t>THANK YOU!</a:t>
            </a:r>
            <a:endParaRPr lang="en-BE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264B6BE1-A057-21D3-3334-6C91475A5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9" y="6149610"/>
            <a:ext cx="1390381" cy="686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25CE3A-D5DF-A51F-8C8C-8B9DB4AA1E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967" y="5913782"/>
            <a:ext cx="1410033" cy="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05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066CA-BBE9-5D7F-4EDB-FECBA5D27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beeldingsresultaat voor cc6632">
            <a:extLst>
              <a:ext uri="{FF2B5EF4-FFF2-40B4-BE49-F238E27FC236}">
                <a16:creationId xmlns:a16="http://schemas.microsoft.com/office/drawing/2014/main" id="{6C7EA91B-A294-5FB9-6546-C762F5335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4423E5-FFDF-BB58-F39E-3D48E7DA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182562"/>
            <a:ext cx="11786483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 on electoral participation (2023 onwards)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A46AD-C7AF-F88E-F67D-68BE4E72D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967" y="5913782"/>
            <a:ext cx="1410033" cy="9442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2BB2F7-398B-64D4-DAC3-9C284BBB3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17" y="2197011"/>
            <a:ext cx="11214100" cy="37167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5437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92C9D-B2A1-253F-B33A-B92D884DB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FBA724-B2C7-A28A-5B5A-0C80874ED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967" y="5913782"/>
            <a:ext cx="1410033" cy="944217"/>
          </a:xfrm>
          <a:prstGeom prst="rect">
            <a:avLst/>
          </a:prstGeom>
        </p:spPr>
      </p:pic>
      <p:pic>
        <p:nvPicPr>
          <p:cNvPr id="3074" name="Picture 2" descr="Afbeeldingsresultaat voor cc6632">
            <a:extLst>
              <a:ext uri="{FF2B5EF4-FFF2-40B4-BE49-F238E27FC236}">
                <a16:creationId xmlns:a16="http://schemas.microsoft.com/office/drawing/2014/main" id="{7215FECB-BF06-0F3C-24E8-C4C037AB2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B66AC3-C214-036E-467D-C9F15185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517" y="182562"/>
            <a:ext cx="11786483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 on electoral participation (2023 onwards)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979C1F-E50B-A757-EDBF-43C71E694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03" y="2049691"/>
            <a:ext cx="11641394" cy="43793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7768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4E6BA-B883-86E0-E6BC-BA755D59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28" y="180097"/>
            <a:ext cx="10515600" cy="1325563"/>
          </a:xfrm>
        </p:spPr>
        <p:txBody>
          <a:bodyPr/>
          <a:lstStyle/>
          <a:p>
            <a:r>
              <a:rPr lang="en-US" dirty="0"/>
              <a:t>Introduction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15A18-B220-F6A9-03D6-D3DB0F09B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4912"/>
            <a:ext cx="10515600" cy="4772602"/>
          </a:xfrm>
        </p:spPr>
        <p:txBody>
          <a:bodyPr>
            <a:normAutofit/>
          </a:bodyPr>
          <a:lstStyle/>
          <a:p>
            <a:r>
              <a:rPr lang="en-US" dirty="0"/>
              <a:t>This report sheds light on the relationship between national political participation policies and migrants’ political participation outcomes across 22 EU Member States. </a:t>
            </a:r>
          </a:p>
          <a:p>
            <a:pPr lvl="1"/>
            <a:r>
              <a:rPr lang="en-US" sz="2800" dirty="0"/>
              <a:t>It combines the Political Participation Policy Index with administrative and survey-based indicators to assess how policies are associated with:</a:t>
            </a:r>
          </a:p>
          <a:p>
            <a:pPr lvl="2"/>
            <a:r>
              <a:rPr lang="en-US" sz="2400" dirty="0" err="1"/>
              <a:t>Naturalisation</a:t>
            </a:r>
            <a:endParaRPr lang="en-US" sz="2400" dirty="0"/>
          </a:p>
          <a:p>
            <a:pPr lvl="2"/>
            <a:r>
              <a:rPr lang="en-US" sz="2400" dirty="0"/>
              <a:t>Electoral participation</a:t>
            </a:r>
          </a:p>
          <a:p>
            <a:pPr lvl="2"/>
            <a:r>
              <a:rPr lang="en-US" sz="2400" dirty="0"/>
              <a:t>Non-electoral engagement</a:t>
            </a:r>
          </a:p>
          <a:p>
            <a:pPr lvl="2"/>
            <a:r>
              <a:rPr lang="en-US" sz="2400" dirty="0"/>
              <a:t>Political attitudes</a:t>
            </a:r>
            <a:endParaRPr lang="en-US" sz="2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B9E2DF0-8894-55CE-EAB1-3C5723ECB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 descr="colored rectangle">
            <a:extLst>
              <a:ext uri="{FF2B5EF4-FFF2-40B4-BE49-F238E27FC236}">
                <a16:creationId xmlns:a16="http://schemas.microsoft.com/office/drawing/2014/main" id="{A9DB377E-B26B-FB76-C135-5151DC778FDB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2DF4E0CD-C3A6-75E7-2FDB-8E082B53AFB9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BA4C632-4BEF-676D-755C-7FE45A042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5" descr="text divider">
            <a:extLst>
              <a:ext uri="{FF2B5EF4-FFF2-40B4-BE49-F238E27FC236}">
                <a16:creationId xmlns:a16="http://schemas.microsoft.com/office/drawing/2014/main" id="{93566395-D40A-1CC9-DBF6-8990996FB988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173848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F21D5-5CF0-DCFB-A2DF-3CE45688C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D96AB-305F-584D-4747-A99EB216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28" y="180097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FB4B7-1F24-AFDB-B938-10B60CA8F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22" y="1609194"/>
            <a:ext cx="10515600" cy="4772602"/>
          </a:xfrm>
        </p:spPr>
        <p:txBody>
          <a:bodyPr>
            <a:normAutofit/>
          </a:bodyPr>
          <a:lstStyle/>
          <a:p>
            <a:r>
              <a:rPr lang="en-US" dirty="0"/>
              <a:t>Our contribution </a:t>
            </a:r>
          </a:p>
          <a:p>
            <a:r>
              <a:rPr lang="en-US" dirty="0"/>
              <a:t>The Political Participation Policy Index</a:t>
            </a:r>
          </a:p>
          <a:p>
            <a:r>
              <a:rPr lang="en-US" dirty="0"/>
              <a:t>Link between policy &amp; outcomes</a:t>
            </a:r>
          </a:p>
          <a:p>
            <a:r>
              <a:rPr lang="en-US" dirty="0"/>
              <a:t>Data Gaps &amp; Landscape</a:t>
            </a:r>
          </a:p>
          <a:p>
            <a:r>
              <a:rPr lang="en-US" dirty="0"/>
              <a:t>Data &amp; Methodology</a:t>
            </a:r>
          </a:p>
          <a:p>
            <a:r>
              <a:rPr lang="en-US" dirty="0"/>
              <a:t>Analysis &amp; Findings</a:t>
            </a:r>
          </a:p>
          <a:p>
            <a:r>
              <a:rPr lang="en-US" dirty="0"/>
              <a:t>Recommendations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B986F91-3EAE-4CA5-6607-DA8B4219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 descr="colored rectangle">
            <a:extLst>
              <a:ext uri="{FF2B5EF4-FFF2-40B4-BE49-F238E27FC236}">
                <a16:creationId xmlns:a16="http://schemas.microsoft.com/office/drawing/2014/main" id="{89002D32-B8AB-6A16-D124-BF9CA7A6846F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0" name="Straight Connector 5" descr="text divider">
            <a:extLst>
              <a:ext uri="{FF2B5EF4-FFF2-40B4-BE49-F238E27FC236}">
                <a16:creationId xmlns:a16="http://schemas.microsoft.com/office/drawing/2014/main" id="{458BF498-68D8-5D8D-59DB-E2FFAA146C0D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22A13B96-4F58-9998-9F8F-DC21E9698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5" descr="text divider">
            <a:extLst>
              <a:ext uri="{FF2B5EF4-FFF2-40B4-BE49-F238E27FC236}">
                <a16:creationId xmlns:a16="http://schemas.microsoft.com/office/drawing/2014/main" id="{37F32440-A049-E090-BDD6-CBFF810D3568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4B5171-A6CD-FAC0-98DC-D198FDCCF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7"/>
          <a:stretch>
            <a:fillRect/>
          </a:stretch>
        </p:blipFill>
        <p:spPr>
          <a:xfrm>
            <a:off x="6763491" y="1777902"/>
            <a:ext cx="3937950" cy="426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6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94A69-BE28-2B93-F314-DABF366CE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D67620B-08E6-E852-C6D3-EB5B53D60454}"/>
              </a:ext>
            </a:extLst>
          </p:cNvPr>
          <p:cNvSpPr/>
          <p:nvPr/>
        </p:nvSpPr>
        <p:spPr>
          <a:xfrm>
            <a:off x="6096000" y="1514168"/>
            <a:ext cx="5543163" cy="46345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8910FA-CE12-A275-EE44-3E70913256F9}"/>
              </a:ext>
            </a:extLst>
          </p:cNvPr>
          <p:cNvSpPr/>
          <p:nvPr/>
        </p:nvSpPr>
        <p:spPr>
          <a:xfrm>
            <a:off x="428300" y="1514168"/>
            <a:ext cx="5476103" cy="4634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33FDE-9B87-B1E4-C0BB-2B0863409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00" y="70845"/>
            <a:ext cx="10515600" cy="1325563"/>
          </a:xfrm>
        </p:spPr>
        <p:txBody>
          <a:bodyPr/>
          <a:lstStyle/>
          <a:p>
            <a:r>
              <a:rPr lang="en-US" dirty="0"/>
              <a:t>What is our contribution?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F2892-BDFF-31C6-FEF7-88388DDD5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00" y="1661416"/>
            <a:ext cx="5476103" cy="448735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500" i="1" dirty="0"/>
              <a:t>Theory</a:t>
            </a:r>
          </a:p>
          <a:p>
            <a:r>
              <a:rPr lang="en-US" dirty="0"/>
              <a:t>Demonstrating the central role of </a:t>
            </a:r>
            <a:r>
              <a:rPr lang="en-US" b="1" dirty="0"/>
              <a:t>institutional and policy contexts </a:t>
            </a:r>
            <a:r>
              <a:rPr lang="en-US" dirty="0"/>
              <a:t>in shaping political engagement.</a:t>
            </a:r>
          </a:p>
          <a:p>
            <a:r>
              <a:rPr lang="en-US" dirty="0"/>
              <a:t>Proposing the newly developed index as a </a:t>
            </a:r>
            <a:r>
              <a:rPr lang="en-US" b="1" dirty="0"/>
              <a:t>robust comparative measure of political participation frameworks</a:t>
            </a:r>
          </a:p>
          <a:p>
            <a:r>
              <a:rPr lang="en-US" dirty="0"/>
              <a:t>Contributing to the literature on political participation as a </a:t>
            </a:r>
            <a:r>
              <a:rPr lang="en-US" b="1" dirty="0"/>
              <a:t>multidimensional process extending beyond voting </a:t>
            </a:r>
            <a:r>
              <a:rPr lang="en-US" dirty="0"/>
              <a:t>to include non-electoral engagement and subjective dimensions.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60F648-6340-6CA7-4500-2FBB3F4BAEB6}"/>
              </a:ext>
            </a:extLst>
          </p:cNvPr>
          <p:cNvSpPr txBox="1">
            <a:spLocks/>
          </p:cNvSpPr>
          <p:nvPr/>
        </p:nvSpPr>
        <p:spPr>
          <a:xfrm>
            <a:off x="6096000" y="1627505"/>
            <a:ext cx="56102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i="1" dirty="0"/>
              <a:t>Policy</a:t>
            </a:r>
          </a:p>
          <a:p>
            <a:r>
              <a:rPr lang="en-US" dirty="0"/>
              <a:t>More </a:t>
            </a:r>
            <a:r>
              <a:rPr lang="en-US" b="1" dirty="0"/>
              <a:t>inclusive political participation frameworks </a:t>
            </a:r>
            <a:r>
              <a:rPr lang="en-US" dirty="0"/>
              <a:t>are associated with higher engagement overall. </a:t>
            </a:r>
          </a:p>
          <a:p>
            <a:r>
              <a:rPr lang="en-US" b="1" u="sng" dirty="0"/>
              <a:t>BUT </a:t>
            </a:r>
            <a:r>
              <a:rPr lang="en-US" dirty="0"/>
              <a:t>formal rights alone are not sufficient.</a:t>
            </a:r>
          </a:p>
          <a:p>
            <a:r>
              <a:rPr lang="en-US" dirty="0"/>
              <a:t>Rights should be </a:t>
            </a:r>
            <a:r>
              <a:rPr lang="en-US" b="1" dirty="0"/>
              <a:t>combined</a:t>
            </a:r>
            <a:r>
              <a:rPr lang="en-US" dirty="0"/>
              <a:t> with active encouragement, civic education, and support for migrant-led civil society.</a:t>
            </a:r>
          </a:p>
          <a:p>
            <a:r>
              <a:rPr lang="en-US" dirty="0"/>
              <a:t>Addressing the </a:t>
            </a:r>
            <a:r>
              <a:rPr lang="en-US" b="1" dirty="0"/>
              <a:t>data gaps </a:t>
            </a:r>
            <a:r>
              <a:rPr lang="en-US" dirty="0"/>
              <a:t>is essential for better diagnostics and policy development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564BD21-A8CE-2FC4-2624-EC08EA227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 descr="colored rectangle">
            <a:extLst>
              <a:ext uri="{FF2B5EF4-FFF2-40B4-BE49-F238E27FC236}">
                <a16:creationId xmlns:a16="http://schemas.microsoft.com/office/drawing/2014/main" id="{0A6D6135-AF52-FCD3-2096-A6EEAF34CFC7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7" name="Straight Connector 5" descr="text divider">
            <a:extLst>
              <a:ext uri="{FF2B5EF4-FFF2-40B4-BE49-F238E27FC236}">
                <a16:creationId xmlns:a16="http://schemas.microsoft.com/office/drawing/2014/main" id="{B939BE85-B210-11C6-C7A1-97EBE0A32D6A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1C93DBB-D659-43FF-8B35-B790C0F9F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E27851E6-819C-BA1F-88B9-3613A5B203C2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62629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479F0-8A56-3EC3-5509-EDE3485C4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85F4F-509F-FA55-BCAA-3BB8E727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87" y="239003"/>
            <a:ext cx="10515600" cy="1325563"/>
          </a:xfrm>
        </p:spPr>
        <p:txBody>
          <a:bodyPr/>
          <a:lstStyle/>
          <a:p>
            <a:r>
              <a:rPr lang="en-US" dirty="0"/>
              <a:t>What is the Political Participation Policy Index?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B5F7A-DFF6-60CF-AAAB-DC7CB5425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8765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Comparative tool for </a:t>
            </a:r>
            <a:r>
              <a:rPr lang="en-US" sz="2000" b="1" dirty="0"/>
              <a:t>assessing national models of newcomers’ political participation </a:t>
            </a:r>
            <a:r>
              <a:rPr lang="en-US" sz="2000" dirty="0"/>
              <a:t>across the EU, with a broad understanding of political participation going </a:t>
            </a:r>
            <a:r>
              <a:rPr lang="en-US" sz="2000" b="1" dirty="0"/>
              <a:t>beyond electoral processes </a:t>
            </a:r>
            <a:r>
              <a:rPr lang="en-US" sz="2000" dirty="0"/>
              <a:t>to include collective and unconventional forms of engagement at national and local levels.</a:t>
            </a:r>
          </a:p>
          <a:p>
            <a:pPr marL="0" indent="0">
              <a:buNone/>
            </a:pPr>
            <a:r>
              <a:rPr lang="en-US" sz="2000" b="1" dirty="0"/>
              <a:t>8 key dimensions, </a:t>
            </a:r>
            <a:r>
              <a:rPr lang="en-US" sz="2000" dirty="0"/>
              <a:t>29 indicators, 27 Countries, measuring policies, practices, and outcomes: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E7A218B-D6D2-C398-E8AE-7538CE466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 descr="colored rectangle">
            <a:extLst>
              <a:ext uri="{FF2B5EF4-FFF2-40B4-BE49-F238E27FC236}">
                <a16:creationId xmlns:a16="http://schemas.microsoft.com/office/drawing/2014/main" id="{609C210F-F3B2-B24B-96D9-9128EC97BB99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7" name="Straight Connector 5" descr="text divider">
            <a:extLst>
              <a:ext uri="{FF2B5EF4-FFF2-40B4-BE49-F238E27FC236}">
                <a16:creationId xmlns:a16="http://schemas.microsoft.com/office/drawing/2014/main" id="{D1E761C9-A3D9-5797-8F19-9F5F0F1C4357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DB1AC1D1-C9E0-C38A-ED09-B6FE0C571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3680DFEA-A289-1B8E-F8C2-E7CA06CBEF7A}"/>
              </a:ext>
            </a:extLst>
          </p:cNvPr>
          <p:cNvCxnSpPr/>
          <p:nvPr/>
        </p:nvCxnSpPr>
        <p:spPr>
          <a:xfrm>
            <a:off x="417787" y="1531364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5C4ED0E-1E35-F274-2D18-3B3CB15BA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30610" y="3619310"/>
            <a:ext cx="2345262" cy="234526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6B4AEB-29BC-CC52-1591-DA49801465BD}"/>
              </a:ext>
            </a:extLst>
          </p:cNvPr>
          <p:cNvSpPr/>
          <p:nvPr/>
        </p:nvSpPr>
        <p:spPr>
          <a:xfrm>
            <a:off x="923924" y="3676650"/>
            <a:ext cx="3837559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National strategy to increase political participation</a:t>
            </a:r>
            <a:endParaRPr lang="en-BE" sz="16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0216562-C68B-C7F6-D766-EB62DC9967CC}"/>
              </a:ext>
            </a:extLst>
          </p:cNvPr>
          <p:cNvSpPr/>
          <p:nvPr/>
        </p:nvSpPr>
        <p:spPr>
          <a:xfrm>
            <a:off x="923925" y="4313325"/>
            <a:ext cx="3837556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Full political and civil Rights through Citizenship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36B8B4F-8B47-D5AD-227F-66E289E0D94E}"/>
              </a:ext>
            </a:extLst>
          </p:cNvPr>
          <p:cNvSpPr/>
          <p:nvPr/>
        </p:nvSpPr>
        <p:spPr>
          <a:xfrm>
            <a:off x="923925" y="4969816"/>
            <a:ext cx="3837556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</a:rPr>
              <a:t>Right to vote in elections for foreign citizens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082CC0F-0D88-FD17-1136-42DE2E9B3A17}"/>
              </a:ext>
            </a:extLst>
          </p:cNvPr>
          <p:cNvSpPr/>
          <p:nvPr/>
        </p:nvSpPr>
        <p:spPr>
          <a:xfrm>
            <a:off x="923925" y="5612147"/>
            <a:ext cx="3837556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olidFill>
                  <a:schemeClr val="tx1"/>
                </a:solidFill>
              </a:rPr>
              <a:t>Encouragement to vote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351FEF0-5537-3866-2AB0-9114C189773C}"/>
              </a:ext>
            </a:extLst>
          </p:cNvPr>
          <p:cNvSpPr/>
          <p:nvPr/>
        </p:nvSpPr>
        <p:spPr>
          <a:xfrm>
            <a:off x="4883558" y="3676650"/>
            <a:ext cx="4124978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Promotion of Representation in Political Life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87DFDCE-CAC4-BDBB-E0E1-C8F58D872BD5}"/>
              </a:ext>
            </a:extLst>
          </p:cNvPr>
          <p:cNvSpPr/>
          <p:nvPr/>
        </p:nvSpPr>
        <p:spPr>
          <a:xfrm>
            <a:off x="4883556" y="4313325"/>
            <a:ext cx="4124979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Representation of Migrant-Led Civil Society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26B9563-B13F-30DB-CD35-DD1A6721B973}"/>
              </a:ext>
            </a:extLst>
          </p:cNvPr>
          <p:cNvSpPr/>
          <p:nvPr/>
        </p:nvSpPr>
        <p:spPr>
          <a:xfrm>
            <a:off x="4883554" y="4969816"/>
            <a:ext cx="4124981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Enabling Collective Civic Engagement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F84364-A33D-063A-7C43-C2A3BC0D0708}"/>
              </a:ext>
            </a:extLst>
          </p:cNvPr>
          <p:cNvSpPr/>
          <p:nvPr/>
        </p:nvSpPr>
        <p:spPr>
          <a:xfrm>
            <a:off x="4883554" y="5612147"/>
            <a:ext cx="4124982" cy="533400"/>
          </a:xfrm>
          <a:prstGeom prst="roundRect">
            <a:avLst/>
          </a:prstGeom>
          <a:solidFill>
            <a:srgbClr val="FFE3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Civic Education for a Diversifying Society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9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6C7D3-C84E-FC68-2544-F15B896B1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E592-B724-F751-67A2-B094BE6F5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152" y="180097"/>
            <a:ext cx="10515600" cy="1325563"/>
          </a:xfrm>
        </p:spPr>
        <p:txBody>
          <a:bodyPr/>
          <a:lstStyle/>
          <a:p>
            <a:r>
              <a:rPr lang="en-US" dirty="0"/>
              <a:t>Link between Policy and Outcome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90050-7692-688D-316C-814E8C08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Political participation includes </a:t>
            </a:r>
            <a:r>
              <a:rPr lang="en-US" b="1" dirty="0"/>
              <a:t>electoral and non-electoral</a:t>
            </a:r>
            <a:r>
              <a:rPr lang="en-US" dirty="0"/>
              <a:t> forms.</a:t>
            </a:r>
          </a:p>
          <a:p>
            <a:r>
              <a:rPr lang="en-US" dirty="0"/>
              <a:t>Political institutions and participation rules structure migrants’ </a:t>
            </a:r>
            <a:r>
              <a:rPr lang="en-US" b="1" dirty="0"/>
              <a:t>opportunities (and constraints) for engagement</a:t>
            </a:r>
            <a:r>
              <a:rPr lang="en-US" dirty="0"/>
              <a:t>.</a:t>
            </a:r>
          </a:p>
          <a:p>
            <a:r>
              <a:rPr lang="en-US" dirty="0" err="1"/>
              <a:t>Naturalisation</a:t>
            </a:r>
            <a:r>
              <a:rPr lang="en-US" dirty="0"/>
              <a:t> and voting rights shape </a:t>
            </a:r>
            <a:r>
              <a:rPr lang="en-US" b="1" dirty="0"/>
              <a:t>access to conventional political participation</a:t>
            </a:r>
            <a:r>
              <a:rPr lang="en-US" dirty="0"/>
              <a:t>, by providing the legal basis for participation.</a:t>
            </a:r>
          </a:p>
          <a:p>
            <a:r>
              <a:rPr lang="en-US" dirty="0"/>
              <a:t>Citizenship and residence regimes define </a:t>
            </a:r>
            <a:r>
              <a:rPr lang="en-US" b="1" dirty="0"/>
              <a:t>formal inclusion or exclusion from political life</a:t>
            </a:r>
            <a:r>
              <a:rPr lang="en-US" dirty="0"/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E5AC938-C126-EE87-A53E-B011781AB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EB2EEEFE-11DF-3AF3-417A-89E975C83403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B8CA69FA-7A62-BA61-914B-953F870BA2F5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A46DBA13-1A37-F015-3D94-61F3E81B1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C45D65DE-4766-F316-F5DE-0BC1A4DD9977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4083526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B0F93-B928-5118-E4B6-4AE61D767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DB6DB-A5D4-6787-BF8B-7194FCFEE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Policies and institutional contexts signal </a:t>
            </a:r>
            <a:r>
              <a:rPr lang="en-US" b="1" dirty="0"/>
              <a:t>recognition and membership</a:t>
            </a:r>
            <a:r>
              <a:rPr lang="en-US" dirty="0"/>
              <a:t> in the political community.</a:t>
            </a:r>
          </a:p>
          <a:p>
            <a:r>
              <a:rPr lang="en-US" dirty="0"/>
              <a:t>Perceptions of </a:t>
            </a:r>
            <a:r>
              <a:rPr lang="en-US" b="1" dirty="0"/>
              <a:t>belonging, institutional trust, and efficacy </a:t>
            </a:r>
            <a:r>
              <a:rPr lang="en-US" dirty="0"/>
              <a:t>are central to political engagement.</a:t>
            </a:r>
          </a:p>
          <a:p>
            <a:r>
              <a:rPr lang="en-US" b="1" dirty="0"/>
              <a:t>Inclusive</a:t>
            </a:r>
            <a:r>
              <a:rPr lang="en-US" dirty="0"/>
              <a:t> participation contexts can </a:t>
            </a:r>
            <a:r>
              <a:rPr lang="en-US" b="1" dirty="0"/>
              <a:t>strengthen</a:t>
            </a:r>
            <a:r>
              <a:rPr lang="en-US" dirty="0"/>
              <a:t> these perceptions, supporting political integration.</a:t>
            </a:r>
          </a:p>
          <a:p>
            <a:r>
              <a:rPr lang="en-US" dirty="0"/>
              <a:t>Political participation and political perceptions are </a:t>
            </a:r>
            <a:r>
              <a:rPr lang="en-US" b="1" dirty="0"/>
              <a:t>mutually reinforcing.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3DCBD3-A2AB-2B56-26F8-492CCA067271}"/>
              </a:ext>
            </a:extLst>
          </p:cNvPr>
          <p:cNvSpPr txBox="1">
            <a:spLocks/>
          </p:cNvSpPr>
          <p:nvPr/>
        </p:nvSpPr>
        <p:spPr>
          <a:xfrm>
            <a:off x="244152" y="1800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Link between Policy and Outcome</a:t>
            </a:r>
            <a:endParaRPr lang="en-B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6871ED5-CE7B-A226-461B-F58439884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35" y="180097"/>
            <a:ext cx="2492813" cy="140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colored rectangle">
            <a:extLst>
              <a:ext uri="{FF2B5EF4-FFF2-40B4-BE49-F238E27FC236}">
                <a16:creationId xmlns:a16="http://schemas.microsoft.com/office/drawing/2014/main" id="{3B53F641-560F-E25B-51A6-C44587897B2F}"/>
              </a:ext>
            </a:extLst>
          </p:cNvPr>
          <p:cNvSpPr/>
          <p:nvPr/>
        </p:nvSpPr>
        <p:spPr>
          <a:xfrm>
            <a:off x="0" y="6302829"/>
            <a:ext cx="12191996" cy="45719"/>
          </a:xfrm>
          <a:prstGeom prst="rect">
            <a:avLst/>
          </a:prstGeom>
          <a:solidFill>
            <a:srgbClr val="EB5C29"/>
          </a:solidFill>
          <a:ln cap="flat">
            <a:solidFill>
              <a:srgbClr val="EB5C2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61201BC3-858B-A82F-3B59-F83F0A4E0479}"/>
              </a:ext>
            </a:extLst>
          </p:cNvPr>
          <p:cNvCxnSpPr>
            <a:cxnSpLocks/>
          </p:cNvCxnSpPr>
          <p:nvPr/>
        </p:nvCxnSpPr>
        <p:spPr>
          <a:xfrm>
            <a:off x="10988584" y="6677902"/>
            <a:ext cx="784860" cy="0"/>
          </a:xfrm>
          <a:prstGeom prst="straightConnector1">
            <a:avLst/>
          </a:prstGeom>
          <a:noFill/>
          <a:ln w="38100" cap="flat">
            <a:solidFill>
              <a:srgbClr val="EB5C29"/>
            </a:solidFill>
            <a:prstDash val="solid"/>
            <a:miter/>
          </a:ln>
        </p:spPr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6D603F08-CAE6-7EA9-02F5-DEA98F972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22966"/>
          <a:stretch>
            <a:fillRect/>
          </a:stretch>
        </p:blipFill>
        <p:spPr bwMode="auto">
          <a:xfrm>
            <a:off x="10814180" y="5964572"/>
            <a:ext cx="1133668" cy="6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8C9FD391-ED6E-5E6F-DF5B-BE847CAE9703}"/>
              </a:ext>
            </a:extLst>
          </p:cNvPr>
          <p:cNvCxnSpPr/>
          <p:nvPr/>
        </p:nvCxnSpPr>
        <p:spPr>
          <a:xfrm>
            <a:off x="397322" y="1323158"/>
            <a:ext cx="784860" cy="0"/>
          </a:xfrm>
          <a:prstGeom prst="straightConnector1">
            <a:avLst/>
          </a:prstGeom>
          <a:noFill/>
          <a:ln w="38100" cap="flat">
            <a:solidFill>
              <a:srgbClr val="CC6632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7185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1604</Words>
  <Application>Microsoft Office PowerPoint</Application>
  <PresentationFormat>Widescreen</PresentationFormat>
  <Paragraphs>220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Lato</vt:lpstr>
      <vt:lpstr>Lora</vt:lpstr>
      <vt:lpstr>Office Theme</vt:lpstr>
      <vt:lpstr>From Policy to Practice How Political Participation Frameworks Shape New Europeans’ Political Engagement </vt:lpstr>
      <vt:lpstr>PowerPoint Presentation</vt:lpstr>
      <vt:lpstr>PowerPoint Presentation</vt:lpstr>
      <vt:lpstr>Introduction</vt:lpstr>
      <vt:lpstr>Outline</vt:lpstr>
      <vt:lpstr>What is our contribution?</vt:lpstr>
      <vt:lpstr>What is the Political Participation Policy Index?</vt:lpstr>
      <vt:lpstr>Link between Policy and Outcome</vt:lpstr>
      <vt:lpstr>PowerPoint Presentation</vt:lpstr>
      <vt:lpstr>PowerPoint Presentation</vt:lpstr>
      <vt:lpstr>PowerPoint Presentation</vt:lpstr>
      <vt:lpstr>Methodology &amp; Data</vt:lpstr>
      <vt:lpstr>Methodology &amp; Data</vt:lpstr>
      <vt:lpstr>PowerPoint Presentation</vt:lpstr>
      <vt:lpstr>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Team of the Political Participation Index &amp; MIPEX Research Team</vt:lpstr>
      <vt:lpstr>Useful sources:</vt:lpstr>
      <vt:lpstr>THANK YOU!</vt:lpstr>
      <vt:lpstr>Data on electoral participation (2023 onwards)</vt:lpstr>
      <vt:lpstr>Data on electoral participation (2023 onwards)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Agrillo</dc:creator>
  <cp:lastModifiedBy>Chiara Agrillo</cp:lastModifiedBy>
  <cp:revision>10</cp:revision>
  <dcterms:created xsi:type="dcterms:W3CDTF">2026-01-28T15:04:10Z</dcterms:created>
  <dcterms:modified xsi:type="dcterms:W3CDTF">2026-01-29T15:12:07Z</dcterms:modified>
</cp:coreProperties>
</file>