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37_8B721444.xml" ContentType="application/vnd.ms-powerpoint.comments+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1.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comments/modernComment_13F_BEAD7D7E.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9.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7" r:id="rId5"/>
    <p:sldId id="258" r:id="rId6"/>
    <p:sldId id="269" r:id="rId7"/>
    <p:sldId id="274" r:id="rId8"/>
    <p:sldId id="295" r:id="rId9"/>
    <p:sldId id="268" r:id="rId10"/>
    <p:sldId id="311" r:id="rId11"/>
    <p:sldId id="299" r:id="rId12"/>
    <p:sldId id="309" r:id="rId13"/>
    <p:sldId id="312" r:id="rId14"/>
    <p:sldId id="293" r:id="rId15"/>
    <p:sldId id="314" r:id="rId16"/>
    <p:sldId id="313" r:id="rId17"/>
    <p:sldId id="298" r:id="rId18"/>
    <p:sldId id="319" r:id="rId19"/>
    <p:sldId id="264" r:id="rId20"/>
    <p:sldId id="266" r:id="rId21"/>
    <p:sldId id="291" r:id="rId22"/>
    <p:sldId id="323" r:id="rId23"/>
    <p:sldId id="325" r:id="rId24"/>
    <p:sldId id="329" r:id="rId25"/>
    <p:sldId id="330" r:id="rId26"/>
    <p:sldId id="328" r:id="rId27"/>
    <p:sldId id="281" r:id="rId28"/>
    <p:sldId id="280" r:id="rId29"/>
    <p:sldId id="273" r:id="rId30"/>
    <p:sldId id="284" r:id="rId31"/>
    <p:sldId id="285" r:id="rId32"/>
    <p:sldId id="286" r:id="rId33"/>
    <p:sldId id="283" r:id="rId34"/>
    <p:sldId id="301" r:id="rId35"/>
    <p:sldId id="302" r:id="rId36"/>
    <p:sldId id="308" r:id="rId37"/>
    <p:sldId id="303" r:id="rId38"/>
    <p:sldId id="304" r:id="rId39"/>
    <p:sldId id="305" r:id="rId40"/>
    <p:sldId id="306" r:id="rId41"/>
    <p:sldId id="307" r:id="rId42"/>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9575B1-455A-C9B8-ADCE-522566CC77E3}" name="Francesco Pasetti" initials="FP" userId="S::fpasetti@cidob.org::4e27d27a-fdaa-472b-9811-818534fe0034" providerId="AD"/>
  <p188:author id="{ED2EE4DC-5BA1-BDB4-0610-131C7E89A552}" name="Chiara Agrillo" initials="CA" userId="S::cagrillo@migpolgroup.com::c6f460c2-8e26-422a-a72b-ea73221fe4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411B26-4FDE-4947-964F-C21AB78911DC}" v="258" dt="2026-03-18T16:49:51.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98" autoAdjust="0"/>
    <p:restoredTop sz="83572" autoAdjust="0"/>
  </p:normalViewPr>
  <p:slideViewPr>
    <p:cSldViewPr snapToGrid="0">
      <p:cViewPr>
        <p:scale>
          <a:sx n="75" d="100"/>
          <a:sy n="75" d="100"/>
        </p:scale>
        <p:origin x="806" y="2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Pasetti" userId="4e27d27a-fdaa-472b-9811-818534fe0034" providerId="ADAL" clId="{3912ED6D-EB71-44FB-859A-EB3C6341856F}"/>
    <pc:docChg chg="undo redo custSel addSld delSld modSld sldOrd">
      <pc:chgData name="Francesco Pasetti" userId="4e27d27a-fdaa-472b-9811-818534fe0034" providerId="ADAL" clId="{3912ED6D-EB71-44FB-859A-EB3C6341856F}" dt="2026-03-18T16:50:00.349" v="15645" actId="6549"/>
      <pc:docMkLst>
        <pc:docMk/>
      </pc:docMkLst>
      <pc:sldChg chg="modNotesTx">
        <pc:chgData name="Francesco Pasetti" userId="4e27d27a-fdaa-472b-9811-818534fe0034" providerId="ADAL" clId="{3912ED6D-EB71-44FB-859A-EB3C6341856F}" dt="2026-03-18T10:17:10.048" v="9959" actId="20577"/>
        <pc:sldMkLst>
          <pc:docMk/>
          <pc:sldMk cId="0" sldId="257"/>
        </pc:sldMkLst>
      </pc:sldChg>
      <pc:sldChg chg="modSp mod">
        <pc:chgData name="Francesco Pasetti" userId="4e27d27a-fdaa-472b-9811-818534fe0034" providerId="ADAL" clId="{3912ED6D-EB71-44FB-859A-EB3C6341856F}" dt="2026-03-18T09:57:51.587" v="9816" actId="207"/>
        <pc:sldMkLst>
          <pc:docMk/>
          <pc:sldMk cId="1817112129" sldId="258"/>
        </pc:sldMkLst>
        <pc:spChg chg="mod">
          <ac:chgData name="Francesco Pasetti" userId="4e27d27a-fdaa-472b-9811-818534fe0034" providerId="ADAL" clId="{3912ED6D-EB71-44FB-859A-EB3C6341856F}" dt="2026-03-18T09:57:51.587" v="9816" actId="207"/>
          <ac:spMkLst>
            <pc:docMk/>
            <pc:sldMk cId="1817112129" sldId="258"/>
            <ac:spMk id="3" creationId="{BAD0A91E-9872-469F-B176-DF8345EF40ED}"/>
          </ac:spMkLst>
        </pc:spChg>
      </pc:sldChg>
      <pc:sldChg chg="modSp mod">
        <pc:chgData name="Francesco Pasetti" userId="4e27d27a-fdaa-472b-9811-818534fe0034" providerId="ADAL" clId="{3912ED6D-EB71-44FB-859A-EB3C6341856F}" dt="2026-03-18T09:58:14.952" v="9847" actId="20577"/>
        <pc:sldMkLst>
          <pc:docMk/>
          <pc:sldMk cId="1021974280" sldId="309"/>
        </pc:sldMkLst>
        <pc:spChg chg="mod">
          <ac:chgData name="Francesco Pasetti" userId="4e27d27a-fdaa-472b-9811-818534fe0034" providerId="ADAL" clId="{3912ED6D-EB71-44FB-859A-EB3C6341856F}" dt="2026-03-18T09:58:14.952" v="9847" actId="20577"/>
          <ac:spMkLst>
            <pc:docMk/>
            <pc:sldMk cId="1021974280" sldId="309"/>
            <ac:spMk id="18" creationId="{0D7E24E6-A2C0-B206-40AA-CC1F3DB01508}"/>
          </ac:spMkLst>
        </pc:spChg>
      </pc:sldChg>
      <pc:sldChg chg="modSp mod modNotesTx">
        <pc:chgData name="Francesco Pasetti" userId="4e27d27a-fdaa-472b-9811-818534fe0034" providerId="ADAL" clId="{3912ED6D-EB71-44FB-859A-EB3C6341856F}" dt="2026-03-18T16:39:19.552" v="15472" actId="6549"/>
        <pc:sldMkLst>
          <pc:docMk/>
          <pc:sldMk cId="1393964621" sldId="323"/>
        </pc:sldMkLst>
        <pc:spChg chg="mod">
          <ac:chgData name="Francesco Pasetti" userId="4e27d27a-fdaa-472b-9811-818534fe0034" providerId="ADAL" clId="{3912ED6D-EB71-44FB-859A-EB3C6341856F}" dt="2026-03-18T16:39:19.552" v="15472" actId="6549"/>
          <ac:spMkLst>
            <pc:docMk/>
            <pc:sldMk cId="1393964621" sldId="323"/>
            <ac:spMk id="7" creationId="{5F98E1DA-A875-A580-056F-3716FE83124C}"/>
          </ac:spMkLst>
        </pc:spChg>
        <pc:spChg chg="mod">
          <ac:chgData name="Francesco Pasetti" userId="4e27d27a-fdaa-472b-9811-818534fe0034" providerId="ADAL" clId="{3912ED6D-EB71-44FB-859A-EB3C6341856F}" dt="2026-03-18T12:17:47.625" v="11961" actId="1076"/>
          <ac:spMkLst>
            <pc:docMk/>
            <pc:sldMk cId="1393964621" sldId="323"/>
            <ac:spMk id="10" creationId="{E5612AB4-AEB5-3873-B13D-FD049A576006}"/>
          </ac:spMkLst>
        </pc:spChg>
      </pc:sldChg>
      <pc:sldChg chg="addSp delSp modSp del mod setBg modNotesTx">
        <pc:chgData name="Francesco Pasetti" userId="4e27d27a-fdaa-472b-9811-818534fe0034" providerId="ADAL" clId="{3912ED6D-EB71-44FB-859A-EB3C6341856F}" dt="2026-03-17T12:03:17.282" v="3356" actId="2696"/>
        <pc:sldMkLst>
          <pc:docMk/>
          <pc:sldMk cId="2063022207" sldId="324"/>
        </pc:sldMkLst>
        <pc:spChg chg="mod">
          <ac:chgData name="Francesco Pasetti" userId="4e27d27a-fdaa-472b-9811-818534fe0034" providerId="ADAL" clId="{3912ED6D-EB71-44FB-859A-EB3C6341856F}" dt="2026-03-17T12:01:49.499" v="3248" actId="20577"/>
          <ac:spMkLst>
            <pc:docMk/>
            <pc:sldMk cId="2063022207" sldId="324"/>
            <ac:spMk id="7" creationId="{64900159-E12C-2EA4-3DA0-56F52C5966AF}"/>
          </ac:spMkLst>
        </pc:spChg>
        <pc:spChg chg="mod">
          <ac:chgData name="Francesco Pasetti" userId="4e27d27a-fdaa-472b-9811-818534fe0034" providerId="ADAL" clId="{3912ED6D-EB71-44FB-859A-EB3C6341856F}" dt="2026-03-17T11:54:21.996" v="2507" actId="20577"/>
          <ac:spMkLst>
            <pc:docMk/>
            <pc:sldMk cId="2063022207" sldId="324"/>
            <ac:spMk id="10" creationId="{6BB27D65-332C-2B5A-AB05-57A1ADBC7B3D}"/>
          </ac:spMkLst>
        </pc:spChg>
        <pc:spChg chg="add del">
          <ac:chgData name="Francesco Pasetti" userId="4e27d27a-fdaa-472b-9811-818534fe0034" providerId="ADAL" clId="{3912ED6D-EB71-44FB-859A-EB3C6341856F}" dt="2026-03-17T11:37:13.188" v="1000" actId="26606"/>
          <ac:spMkLst>
            <pc:docMk/>
            <pc:sldMk cId="2063022207" sldId="324"/>
            <ac:spMk id="15" creationId="{6D24BC9E-AC6A-42EE-AFD8-B290720B841F}"/>
          </ac:spMkLst>
        </pc:spChg>
        <pc:spChg chg="add del">
          <ac:chgData name="Francesco Pasetti" userId="4e27d27a-fdaa-472b-9811-818534fe0034" providerId="ADAL" clId="{3912ED6D-EB71-44FB-859A-EB3C6341856F}" dt="2026-03-17T11:37:13.188" v="1000" actId="26606"/>
          <ac:spMkLst>
            <pc:docMk/>
            <pc:sldMk cId="2063022207" sldId="324"/>
            <ac:spMk id="17" creationId="{0990C621-3B8B-4820-8328-D47EF7CE823C}"/>
          </ac:spMkLst>
        </pc:spChg>
        <pc:spChg chg="add del">
          <ac:chgData name="Francesco Pasetti" userId="4e27d27a-fdaa-472b-9811-818534fe0034" providerId="ADAL" clId="{3912ED6D-EB71-44FB-859A-EB3C6341856F}" dt="2026-03-17T11:37:13.188" v="1000" actId="26606"/>
          <ac:spMkLst>
            <pc:docMk/>
            <pc:sldMk cId="2063022207" sldId="324"/>
            <ac:spMk id="19" creationId="{C1A2385B-1D2A-4E17-84FA-6CB7F0AAE473}"/>
          </ac:spMkLst>
        </pc:spChg>
        <pc:spChg chg="add del">
          <ac:chgData name="Francesco Pasetti" userId="4e27d27a-fdaa-472b-9811-818534fe0034" providerId="ADAL" clId="{3912ED6D-EB71-44FB-859A-EB3C6341856F}" dt="2026-03-17T11:37:13.188" v="1000" actId="26606"/>
          <ac:spMkLst>
            <pc:docMk/>
            <pc:sldMk cId="2063022207" sldId="324"/>
            <ac:spMk id="21" creationId="{5E791F2F-79DB-4CC0-9FA1-001E3E91E8B7}"/>
          </ac:spMkLst>
        </pc:spChg>
        <pc:graphicFrameChg chg="add mod">
          <ac:chgData name="Francesco Pasetti" userId="4e27d27a-fdaa-472b-9811-818534fe0034" providerId="ADAL" clId="{3912ED6D-EB71-44FB-859A-EB3C6341856F}" dt="2026-03-17T11:29:37.929" v="388"/>
          <ac:graphicFrameMkLst>
            <pc:docMk/>
            <pc:sldMk cId="2063022207" sldId="324"/>
            <ac:graphicFrameMk id="2" creationId="{147FA863-2394-485F-9771-634F7490E663}"/>
          </ac:graphicFrameMkLst>
        </pc:graphicFrameChg>
        <pc:graphicFrameChg chg="add mod modGraphic">
          <ac:chgData name="Francesco Pasetti" userId="4e27d27a-fdaa-472b-9811-818534fe0034" providerId="ADAL" clId="{3912ED6D-EB71-44FB-859A-EB3C6341856F}" dt="2026-03-17T11:37:13.188" v="1000" actId="26606"/>
          <ac:graphicFrameMkLst>
            <pc:docMk/>
            <pc:sldMk cId="2063022207" sldId="324"/>
            <ac:graphicFrameMk id="3" creationId="{1D95526D-9734-0D99-A257-145A00955730}"/>
          </ac:graphicFrameMkLst>
        </pc:graphicFrameChg>
        <pc:graphicFrameChg chg="add mod">
          <ac:chgData name="Francesco Pasetti" userId="4e27d27a-fdaa-472b-9811-818534fe0034" providerId="ADAL" clId="{3912ED6D-EB71-44FB-859A-EB3C6341856F}" dt="2026-03-17T11:37:17.490" v="1001"/>
          <ac:graphicFrameMkLst>
            <pc:docMk/>
            <pc:sldMk cId="2063022207" sldId="324"/>
            <ac:graphicFrameMk id="4" creationId="{CC1C4654-A427-A306-51E5-7CB9AE7BAAC7}"/>
          </ac:graphicFrameMkLst>
        </pc:graphicFrameChg>
        <pc:picChg chg="mod">
          <ac:chgData name="Francesco Pasetti" userId="4e27d27a-fdaa-472b-9811-818534fe0034" providerId="ADAL" clId="{3912ED6D-EB71-44FB-859A-EB3C6341856F}" dt="2026-03-17T11:37:13.188" v="1000" actId="26606"/>
          <ac:picMkLst>
            <pc:docMk/>
            <pc:sldMk cId="2063022207" sldId="324"/>
            <ac:picMk id="5" creationId="{27102C8A-5DBD-B0F4-00C7-0522D68928FD}"/>
          </ac:picMkLst>
        </pc:picChg>
        <pc:cxnChg chg="ord">
          <ac:chgData name="Francesco Pasetti" userId="4e27d27a-fdaa-472b-9811-818534fe0034" providerId="ADAL" clId="{3912ED6D-EB71-44FB-859A-EB3C6341856F}" dt="2026-03-17T11:37:13.188" v="1000" actId="26606"/>
          <ac:cxnSpMkLst>
            <pc:docMk/>
            <pc:sldMk cId="2063022207" sldId="324"/>
            <ac:cxnSpMk id="9" creationId="{228F5BDF-D1C8-CCA0-F243-88412A230F1C}"/>
          </ac:cxnSpMkLst>
        </pc:cxnChg>
      </pc:sldChg>
      <pc:sldChg chg="addSp delSp modSp mod ord modNotesTx">
        <pc:chgData name="Francesco Pasetti" userId="4e27d27a-fdaa-472b-9811-818534fe0034" providerId="ADAL" clId="{3912ED6D-EB71-44FB-859A-EB3C6341856F}" dt="2026-03-18T16:50:00.349" v="15645" actId="6549"/>
        <pc:sldMkLst>
          <pc:docMk/>
          <pc:sldMk cId="3918016798" sldId="325"/>
        </pc:sldMkLst>
        <pc:spChg chg="add del mod">
          <ac:chgData name="Francesco Pasetti" userId="4e27d27a-fdaa-472b-9811-818534fe0034" providerId="ADAL" clId="{3912ED6D-EB71-44FB-859A-EB3C6341856F}" dt="2026-03-17T17:03:39.223" v="7839"/>
          <ac:spMkLst>
            <pc:docMk/>
            <pc:sldMk cId="3918016798" sldId="325"/>
            <ac:spMk id="3" creationId="{235DB2F0-E54F-FC54-F4F0-21820EC04029}"/>
          </ac:spMkLst>
        </pc:spChg>
        <pc:spChg chg="add del mod">
          <ac:chgData name="Francesco Pasetti" userId="4e27d27a-fdaa-472b-9811-818534fe0034" providerId="ADAL" clId="{3912ED6D-EB71-44FB-859A-EB3C6341856F}" dt="2026-03-17T12:58:49.789" v="6885" actId="478"/>
          <ac:spMkLst>
            <pc:docMk/>
            <pc:sldMk cId="3918016798" sldId="325"/>
            <ac:spMk id="4" creationId="{A2C87978-909E-30CE-5BAB-A52CCAA05EE1}"/>
          </ac:spMkLst>
        </pc:spChg>
        <pc:spChg chg="add mod">
          <ac:chgData name="Francesco Pasetti" userId="4e27d27a-fdaa-472b-9811-818534fe0034" providerId="ADAL" clId="{3912ED6D-EB71-44FB-859A-EB3C6341856F}" dt="2026-03-18T16:49:13.924" v="15640" actId="20577"/>
          <ac:spMkLst>
            <pc:docMk/>
            <pc:sldMk cId="3918016798" sldId="325"/>
            <ac:spMk id="6" creationId="{1D7ED548-ACC6-7F01-85B2-6DA6BF45108B}"/>
          </ac:spMkLst>
        </pc:spChg>
        <pc:spChg chg="mod">
          <ac:chgData name="Francesco Pasetti" userId="4e27d27a-fdaa-472b-9811-818534fe0034" providerId="ADAL" clId="{3912ED6D-EB71-44FB-859A-EB3C6341856F}" dt="2026-03-18T16:50:00.349" v="15645" actId="6549"/>
          <ac:spMkLst>
            <pc:docMk/>
            <pc:sldMk cId="3918016798" sldId="325"/>
            <ac:spMk id="7" creationId="{7EC838FA-4DC2-6C9E-478B-8613CB80FCE6}"/>
          </ac:spMkLst>
        </pc:spChg>
        <pc:spChg chg="mod">
          <ac:chgData name="Francesco Pasetti" userId="4e27d27a-fdaa-472b-9811-818534fe0034" providerId="ADAL" clId="{3912ED6D-EB71-44FB-859A-EB3C6341856F}" dt="2026-03-18T12:17:08.182" v="11953" actId="1076"/>
          <ac:spMkLst>
            <pc:docMk/>
            <pc:sldMk cId="3918016798" sldId="325"/>
            <ac:spMk id="10" creationId="{7DE03667-A2C5-7453-A084-9223CC806701}"/>
          </ac:spMkLst>
        </pc:spChg>
        <pc:graphicFrameChg chg="add mod">
          <ac:chgData name="Francesco Pasetti" userId="4e27d27a-fdaa-472b-9811-818534fe0034" providerId="ADAL" clId="{3912ED6D-EB71-44FB-859A-EB3C6341856F}" dt="2026-03-18T11:31:42.436" v="10462"/>
          <ac:graphicFrameMkLst>
            <pc:docMk/>
            <pc:sldMk cId="3918016798" sldId="325"/>
            <ac:graphicFrameMk id="2" creationId="{0F1F03B1-A925-CF61-6D04-30A77959252B}"/>
          </ac:graphicFrameMkLst>
        </pc:graphicFrameChg>
        <pc:graphicFrameChg chg="add mod">
          <ac:chgData name="Francesco Pasetti" userId="4e27d27a-fdaa-472b-9811-818534fe0034" providerId="ADAL" clId="{3912ED6D-EB71-44FB-859A-EB3C6341856F}" dt="2026-03-18T11:35:42.995" v="10616"/>
          <ac:graphicFrameMkLst>
            <pc:docMk/>
            <pc:sldMk cId="3918016798" sldId="325"/>
            <ac:graphicFrameMk id="3" creationId="{FAAB1629-BEEF-9A45-B585-85E27F8846AF}"/>
          </ac:graphicFrameMkLst>
        </pc:graphicFrameChg>
        <pc:graphicFrameChg chg="add mod">
          <ac:chgData name="Francesco Pasetti" userId="4e27d27a-fdaa-472b-9811-818534fe0034" providerId="ADAL" clId="{3912ED6D-EB71-44FB-859A-EB3C6341856F}" dt="2026-03-18T11:36:40.191" v="10755"/>
          <ac:graphicFrameMkLst>
            <pc:docMk/>
            <pc:sldMk cId="3918016798" sldId="325"/>
            <ac:graphicFrameMk id="4" creationId="{2E14292A-0C6B-253F-1BE8-BF5FD3C75ECA}"/>
          </ac:graphicFrameMkLst>
        </pc:graphicFrameChg>
        <pc:graphicFrameChg chg="add mod">
          <ac:chgData name="Francesco Pasetti" userId="4e27d27a-fdaa-472b-9811-818534fe0034" providerId="ADAL" clId="{3912ED6D-EB71-44FB-859A-EB3C6341856F}" dt="2026-03-18T12:08:05.495" v="11603"/>
          <ac:graphicFrameMkLst>
            <pc:docMk/>
            <pc:sldMk cId="3918016798" sldId="325"/>
            <ac:graphicFrameMk id="8" creationId="{0FD838DD-BB9F-95E5-A87E-FBF78A24A2D3}"/>
          </ac:graphicFrameMkLst>
        </pc:graphicFrameChg>
        <pc:picChg chg="add del mod">
          <ac:chgData name="Francesco Pasetti" userId="4e27d27a-fdaa-472b-9811-818534fe0034" providerId="ADAL" clId="{3912ED6D-EB71-44FB-859A-EB3C6341856F}" dt="2026-03-17T17:56:12.221" v="9440" actId="478"/>
          <ac:picMkLst>
            <pc:docMk/>
            <pc:sldMk cId="3918016798" sldId="325"/>
            <ac:picMk id="4" creationId="{A12977F6-8330-7344-AB9D-EB3881A5A92D}"/>
          </ac:picMkLst>
        </pc:picChg>
      </pc:sldChg>
      <pc:sldChg chg="del">
        <pc:chgData name="Francesco Pasetti" userId="4e27d27a-fdaa-472b-9811-818534fe0034" providerId="ADAL" clId="{3912ED6D-EB71-44FB-859A-EB3C6341856F}" dt="2026-03-17T11:43:57.743" v="1427" actId="2696"/>
        <pc:sldMkLst>
          <pc:docMk/>
          <pc:sldMk cId="106642960" sldId="326"/>
        </pc:sldMkLst>
      </pc:sldChg>
      <pc:sldChg chg="modSp add del mod">
        <pc:chgData name="Francesco Pasetti" userId="4e27d27a-fdaa-472b-9811-818534fe0034" providerId="ADAL" clId="{3912ED6D-EB71-44FB-859A-EB3C6341856F}" dt="2026-03-17T13:05:44.450" v="7311" actId="2696"/>
        <pc:sldMkLst>
          <pc:docMk/>
          <pc:sldMk cId="3461008607" sldId="327"/>
        </pc:sldMkLst>
        <pc:spChg chg="mod">
          <ac:chgData name="Francesco Pasetti" userId="4e27d27a-fdaa-472b-9811-818534fe0034" providerId="ADAL" clId="{3912ED6D-EB71-44FB-859A-EB3C6341856F}" dt="2026-03-17T13:04:59.549" v="7307" actId="1076"/>
          <ac:spMkLst>
            <pc:docMk/>
            <pc:sldMk cId="3461008607" sldId="327"/>
            <ac:spMk id="10" creationId="{070C30D5-5E00-F1F5-FB30-43DD7673C93E}"/>
          </ac:spMkLst>
        </pc:spChg>
      </pc:sldChg>
      <pc:sldChg chg="addSp delSp modSp add del mod modNotesTx">
        <pc:chgData name="Francesco Pasetti" userId="4e27d27a-fdaa-472b-9811-818534fe0034" providerId="ADAL" clId="{3912ED6D-EB71-44FB-859A-EB3C6341856F}" dt="2026-03-18T16:47:46.505" v="15635" actId="1076"/>
        <pc:sldMkLst>
          <pc:docMk/>
          <pc:sldMk cId="3294893719" sldId="328"/>
        </pc:sldMkLst>
        <pc:spChg chg="add del mod">
          <ac:chgData name="Francesco Pasetti" userId="4e27d27a-fdaa-472b-9811-818534fe0034" providerId="ADAL" clId="{3912ED6D-EB71-44FB-859A-EB3C6341856F}" dt="2026-03-18T15:04:36.668" v="14517"/>
          <ac:spMkLst>
            <pc:docMk/>
            <pc:sldMk cId="3294893719" sldId="328"/>
            <ac:spMk id="3" creationId="{A86C60C2-E894-1AE1-8503-271531DD5D51}"/>
          </ac:spMkLst>
        </pc:spChg>
        <pc:spChg chg="add del mod">
          <ac:chgData name="Francesco Pasetti" userId="4e27d27a-fdaa-472b-9811-818534fe0034" providerId="ADAL" clId="{3912ED6D-EB71-44FB-859A-EB3C6341856F}" dt="2026-03-18T15:04:36.668" v="14515"/>
          <ac:spMkLst>
            <pc:docMk/>
            <pc:sldMk cId="3294893719" sldId="328"/>
            <ac:spMk id="4" creationId="{4CF6D2DA-7E71-796A-A0AB-349A9CAC37B8}"/>
          </ac:spMkLst>
        </pc:spChg>
        <pc:spChg chg="mod">
          <ac:chgData name="Francesco Pasetti" userId="4e27d27a-fdaa-472b-9811-818534fe0034" providerId="ADAL" clId="{3912ED6D-EB71-44FB-859A-EB3C6341856F}" dt="2026-03-18T16:47:33.811" v="15633" actId="1076"/>
          <ac:spMkLst>
            <pc:docMk/>
            <pc:sldMk cId="3294893719" sldId="328"/>
            <ac:spMk id="7" creationId="{03139A76-CD01-CFA7-AFF2-8F4340A61B02}"/>
          </ac:spMkLst>
        </pc:spChg>
        <pc:spChg chg="mod">
          <ac:chgData name="Francesco Pasetti" userId="4e27d27a-fdaa-472b-9811-818534fe0034" providerId="ADAL" clId="{3912ED6D-EB71-44FB-859A-EB3C6341856F}" dt="2026-03-18T16:47:46.505" v="15635" actId="1076"/>
          <ac:spMkLst>
            <pc:docMk/>
            <pc:sldMk cId="3294893719" sldId="328"/>
            <ac:spMk id="10" creationId="{84C162A1-389A-CB70-6568-9CB1667F5F7B}"/>
          </ac:spMkLst>
        </pc:spChg>
        <pc:graphicFrameChg chg="add mod">
          <ac:chgData name="Francesco Pasetti" userId="4e27d27a-fdaa-472b-9811-818534fe0034" providerId="ADAL" clId="{3912ED6D-EB71-44FB-859A-EB3C6341856F}" dt="2026-03-17T11:20:06.846" v="4"/>
          <ac:graphicFrameMkLst>
            <pc:docMk/>
            <pc:sldMk cId="3294893719" sldId="328"/>
            <ac:graphicFrameMk id="2" creationId="{45FA0FB8-B69E-54ED-24C2-04596E901C01}"/>
          </ac:graphicFrameMkLst>
        </pc:graphicFrameChg>
      </pc:sldChg>
      <pc:sldChg chg="addSp delSp modSp add mod ord modNotesTx">
        <pc:chgData name="Francesco Pasetti" userId="4e27d27a-fdaa-472b-9811-818534fe0034" providerId="ADAL" clId="{3912ED6D-EB71-44FB-859A-EB3C6341856F}" dt="2026-03-18T16:34:03.818" v="15118" actId="1076"/>
        <pc:sldMkLst>
          <pc:docMk/>
          <pc:sldMk cId="3273270689" sldId="329"/>
        </pc:sldMkLst>
        <pc:spChg chg="mod">
          <ac:chgData name="Francesco Pasetti" userId="4e27d27a-fdaa-472b-9811-818534fe0034" providerId="ADAL" clId="{3912ED6D-EB71-44FB-859A-EB3C6341856F}" dt="2026-03-18T16:34:03.818" v="15118" actId="1076"/>
          <ac:spMkLst>
            <pc:docMk/>
            <pc:sldMk cId="3273270689" sldId="329"/>
            <ac:spMk id="7" creationId="{5E2CCF82-AA33-AAAA-0824-2DE5C6E6FE02}"/>
          </ac:spMkLst>
        </pc:spChg>
        <pc:spChg chg="mod">
          <ac:chgData name="Francesco Pasetti" userId="4e27d27a-fdaa-472b-9811-818534fe0034" providerId="ADAL" clId="{3912ED6D-EB71-44FB-859A-EB3C6341856F}" dt="2026-03-18T13:33:20.226" v="12524" actId="1076"/>
          <ac:spMkLst>
            <pc:docMk/>
            <pc:sldMk cId="3273270689" sldId="329"/>
            <ac:spMk id="10" creationId="{94612762-C209-C741-54CD-D7300FB79541}"/>
          </ac:spMkLst>
        </pc:spChg>
        <pc:graphicFrameChg chg="add mod">
          <ac:chgData name="Francesco Pasetti" userId="4e27d27a-fdaa-472b-9811-818534fe0034" providerId="ADAL" clId="{3912ED6D-EB71-44FB-859A-EB3C6341856F}" dt="2026-03-18T14:40:26.081" v="14192"/>
          <ac:graphicFrameMkLst>
            <pc:docMk/>
            <pc:sldMk cId="3273270689" sldId="329"/>
            <ac:graphicFrameMk id="2" creationId="{F4ABF008-ABD7-9251-FE35-95BCCA3C6684}"/>
          </ac:graphicFrameMkLst>
        </pc:graphicFrameChg>
        <pc:graphicFrameChg chg="add del mod">
          <ac:chgData name="Francesco Pasetti" userId="4e27d27a-fdaa-472b-9811-818534fe0034" providerId="ADAL" clId="{3912ED6D-EB71-44FB-859A-EB3C6341856F}" dt="2026-03-18T14:44:31.647" v="14299" actId="478"/>
          <ac:graphicFrameMkLst>
            <pc:docMk/>
            <pc:sldMk cId="3273270689" sldId="329"/>
            <ac:graphicFrameMk id="3" creationId="{6F499249-D433-A2A7-0401-D528D4D5CF75}"/>
          </ac:graphicFrameMkLst>
        </pc:graphicFrameChg>
        <pc:graphicFrameChg chg="add mod">
          <ac:chgData name="Francesco Pasetti" userId="4e27d27a-fdaa-472b-9811-818534fe0034" providerId="ADAL" clId="{3912ED6D-EB71-44FB-859A-EB3C6341856F}" dt="2026-03-18T14:44:48.553" v="14324"/>
          <ac:graphicFrameMkLst>
            <pc:docMk/>
            <pc:sldMk cId="3273270689" sldId="329"/>
            <ac:graphicFrameMk id="4" creationId="{374E33DE-1E9A-E4C1-F456-D6C600D62A3D}"/>
          </ac:graphicFrameMkLst>
        </pc:graphicFrameChg>
        <pc:graphicFrameChg chg="add mod">
          <ac:chgData name="Francesco Pasetti" userId="4e27d27a-fdaa-472b-9811-818534fe0034" providerId="ADAL" clId="{3912ED6D-EB71-44FB-859A-EB3C6341856F}" dt="2026-03-18T14:44:52.731" v="14325"/>
          <ac:graphicFrameMkLst>
            <pc:docMk/>
            <pc:sldMk cId="3273270689" sldId="329"/>
            <ac:graphicFrameMk id="6" creationId="{4F26C9A3-6194-1F19-C0F4-2A487ABB062F}"/>
          </ac:graphicFrameMkLst>
        </pc:graphicFrameChg>
      </pc:sldChg>
      <pc:sldChg chg="addSp delSp modSp add mod modNotesTx">
        <pc:chgData name="Francesco Pasetti" userId="4e27d27a-fdaa-472b-9811-818534fe0034" providerId="ADAL" clId="{3912ED6D-EB71-44FB-859A-EB3C6341856F}" dt="2026-03-18T16:44:11.530" v="15524" actId="20577"/>
        <pc:sldMkLst>
          <pc:docMk/>
          <pc:sldMk cId="768271012" sldId="330"/>
        </pc:sldMkLst>
        <pc:spChg chg="add mod">
          <ac:chgData name="Francesco Pasetti" userId="4e27d27a-fdaa-472b-9811-818534fe0034" providerId="ADAL" clId="{3912ED6D-EB71-44FB-859A-EB3C6341856F}" dt="2026-03-18T16:44:11.530" v="15524" actId="20577"/>
          <ac:spMkLst>
            <pc:docMk/>
            <pc:sldMk cId="768271012" sldId="330"/>
            <ac:spMk id="6" creationId="{CA0CA5A0-1164-CE7C-A075-6ED63FB277D5}"/>
          </ac:spMkLst>
        </pc:spChg>
        <pc:spChg chg="del mod">
          <ac:chgData name="Francesco Pasetti" userId="4e27d27a-fdaa-472b-9811-818534fe0034" providerId="ADAL" clId="{3912ED6D-EB71-44FB-859A-EB3C6341856F}" dt="2026-03-18T15:04:13.474" v="14508" actId="478"/>
          <ac:spMkLst>
            <pc:docMk/>
            <pc:sldMk cId="768271012" sldId="330"/>
            <ac:spMk id="7" creationId="{68E60F41-84A6-6ACE-1269-1C6A9D43C1F1}"/>
          </ac:spMkLst>
        </pc:spChg>
        <pc:spChg chg="mod">
          <ac:chgData name="Francesco Pasetti" userId="4e27d27a-fdaa-472b-9811-818534fe0034" providerId="ADAL" clId="{3912ED6D-EB71-44FB-859A-EB3C6341856F}" dt="2026-03-18T14:32:15" v="14162" actId="1076"/>
          <ac:spMkLst>
            <pc:docMk/>
            <pc:sldMk cId="768271012" sldId="330"/>
            <ac:spMk id="10" creationId="{1E159197-BF2A-8EE4-D717-E8F9B1BAFE5E}"/>
          </ac:spMkLst>
        </pc:spChg>
        <pc:graphicFrameChg chg="add mod modGraphic">
          <ac:chgData name="Francesco Pasetti" userId="4e27d27a-fdaa-472b-9811-818534fe0034" providerId="ADAL" clId="{3912ED6D-EB71-44FB-859A-EB3C6341856F}" dt="2026-03-18T15:12:20.876" v="14522" actId="1076"/>
          <ac:graphicFrameMkLst>
            <pc:docMk/>
            <pc:sldMk cId="768271012" sldId="330"/>
            <ac:graphicFrameMk id="2" creationId="{E9E5301B-60DB-75F7-87DE-D7B8BB432455}"/>
          </ac:graphicFrameMkLst>
        </pc:graphicFrameChg>
        <pc:graphicFrameChg chg="add mod">
          <ac:chgData name="Francesco Pasetti" userId="4e27d27a-fdaa-472b-9811-818534fe0034" providerId="ADAL" clId="{3912ED6D-EB71-44FB-859A-EB3C6341856F}" dt="2026-03-18T15:28:26.754" v="14523"/>
          <ac:graphicFrameMkLst>
            <pc:docMk/>
            <pc:sldMk cId="768271012" sldId="330"/>
            <ac:graphicFrameMk id="3" creationId="{D9396200-FCCC-D377-4E51-6FF926065B5E}"/>
          </ac:graphicFrameMkLst>
        </pc:graphicFrameChg>
        <pc:graphicFrameChg chg="add mod">
          <ac:chgData name="Francesco Pasetti" userId="4e27d27a-fdaa-472b-9811-818534fe0034" providerId="ADAL" clId="{3912ED6D-EB71-44FB-859A-EB3C6341856F}" dt="2026-03-18T15:32:09.092" v="14583"/>
          <ac:graphicFrameMkLst>
            <pc:docMk/>
            <pc:sldMk cId="768271012" sldId="330"/>
            <ac:graphicFrameMk id="8" creationId="{574E2F80-6BEA-4FBB-9F19-4A35098A67D6}"/>
          </ac:graphicFrameMkLst>
        </pc:graphicFrameChg>
      </pc:sldChg>
      <pc:sldChg chg="add del">
        <pc:chgData name="Francesco Pasetti" userId="4e27d27a-fdaa-472b-9811-818534fe0034" providerId="ADAL" clId="{3912ED6D-EB71-44FB-859A-EB3C6341856F}" dt="2026-03-17T13:05:14.503" v="7308" actId="2696"/>
        <pc:sldMkLst>
          <pc:docMk/>
          <pc:sldMk cId="2306119861" sldId="331"/>
        </pc:sldMkLst>
      </pc:sldChg>
      <pc:sldChg chg="add del">
        <pc:chgData name="Francesco Pasetti" userId="4e27d27a-fdaa-472b-9811-818534fe0034" providerId="ADAL" clId="{3912ED6D-EB71-44FB-859A-EB3C6341856F}" dt="2026-03-17T12:11:52.578" v="4538"/>
        <pc:sldMkLst>
          <pc:docMk/>
          <pc:sldMk cId="3472723127" sldId="331"/>
        </pc:sldMkLst>
      </pc:sldChg>
    </pc:docChg>
  </pc:docChgLst>
  <pc:docChgLst>
    <pc:chgData name="Francesco Pasetti" userId="4e27d27a-fdaa-472b-9811-818534fe0034" providerId="ADAL" clId="{3BC746F0-4C54-40B0-B081-783207B86D41}"/>
    <pc:docChg chg="undo custSel addSld delSld modSld sldOrd">
      <pc:chgData name="Francesco Pasetti" userId="4e27d27a-fdaa-472b-9811-818534fe0034" providerId="ADAL" clId="{3BC746F0-4C54-40B0-B081-783207B86D41}" dt="2026-03-16T15:29:32.312" v="2211" actId="20577"/>
      <pc:docMkLst>
        <pc:docMk/>
      </pc:docMkLst>
      <pc:sldChg chg="modSp mod">
        <pc:chgData name="Francesco Pasetti" userId="4e27d27a-fdaa-472b-9811-818534fe0034" providerId="ADAL" clId="{3BC746F0-4C54-40B0-B081-783207B86D41}" dt="2026-03-16T14:28:51.048" v="269"/>
        <pc:sldMkLst>
          <pc:docMk/>
          <pc:sldMk cId="1817112129" sldId="258"/>
        </pc:sldMkLst>
        <pc:spChg chg="mod">
          <ac:chgData name="Francesco Pasetti" userId="4e27d27a-fdaa-472b-9811-818534fe0034" providerId="ADAL" clId="{3BC746F0-4C54-40B0-B081-783207B86D41}" dt="2026-03-16T14:28:51.048" v="269"/>
          <ac:spMkLst>
            <pc:docMk/>
            <pc:sldMk cId="1817112129" sldId="258"/>
            <ac:spMk id="3" creationId="{BAD0A91E-9872-469F-B176-DF8345EF40ED}"/>
          </ac:spMkLst>
        </pc:spChg>
      </pc:sldChg>
      <pc:sldChg chg="ord">
        <pc:chgData name="Francesco Pasetti" userId="4e27d27a-fdaa-472b-9811-818534fe0034" providerId="ADAL" clId="{3BC746F0-4C54-40B0-B081-783207B86D41}" dt="2026-03-16T14:26:10.300" v="124"/>
        <pc:sldMkLst>
          <pc:docMk/>
          <pc:sldMk cId="436587905" sldId="264"/>
        </pc:sldMkLst>
      </pc:sldChg>
      <pc:sldChg chg="ord">
        <pc:chgData name="Francesco Pasetti" userId="4e27d27a-fdaa-472b-9811-818534fe0034" providerId="ADAL" clId="{3BC746F0-4C54-40B0-B081-783207B86D41}" dt="2026-03-16T14:42:50.042" v="2011"/>
        <pc:sldMkLst>
          <pc:docMk/>
          <pc:sldMk cId="1611367114" sldId="266"/>
        </pc:sldMkLst>
      </pc:sldChg>
      <pc:sldChg chg="ord">
        <pc:chgData name="Francesco Pasetti" userId="4e27d27a-fdaa-472b-9811-818534fe0034" providerId="ADAL" clId="{3BC746F0-4C54-40B0-B081-783207B86D41}" dt="2026-03-16T14:25:28.018" v="118"/>
        <pc:sldMkLst>
          <pc:docMk/>
          <pc:sldMk cId="4166940707" sldId="273"/>
        </pc:sldMkLst>
      </pc:sldChg>
      <pc:sldChg chg="ord">
        <pc:chgData name="Francesco Pasetti" userId="4e27d27a-fdaa-472b-9811-818534fe0034" providerId="ADAL" clId="{3BC746F0-4C54-40B0-B081-783207B86D41}" dt="2026-03-16T14:25:28.018" v="118"/>
        <pc:sldMkLst>
          <pc:docMk/>
          <pc:sldMk cId="2124388687" sldId="280"/>
        </pc:sldMkLst>
      </pc:sldChg>
      <pc:sldChg chg="ord">
        <pc:chgData name="Francesco Pasetti" userId="4e27d27a-fdaa-472b-9811-818534fe0034" providerId="ADAL" clId="{3BC746F0-4C54-40B0-B081-783207B86D41}" dt="2026-03-16T14:25:28.018" v="118"/>
        <pc:sldMkLst>
          <pc:docMk/>
          <pc:sldMk cId="2212272086" sldId="281"/>
        </pc:sldMkLst>
      </pc:sldChg>
      <pc:sldChg chg="ord">
        <pc:chgData name="Francesco Pasetti" userId="4e27d27a-fdaa-472b-9811-818534fe0034" providerId="ADAL" clId="{3BC746F0-4C54-40B0-B081-783207B86D41}" dt="2026-03-16T14:25:28.018" v="118"/>
        <pc:sldMkLst>
          <pc:docMk/>
          <pc:sldMk cId="914455612" sldId="283"/>
        </pc:sldMkLst>
      </pc:sldChg>
      <pc:sldChg chg="ord">
        <pc:chgData name="Francesco Pasetti" userId="4e27d27a-fdaa-472b-9811-818534fe0034" providerId="ADAL" clId="{3BC746F0-4C54-40B0-B081-783207B86D41}" dt="2026-03-16T14:25:28.018" v="118"/>
        <pc:sldMkLst>
          <pc:docMk/>
          <pc:sldMk cId="4290270949" sldId="284"/>
        </pc:sldMkLst>
      </pc:sldChg>
      <pc:sldChg chg="ord">
        <pc:chgData name="Francesco Pasetti" userId="4e27d27a-fdaa-472b-9811-818534fe0034" providerId="ADAL" clId="{3BC746F0-4C54-40B0-B081-783207B86D41}" dt="2026-03-16T14:25:28.018" v="118"/>
        <pc:sldMkLst>
          <pc:docMk/>
          <pc:sldMk cId="3869315157" sldId="285"/>
        </pc:sldMkLst>
      </pc:sldChg>
      <pc:sldChg chg="ord">
        <pc:chgData name="Francesco Pasetti" userId="4e27d27a-fdaa-472b-9811-818534fe0034" providerId="ADAL" clId="{3BC746F0-4C54-40B0-B081-783207B86D41}" dt="2026-03-16T14:25:28.018" v="118"/>
        <pc:sldMkLst>
          <pc:docMk/>
          <pc:sldMk cId="1142646649" sldId="286"/>
        </pc:sldMkLst>
      </pc:sldChg>
      <pc:sldChg chg="ord">
        <pc:chgData name="Francesco Pasetti" userId="4e27d27a-fdaa-472b-9811-818534fe0034" providerId="ADAL" clId="{3BC746F0-4C54-40B0-B081-783207B86D41}" dt="2026-03-16T14:26:02.771" v="120"/>
        <pc:sldMkLst>
          <pc:docMk/>
          <pc:sldMk cId="3187818658" sldId="291"/>
        </pc:sldMkLst>
      </pc:sldChg>
      <pc:sldChg chg="ord">
        <pc:chgData name="Francesco Pasetti" userId="4e27d27a-fdaa-472b-9811-818534fe0034" providerId="ADAL" clId="{3BC746F0-4C54-40B0-B081-783207B86D41}" dt="2026-03-16T14:21:08.745" v="116"/>
        <pc:sldMkLst>
          <pc:docMk/>
          <pc:sldMk cId="3199040894" sldId="319"/>
        </pc:sldMkLst>
      </pc:sldChg>
      <pc:sldChg chg="addSp delSp modSp add mod ord">
        <pc:chgData name="Francesco Pasetti" userId="4e27d27a-fdaa-472b-9811-818534fe0034" providerId="ADAL" clId="{3BC746F0-4C54-40B0-B081-783207B86D41}" dt="2026-03-16T14:35:12.561" v="1313" actId="2710"/>
        <pc:sldMkLst>
          <pc:docMk/>
          <pc:sldMk cId="1393964621" sldId="323"/>
        </pc:sldMkLst>
        <pc:spChg chg="add mod">
          <ac:chgData name="Francesco Pasetti" userId="4e27d27a-fdaa-472b-9811-818534fe0034" providerId="ADAL" clId="{3BC746F0-4C54-40B0-B081-783207B86D41}" dt="2026-03-16T14:35:12.561" v="1313" actId="2710"/>
          <ac:spMkLst>
            <pc:docMk/>
            <pc:sldMk cId="1393964621" sldId="323"/>
            <ac:spMk id="7" creationId="{5F98E1DA-A875-A580-056F-3716FE83124C}"/>
          </ac:spMkLst>
        </pc:spChg>
        <pc:spChg chg="mod">
          <ac:chgData name="Francesco Pasetti" userId="4e27d27a-fdaa-472b-9811-818534fe0034" providerId="ADAL" clId="{3BC746F0-4C54-40B0-B081-783207B86D41}" dt="2026-03-16T14:28:39.231" v="268" actId="6549"/>
          <ac:spMkLst>
            <pc:docMk/>
            <pc:sldMk cId="1393964621" sldId="323"/>
            <ac:spMk id="10" creationId="{E5612AB4-AEB5-3873-B13D-FD049A576006}"/>
          </ac:spMkLst>
        </pc:spChg>
      </pc:sldChg>
      <pc:sldChg chg="modSp add mod">
        <pc:chgData name="Francesco Pasetti" userId="4e27d27a-fdaa-472b-9811-818534fe0034" providerId="ADAL" clId="{3BC746F0-4C54-40B0-B081-783207B86D41}" dt="2026-03-16T14:39:38.851" v="1606" actId="20577"/>
        <pc:sldMkLst>
          <pc:docMk/>
          <pc:sldMk cId="3918016798" sldId="325"/>
        </pc:sldMkLst>
        <pc:spChg chg="mod">
          <ac:chgData name="Francesco Pasetti" userId="4e27d27a-fdaa-472b-9811-818534fe0034" providerId="ADAL" clId="{3BC746F0-4C54-40B0-B081-783207B86D41}" dt="2026-03-16T14:39:38.851" v="1606" actId="20577"/>
          <ac:spMkLst>
            <pc:docMk/>
            <pc:sldMk cId="3918016798" sldId="325"/>
            <ac:spMk id="7" creationId="{7EC838FA-4DC2-6C9E-478B-8613CB80FCE6}"/>
          </ac:spMkLst>
        </pc:spChg>
        <pc:spChg chg="mod">
          <ac:chgData name="Francesco Pasetti" userId="4e27d27a-fdaa-472b-9811-818534fe0034" providerId="ADAL" clId="{3BC746F0-4C54-40B0-B081-783207B86D41}" dt="2026-03-16T14:38:33.382" v="1506" actId="1076"/>
          <ac:spMkLst>
            <pc:docMk/>
            <pc:sldMk cId="3918016798" sldId="325"/>
            <ac:spMk id="10" creationId="{7DE03667-A2C5-7453-A084-9223CC806701}"/>
          </ac:spMkLst>
        </pc:spChg>
      </pc:sldChg>
      <pc:sldChg chg="modSp add mod">
        <pc:chgData name="Francesco Pasetti" userId="4e27d27a-fdaa-472b-9811-818534fe0034" providerId="ADAL" clId="{3BC746F0-4C54-40B0-B081-783207B86D41}" dt="2026-03-16T14:42:39.623" v="2005" actId="1076"/>
        <pc:sldMkLst>
          <pc:docMk/>
          <pc:sldMk cId="3294893719" sldId="328"/>
        </pc:sldMkLst>
        <pc:spChg chg="mod">
          <ac:chgData name="Francesco Pasetti" userId="4e27d27a-fdaa-472b-9811-818534fe0034" providerId="ADAL" clId="{3BC746F0-4C54-40B0-B081-783207B86D41}" dt="2026-03-16T14:42:20.856" v="1976" actId="20577"/>
          <ac:spMkLst>
            <pc:docMk/>
            <pc:sldMk cId="3294893719" sldId="328"/>
            <ac:spMk id="7" creationId="{03139A76-CD01-CFA7-AFF2-8F4340A61B02}"/>
          </ac:spMkLst>
        </pc:spChg>
        <pc:spChg chg="mod">
          <ac:chgData name="Francesco Pasetti" userId="4e27d27a-fdaa-472b-9811-818534fe0034" providerId="ADAL" clId="{3BC746F0-4C54-40B0-B081-783207B86D41}" dt="2026-03-16T14:42:39.623" v="2005" actId="1076"/>
          <ac:spMkLst>
            <pc:docMk/>
            <pc:sldMk cId="3294893719" sldId="328"/>
            <ac:spMk id="10" creationId="{84C162A1-389A-CB70-6568-9CB1667F5F7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8.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192.168.10.203\mpg\1.%20MPG%20Projects\4.%20ACTIVE\572%20CERV%20New%20Europeans%202024\6.%20WP%202%20Monitoring\MIPEX\Country%20Launches\Canada\Country%20Charts_Canada.xlsx" TargetMode="External"/><Relationship Id="rId4"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a:t>
            </a:r>
            <a:r>
              <a:rPr lang="en-US" baseline="0" dirty="0"/>
              <a:t> - </a:t>
            </a:r>
            <a:r>
              <a:rPr lang="en-US" dirty="0"/>
              <a:t>overall scores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Sheet1!$C$82</c:f>
              <c:strCache>
                <c:ptCount val="1"/>
                <c:pt idx="0">
                  <c:v>MIPEX overall score</c:v>
                </c:pt>
              </c:strCache>
            </c:strRef>
          </c:tx>
          <c:invertIfNegative val="0"/>
          <c:dPt>
            <c:idx val="0"/>
            <c:invertIfNegative val="0"/>
            <c:bubble3D val="0"/>
            <c:spPr>
              <a:solidFill>
                <a:schemeClr val="accent2">
                  <a:shade val="34000"/>
                </a:schemeClr>
              </a:solidFill>
              <a:ln>
                <a:noFill/>
              </a:ln>
              <a:effectLst/>
            </c:spPr>
            <c:extLst>
              <c:ext xmlns:c16="http://schemas.microsoft.com/office/drawing/2014/chart" uri="{C3380CC4-5D6E-409C-BE32-E72D297353CC}">
                <c16:uniqueId val="{00000001-BA3D-4A57-B108-1C59C440C50F}"/>
              </c:ext>
            </c:extLst>
          </c:dPt>
          <c:dPt>
            <c:idx val="1"/>
            <c:invertIfNegative val="0"/>
            <c:bubble3D val="0"/>
            <c:spPr>
              <a:solidFill>
                <a:schemeClr val="accent2">
                  <a:shade val="39000"/>
                </a:schemeClr>
              </a:solidFill>
              <a:ln>
                <a:noFill/>
              </a:ln>
              <a:effectLst/>
            </c:spPr>
            <c:extLst>
              <c:ext xmlns:c16="http://schemas.microsoft.com/office/drawing/2014/chart" uri="{C3380CC4-5D6E-409C-BE32-E72D297353CC}">
                <c16:uniqueId val="{00000003-BA3D-4A57-B108-1C59C440C50F}"/>
              </c:ext>
            </c:extLst>
          </c:dPt>
          <c:dPt>
            <c:idx val="2"/>
            <c:invertIfNegative val="0"/>
            <c:bubble3D val="0"/>
            <c:spPr>
              <a:solidFill>
                <a:schemeClr val="accent2">
                  <a:shade val="44000"/>
                </a:schemeClr>
              </a:solidFill>
              <a:ln>
                <a:noFill/>
              </a:ln>
              <a:effectLst/>
            </c:spPr>
            <c:extLst>
              <c:ext xmlns:c16="http://schemas.microsoft.com/office/drawing/2014/chart" uri="{C3380CC4-5D6E-409C-BE32-E72D297353CC}">
                <c16:uniqueId val="{00000005-BA3D-4A57-B108-1C59C440C50F}"/>
              </c:ext>
            </c:extLst>
          </c:dPt>
          <c:dPt>
            <c:idx val="3"/>
            <c:invertIfNegative val="0"/>
            <c:bubble3D val="0"/>
            <c:spPr>
              <a:solidFill>
                <a:schemeClr val="accent2">
                  <a:shade val="49000"/>
                </a:schemeClr>
              </a:solidFill>
              <a:ln>
                <a:noFill/>
              </a:ln>
              <a:effectLst/>
            </c:spPr>
            <c:extLst>
              <c:ext xmlns:c16="http://schemas.microsoft.com/office/drawing/2014/chart" uri="{C3380CC4-5D6E-409C-BE32-E72D297353CC}">
                <c16:uniqueId val="{00000007-BA3D-4A57-B108-1C59C440C50F}"/>
              </c:ext>
            </c:extLst>
          </c:dPt>
          <c:dPt>
            <c:idx val="4"/>
            <c:invertIfNegative val="0"/>
            <c:bubble3D val="0"/>
            <c:spPr>
              <a:solidFill>
                <a:schemeClr val="accent2">
                  <a:shade val="54000"/>
                </a:schemeClr>
              </a:solidFill>
              <a:ln>
                <a:noFill/>
              </a:ln>
              <a:effectLst/>
            </c:spPr>
            <c:extLst>
              <c:ext xmlns:c16="http://schemas.microsoft.com/office/drawing/2014/chart" uri="{C3380CC4-5D6E-409C-BE32-E72D297353CC}">
                <c16:uniqueId val="{00000009-BA3D-4A57-B108-1C59C440C50F}"/>
              </c:ext>
            </c:extLst>
          </c:dPt>
          <c:dPt>
            <c:idx val="5"/>
            <c:invertIfNegative val="0"/>
            <c:bubble3D val="0"/>
            <c:spPr>
              <a:solidFill>
                <a:schemeClr val="accent2">
                  <a:shade val="58000"/>
                </a:schemeClr>
              </a:solidFill>
              <a:ln>
                <a:noFill/>
              </a:ln>
              <a:effectLst/>
            </c:spPr>
            <c:extLst>
              <c:ext xmlns:c16="http://schemas.microsoft.com/office/drawing/2014/chart" uri="{C3380CC4-5D6E-409C-BE32-E72D297353CC}">
                <c16:uniqueId val="{0000000B-BA3D-4A57-B108-1C59C440C50F}"/>
              </c:ext>
            </c:extLst>
          </c:dPt>
          <c:dPt>
            <c:idx val="6"/>
            <c:invertIfNegative val="0"/>
            <c:bubble3D val="0"/>
            <c:spPr>
              <a:solidFill>
                <a:schemeClr val="accent2">
                  <a:shade val="63000"/>
                </a:schemeClr>
              </a:solidFill>
              <a:ln>
                <a:noFill/>
              </a:ln>
              <a:effectLst/>
            </c:spPr>
            <c:extLst>
              <c:ext xmlns:c16="http://schemas.microsoft.com/office/drawing/2014/chart" uri="{C3380CC4-5D6E-409C-BE32-E72D297353CC}">
                <c16:uniqueId val="{0000000D-BA3D-4A57-B108-1C59C440C50F}"/>
              </c:ext>
            </c:extLst>
          </c:dPt>
          <c:dPt>
            <c:idx val="7"/>
            <c:invertIfNegative val="0"/>
            <c:bubble3D val="0"/>
            <c:spPr>
              <a:solidFill>
                <a:schemeClr val="accent2">
                  <a:shade val="68000"/>
                </a:schemeClr>
              </a:solidFill>
              <a:ln>
                <a:noFill/>
              </a:ln>
              <a:effectLst/>
            </c:spPr>
            <c:extLst>
              <c:ext xmlns:c16="http://schemas.microsoft.com/office/drawing/2014/chart" uri="{C3380CC4-5D6E-409C-BE32-E72D297353CC}">
                <c16:uniqueId val="{0000000F-BA3D-4A57-B108-1C59C440C50F}"/>
              </c:ext>
            </c:extLst>
          </c:dPt>
          <c:dPt>
            <c:idx val="8"/>
            <c:invertIfNegative val="0"/>
            <c:bubble3D val="0"/>
            <c:spPr>
              <a:solidFill>
                <a:schemeClr val="accent2">
                  <a:shade val="73000"/>
                </a:schemeClr>
              </a:solidFill>
              <a:ln>
                <a:noFill/>
              </a:ln>
              <a:effectLst/>
            </c:spPr>
            <c:extLst>
              <c:ext xmlns:c16="http://schemas.microsoft.com/office/drawing/2014/chart" uri="{C3380CC4-5D6E-409C-BE32-E72D297353CC}">
                <c16:uniqueId val="{00000011-BA3D-4A57-B108-1C59C440C50F}"/>
              </c:ext>
            </c:extLst>
          </c:dPt>
          <c:dPt>
            <c:idx val="9"/>
            <c:invertIfNegative val="0"/>
            <c:bubble3D val="0"/>
            <c:spPr>
              <a:solidFill>
                <a:schemeClr val="accent2">
                  <a:shade val="78000"/>
                </a:schemeClr>
              </a:solidFill>
              <a:ln>
                <a:noFill/>
              </a:ln>
              <a:effectLst/>
            </c:spPr>
            <c:extLst>
              <c:ext xmlns:c16="http://schemas.microsoft.com/office/drawing/2014/chart" uri="{C3380CC4-5D6E-409C-BE32-E72D297353CC}">
                <c16:uniqueId val="{00000013-BA3D-4A57-B108-1C59C440C50F}"/>
              </c:ext>
            </c:extLst>
          </c:dPt>
          <c:dPt>
            <c:idx val="10"/>
            <c:invertIfNegative val="0"/>
            <c:bubble3D val="0"/>
            <c:spPr>
              <a:solidFill>
                <a:schemeClr val="accent2">
                  <a:shade val="83000"/>
                </a:schemeClr>
              </a:solidFill>
              <a:ln>
                <a:noFill/>
              </a:ln>
              <a:effectLst/>
            </c:spPr>
            <c:extLst>
              <c:ext xmlns:c16="http://schemas.microsoft.com/office/drawing/2014/chart" uri="{C3380CC4-5D6E-409C-BE32-E72D297353CC}">
                <c16:uniqueId val="{00000015-BA3D-4A57-B108-1C59C440C50F}"/>
              </c:ext>
            </c:extLst>
          </c:dPt>
          <c:dPt>
            <c:idx val="11"/>
            <c:invertIfNegative val="0"/>
            <c:bubble3D val="0"/>
            <c:spPr>
              <a:solidFill>
                <a:schemeClr val="accent2">
                  <a:shade val="87000"/>
                </a:schemeClr>
              </a:solidFill>
              <a:ln>
                <a:noFill/>
              </a:ln>
              <a:effectLst/>
            </c:spPr>
            <c:extLst>
              <c:ext xmlns:c16="http://schemas.microsoft.com/office/drawing/2014/chart" uri="{C3380CC4-5D6E-409C-BE32-E72D297353CC}">
                <c16:uniqueId val="{00000017-BA3D-4A57-B108-1C59C440C50F}"/>
              </c:ext>
            </c:extLst>
          </c:dPt>
          <c:dPt>
            <c:idx val="12"/>
            <c:invertIfNegative val="0"/>
            <c:bubble3D val="0"/>
            <c:spPr>
              <a:solidFill>
                <a:schemeClr val="accent2">
                  <a:shade val="92000"/>
                </a:schemeClr>
              </a:solidFill>
              <a:ln>
                <a:noFill/>
              </a:ln>
              <a:effectLst/>
            </c:spPr>
            <c:extLst>
              <c:ext xmlns:c16="http://schemas.microsoft.com/office/drawing/2014/chart" uri="{C3380CC4-5D6E-409C-BE32-E72D297353CC}">
                <c16:uniqueId val="{00000019-BA3D-4A57-B108-1C59C440C50F}"/>
              </c:ext>
            </c:extLst>
          </c:dPt>
          <c:dPt>
            <c:idx val="13"/>
            <c:invertIfNegative val="0"/>
            <c:bubble3D val="0"/>
            <c:spPr>
              <a:solidFill>
                <a:schemeClr val="accent2">
                  <a:shade val="97000"/>
                </a:schemeClr>
              </a:solidFill>
              <a:ln>
                <a:noFill/>
              </a:ln>
              <a:effectLst/>
            </c:spPr>
            <c:extLst>
              <c:ext xmlns:c16="http://schemas.microsoft.com/office/drawing/2014/chart" uri="{C3380CC4-5D6E-409C-BE32-E72D297353CC}">
                <c16:uniqueId val="{0000001B-BA3D-4A57-B108-1C59C440C50F}"/>
              </c:ext>
            </c:extLst>
          </c:dPt>
          <c:dPt>
            <c:idx val="14"/>
            <c:invertIfNegative val="0"/>
            <c:bubble3D val="0"/>
            <c:spPr>
              <a:solidFill>
                <a:schemeClr val="accent2">
                  <a:tint val="98000"/>
                </a:schemeClr>
              </a:solidFill>
              <a:ln>
                <a:noFill/>
              </a:ln>
              <a:effectLst/>
            </c:spPr>
            <c:extLst>
              <c:ext xmlns:c16="http://schemas.microsoft.com/office/drawing/2014/chart" uri="{C3380CC4-5D6E-409C-BE32-E72D297353CC}">
                <c16:uniqueId val="{0000001D-BA3D-4A57-B108-1C59C440C50F}"/>
              </c:ext>
            </c:extLst>
          </c:dPt>
          <c:dPt>
            <c:idx val="15"/>
            <c:invertIfNegative val="0"/>
            <c:bubble3D val="0"/>
            <c:spPr>
              <a:solidFill>
                <a:schemeClr val="accent2">
                  <a:tint val="93000"/>
                </a:schemeClr>
              </a:solidFill>
              <a:ln>
                <a:noFill/>
              </a:ln>
              <a:effectLst/>
            </c:spPr>
            <c:extLst>
              <c:ext xmlns:c16="http://schemas.microsoft.com/office/drawing/2014/chart" uri="{C3380CC4-5D6E-409C-BE32-E72D297353CC}">
                <c16:uniqueId val="{0000001F-BA3D-4A57-B108-1C59C440C50F}"/>
              </c:ext>
            </c:extLst>
          </c:dPt>
          <c:dPt>
            <c:idx val="16"/>
            <c:invertIfNegative val="0"/>
            <c:bubble3D val="0"/>
            <c:spPr>
              <a:solidFill>
                <a:schemeClr val="accent2">
                  <a:tint val="88000"/>
                </a:schemeClr>
              </a:solidFill>
              <a:ln>
                <a:noFill/>
              </a:ln>
              <a:effectLst/>
            </c:spPr>
            <c:extLst>
              <c:ext xmlns:c16="http://schemas.microsoft.com/office/drawing/2014/chart" uri="{C3380CC4-5D6E-409C-BE32-E72D297353CC}">
                <c16:uniqueId val="{00000021-BA3D-4A57-B108-1C59C440C50F}"/>
              </c:ext>
            </c:extLst>
          </c:dPt>
          <c:dPt>
            <c:idx val="17"/>
            <c:invertIfNegative val="0"/>
            <c:bubble3D val="0"/>
            <c:spPr>
              <a:solidFill>
                <a:schemeClr val="accent2">
                  <a:tint val="84000"/>
                </a:schemeClr>
              </a:solidFill>
              <a:ln>
                <a:noFill/>
              </a:ln>
              <a:effectLst/>
            </c:spPr>
            <c:extLst>
              <c:ext xmlns:c16="http://schemas.microsoft.com/office/drawing/2014/chart" uri="{C3380CC4-5D6E-409C-BE32-E72D297353CC}">
                <c16:uniqueId val="{00000023-BA3D-4A57-B108-1C59C440C50F}"/>
              </c:ext>
            </c:extLst>
          </c:dPt>
          <c:dPt>
            <c:idx val="18"/>
            <c:invertIfNegative val="0"/>
            <c:bubble3D val="0"/>
            <c:spPr>
              <a:solidFill>
                <a:schemeClr val="accent2">
                  <a:tint val="79000"/>
                </a:schemeClr>
              </a:solidFill>
              <a:ln>
                <a:noFill/>
              </a:ln>
              <a:effectLst/>
            </c:spPr>
            <c:extLst>
              <c:ext xmlns:c16="http://schemas.microsoft.com/office/drawing/2014/chart" uri="{C3380CC4-5D6E-409C-BE32-E72D297353CC}">
                <c16:uniqueId val="{00000025-BA3D-4A57-B108-1C59C440C50F}"/>
              </c:ext>
            </c:extLst>
          </c:dPt>
          <c:dPt>
            <c:idx val="19"/>
            <c:invertIfNegative val="0"/>
            <c:bubble3D val="0"/>
            <c:spPr>
              <a:solidFill>
                <a:schemeClr val="accent2">
                  <a:tint val="69000"/>
                </a:schemeClr>
              </a:solidFill>
              <a:ln>
                <a:noFill/>
              </a:ln>
              <a:effectLst/>
            </c:spPr>
            <c:extLst>
              <c:ext xmlns:c16="http://schemas.microsoft.com/office/drawing/2014/chart" uri="{C3380CC4-5D6E-409C-BE32-E72D297353CC}">
                <c16:uniqueId val="{00000027-BA3D-4A57-B108-1C59C440C50F}"/>
              </c:ext>
            </c:extLst>
          </c:dPt>
          <c:dPt>
            <c:idx val="20"/>
            <c:invertIfNegative val="0"/>
            <c:bubble3D val="0"/>
            <c:spPr>
              <a:solidFill>
                <a:schemeClr val="accent2">
                  <a:tint val="74000"/>
                </a:schemeClr>
              </a:solidFill>
              <a:ln>
                <a:noFill/>
              </a:ln>
              <a:effectLst/>
            </c:spPr>
            <c:extLst>
              <c:ext xmlns:c16="http://schemas.microsoft.com/office/drawing/2014/chart" uri="{C3380CC4-5D6E-409C-BE32-E72D297353CC}">
                <c16:uniqueId val="{00000029-BA3D-4A57-B108-1C59C440C50F}"/>
              </c:ext>
            </c:extLst>
          </c:dPt>
          <c:dPt>
            <c:idx val="21"/>
            <c:invertIfNegative val="0"/>
            <c:bubble3D val="0"/>
            <c:spPr>
              <a:solidFill>
                <a:schemeClr val="accent2">
                  <a:tint val="64000"/>
                </a:schemeClr>
              </a:solidFill>
              <a:ln>
                <a:noFill/>
              </a:ln>
              <a:effectLst/>
            </c:spPr>
            <c:extLst>
              <c:ext xmlns:c16="http://schemas.microsoft.com/office/drawing/2014/chart" uri="{C3380CC4-5D6E-409C-BE32-E72D297353CC}">
                <c16:uniqueId val="{0000002B-BA3D-4A57-B108-1C59C440C50F}"/>
              </c:ext>
            </c:extLst>
          </c:dPt>
          <c:dPt>
            <c:idx val="22"/>
            <c:invertIfNegative val="0"/>
            <c:bubble3D val="0"/>
            <c:spPr>
              <a:solidFill>
                <a:schemeClr val="accent2">
                  <a:tint val="59000"/>
                </a:schemeClr>
              </a:solidFill>
              <a:ln>
                <a:noFill/>
              </a:ln>
              <a:effectLst/>
            </c:spPr>
            <c:extLst>
              <c:ext xmlns:c16="http://schemas.microsoft.com/office/drawing/2014/chart" uri="{C3380CC4-5D6E-409C-BE32-E72D297353CC}">
                <c16:uniqueId val="{0000002D-BA3D-4A57-B108-1C59C440C50F}"/>
              </c:ext>
            </c:extLst>
          </c:dPt>
          <c:dPt>
            <c:idx val="23"/>
            <c:invertIfNegative val="0"/>
            <c:bubble3D val="0"/>
            <c:spPr>
              <a:solidFill>
                <a:schemeClr val="accent2">
                  <a:tint val="55000"/>
                </a:schemeClr>
              </a:solidFill>
              <a:ln>
                <a:noFill/>
              </a:ln>
              <a:effectLst/>
            </c:spPr>
            <c:extLst>
              <c:ext xmlns:c16="http://schemas.microsoft.com/office/drawing/2014/chart" uri="{C3380CC4-5D6E-409C-BE32-E72D297353CC}">
                <c16:uniqueId val="{0000002F-BA3D-4A57-B108-1C59C440C50F}"/>
              </c:ext>
            </c:extLst>
          </c:dPt>
          <c:dPt>
            <c:idx val="24"/>
            <c:invertIfNegative val="0"/>
            <c:bubble3D val="0"/>
            <c:spPr>
              <a:solidFill>
                <a:schemeClr val="accent2">
                  <a:tint val="50000"/>
                </a:schemeClr>
              </a:solidFill>
              <a:ln>
                <a:noFill/>
              </a:ln>
              <a:effectLst/>
            </c:spPr>
            <c:extLst>
              <c:ext xmlns:c16="http://schemas.microsoft.com/office/drawing/2014/chart" uri="{C3380CC4-5D6E-409C-BE32-E72D297353CC}">
                <c16:uniqueId val="{00000031-BA3D-4A57-B108-1C59C440C50F}"/>
              </c:ext>
            </c:extLst>
          </c:dPt>
          <c:dPt>
            <c:idx val="25"/>
            <c:invertIfNegative val="0"/>
            <c:bubble3D val="0"/>
            <c:spPr>
              <a:solidFill>
                <a:schemeClr val="accent2">
                  <a:tint val="45000"/>
                </a:schemeClr>
              </a:solidFill>
              <a:ln>
                <a:noFill/>
              </a:ln>
              <a:effectLst/>
            </c:spPr>
            <c:extLst>
              <c:ext xmlns:c16="http://schemas.microsoft.com/office/drawing/2014/chart" uri="{C3380CC4-5D6E-409C-BE32-E72D297353CC}">
                <c16:uniqueId val="{00000033-BA3D-4A57-B108-1C59C440C50F}"/>
              </c:ext>
            </c:extLst>
          </c:dPt>
          <c:dPt>
            <c:idx val="26"/>
            <c:invertIfNegative val="0"/>
            <c:bubble3D val="0"/>
            <c:spPr>
              <a:solidFill>
                <a:schemeClr val="accent2">
                  <a:tint val="40000"/>
                </a:schemeClr>
              </a:solidFill>
              <a:ln>
                <a:noFill/>
              </a:ln>
              <a:effectLst/>
            </c:spPr>
            <c:extLst>
              <c:ext xmlns:c16="http://schemas.microsoft.com/office/drawing/2014/chart" uri="{C3380CC4-5D6E-409C-BE32-E72D297353CC}">
                <c16:uniqueId val="{00000035-BA3D-4A57-B108-1C59C440C50F}"/>
              </c:ext>
            </c:extLst>
          </c:dPt>
          <c:dPt>
            <c:idx val="27"/>
            <c:invertIfNegative val="0"/>
            <c:bubble3D val="0"/>
            <c:spPr>
              <a:solidFill>
                <a:schemeClr val="accent2">
                  <a:tint val="35000"/>
                </a:schemeClr>
              </a:solidFill>
              <a:ln>
                <a:noFill/>
              </a:ln>
              <a:effectLst/>
            </c:spPr>
            <c:extLst>
              <c:ext xmlns:c16="http://schemas.microsoft.com/office/drawing/2014/chart" uri="{C3380CC4-5D6E-409C-BE32-E72D297353CC}">
                <c16:uniqueId val="{00000037-BA3D-4A57-B108-1C59C440C5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Sheet1!$B$83:$B$110</c:f>
              <c:strCache>
                <c:ptCount val="28"/>
                <c:pt idx="0">
                  <c:v>Latvia</c:v>
                </c:pt>
                <c:pt idx="1">
                  <c:v>Lithuania</c:v>
                </c:pt>
                <c:pt idx="2">
                  <c:v>Slovakia</c:v>
                </c:pt>
                <c:pt idx="3">
                  <c:v>Bulgaria</c:v>
                </c:pt>
                <c:pt idx="4">
                  <c:v>Hungary</c:v>
                </c:pt>
                <c:pt idx="5">
                  <c:v>Cyprus</c:v>
                </c:pt>
                <c:pt idx="6">
                  <c:v>Poland</c:v>
                </c:pt>
                <c:pt idx="7">
                  <c:v>Croatia</c:v>
                </c:pt>
                <c:pt idx="8">
                  <c:v>Austria</c:v>
                </c:pt>
                <c:pt idx="9">
                  <c:v>Malta</c:v>
                </c:pt>
                <c:pt idx="10">
                  <c:v>Denmark</c:v>
                </c:pt>
                <c:pt idx="11">
                  <c:v>Czechia</c:v>
                </c:pt>
                <c:pt idx="12">
                  <c:v>Greece</c:v>
                </c:pt>
                <c:pt idx="13">
                  <c:v>Estonia</c:v>
                </c:pt>
                <c:pt idx="14">
                  <c:v>Romania</c:v>
                </c:pt>
                <c:pt idx="15">
                  <c:v>Slovenia</c:v>
                </c:pt>
                <c:pt idx="16">
                  <c:v>France</c:v>
                </c:pt>
                <c:pt idx="17">
                  <c:v>Netherlands</c:v>
                </c:pt>
                <c:pt idx="18">
                  <c:v>Italy</c:v>
                </c:pt>
                <c:pt idx="19">
                  <c:v>Ireland</c:v>
                </c:pt>
                <c:pt idx="20">
                  <c:v>Germany</c:v>
                </c:pt>
                <c:pt idx="21">
                  <c:v>Luxembourg</c:v>
                </c:pt>
                <c:pt idx="22">
                  <c:v>Spain</c:v>
                </c:pt>
                <c:pt idx="23">
                  <c:v>Belgium</c:v>
                </c:pt>
                <c:pt idx="24">
                  <c:v>Canada</c:v>
                </c:pt>
                <c:pt idx="25">
                  <c:v>Portugal</c:v>
                </c:pt>
                <c:pt idx="26">
                  <c:v>Finland</c:v>
                </c:pt>
                <c:pt idx="27">
                  <c:v>Sweden</c:v>
                </c:pt>
              </c:strCache>
            </c:strRef>
          </c:cat>
          <c:val>
            <c:numRef>
              <c:f>Sheet1!$C$83:$C$110</c:f>
              <c:numCache>
                <c:formatCode>0</c:formatCode>
                <c:ptCount val="28"/>
                <c:pt idx="0">
                  <c:v>36.020337301587304</c:v>
                </c:pt>
                <c:pt idx="1">
                  <c:v>37.315476190476197</c:v>
                </c:pt>
                <c:pt idx="2">
                  <c:v>39.230406746031747</c:v>
                </c:pt>
                <c:pt idx="3">
                  <c:v>39.330605158730158</c:v>
                </c:pt>
                <c:pt idx="4">
                  <c:v>40.614583333333336</c:v>
                </c:pt>
                <c:pt idx="5">
                  <c:v>40.94345238095238</c:v>
                </c:pt>
                <c:pt idx="6">
                  <c:v>43.672867063492063</c:v>
                </c:pt>
                <c:pt idx="7">
                  <c:v>43.900049603174601</c:v>
                </c:pt>
                <c:pt idx="8">
                  <c:v>47.09474206349207</c:v>
                </c:pt>
                <c:pt idx="9">
                  <c:v>48.367063492063487</c:v>
                </c:pt>
                <c:pt idx="10">
                  <c:v>48.582589285714292</c:v>
                </c:pt>
                <c:pt idx="11">
                  <c:v>48.903025793650791</c:v>
                </c:pt>
                <c:pt idx="12">
                  <c:v>48.990575396825406</c:v>
                </c:pt>
                <c:pt idx="13">
                  <c:v>50.989583333333336</c:v>
                </c:pt>
                <c:pt idx="14">
                  <c:v>52.011904761904759</c:v>
                </c:pt>
                <c:pt idx="15">
                  <c:v>52.495039682539684</c:v>
                </c:pt>
                <c:pt idx="16">
                  <c:v>56.358878968253975</c:v>
                </c:pt>
                <c:pt idx="17">
                  <c:v>56.962301587301596</c:v>
                </c:pt>
                <c:pt idx="18">
                  <c:v>57.66617063492064</c:v>
                </c:pt>
                <c:pt idx="19">
                  <c:v>58.861607142857139</c:v>
                </c:pt>
                <c:pt idx="20">
                  <c:v>61</c:v>
                </c:pt>
                <c:pt idx="21">
                  <c:v>61</c:v>
                </c:pt>
                <c:pt idx="22">
                  <c:v>64.342013888888886</c:v>
                </c:pt>
                <c:pt idx="23">
                  <c:v>69.867559523809518</c:v>
                </c:pt>
                <c:pt idx="24">
                  <c:v>81</c:v>
                </c:pt>
                <c:pt idx="25">
                  <c:v>83.498015873015873</c:v>
                </c:pt>
                <c:pt idx="26">
                  <c:v>84.156746031746039</c:v>
                </c:pt>
                <c:pt idx="27">
                  <c:v>86.390128968253975</c:v>
                </c:pt>
              </c:numCache>
            </c:numRef>
          </c:val>
          <c:extLst>
            <c:ext xmlns:c16="http://schemas.microsoft.com/office/drawing/2014/chart" uri="{C3380CC4-5D6E-409C-BE32-E72D297353CC}">
              <c16:uniqueId val="{00000038-BA3D-4A57-B108-1C59C440C50F}"/>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2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BE"/>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Labour market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Sheet3!$C$2</c:f>
              <c:strCache>
                <c:ptCount val="1"/>
                <c:pt idx="0">
                  <c:v>Labour market mobility </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F5D0-42B4-8A85-24C4140916E3}"/>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F5D0-42B4-8A85-24C4140916E3}"/>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F5D0-42B4-8A85-24C4140916E3}"/>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F5D0-42B4-8A85-24C4140916E3}"/>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F5D0-42B4-8A85-24C4140916E3}"/>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F5D0-42B4-8A85-24C4140916E3}"/>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F5D0-42B4-8A85-24C4140916E3}"/>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F5D0-42B4-8A85-24C4140916E3}"/>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F5D0-42B4-8A85-24C4140916E3}"/>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F5D0-42B4-8A85-24C4140916E3}"/>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F5D0-42B4-8A85-24C4140916E3}"/>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F5D0-42B4-8A85-24C4140916E3}"/>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F5D0-42B4-8A85-24C4140916E3}"/>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F5D0-42B4-8A85-24C4140916E3}"/>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F5D0-42B4-8A85-24C4140916E3}"/>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F5D0-42B4-8A85-24C4140916E3}"/>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F5D0-42B4-8A85-24C4140916E3}"/>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F5D0-42B4-8A85-24C4140916E3}"/>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F5D0-42B4-8A85-24C4140916E3}"/>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F5D0-42B4-8A85-24C4140916E3}"/>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F5D0-42B4-8A85-24C4140916E3}"/>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F5D0-42B4-8A85-24C4140916E3}"/>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F5D0-42B4-8A85-24C4140916E3}"/>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F5D0-42B4-8A85-24C4140916E3}"/>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F5D0-42B4-8A85-24C4140916E3}"/>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F5D0-42B4-8A85-24C4140916E3}"/>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F5D0-42B4-8A85-24C4140916E3}"/>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F5D0-42B4-8A85-24C4140916E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Sheet3!$B$3:$B$30</c:f>
              <c:strCache>
                <c:ptCount val="28"/>
                <c:pt idx="0">
                  <c:v>Slovakia</c:v>
                </c:pt>
                <c:pt idx="1">
                  <c:v>Ireland</c:v>
                </c:pt>
                <c:pt idx="2">
                  <c:v>Cyprus</c:v>
                </c:pt>
                <c:pt idx="3">
                  <c:v>Latvia</c:v>
                </c:pt>
                <c:pt idx="4">
                  <c:v>Hungary</c:v>
                </c:pt>
                <c:pt idx="5">
                  <c:v>Luxembourg</c:v>
                </c:pt>
                <c:pt idx="6">
                  <c:v>Poland</c:v>
                </c:pt>
                <c:pt idx="7">
                  <c:v>Romania</c:v>
                </c:pt>
                <c:pt idx="8">
                  <c:v>Bulgaria</c:v>
                </c:pt>
                <c:pt idx="9">
                  <c:v>Malta</c:v>
                </c:pt>
                <c:pt idx="10">
                  <c:v>Slovenia</c:v>
                </c:pt>
                <c:pt idx="11">
                  <c:v>Croatia</c:v>
                </c:pt>
                <c:pt idx="12">
                  <c:v>France</c:v>
                </c:pt>
                <c:pt idx="13">
                  <c:v>Lithuania</c:v>
                </c:pt>
                <c:pt idx="14">
                  <c:v>Czechia</c:v>
                </c:pt>
                <c:pt idx="15">
                  <c:v>Belgium</c:v>
                </c:pt>
                <c:pt idx="16">
                  <c:v>Austria</c:v>
                </c:pt>
                <c:pt idx="17">
                  <c:v>Denmark</c:v>
                </c:pt>
                <c:pt idx="18">
                  <c:v>Netherlands</c:v>
                </c:pt>
                <c:pt idx="19">
                  <c:v>Italy</c:v>
                </c:pt>
                <c:pt idx="20">
                  <c:v>Spain</c:v>
                </c:pt>
                <c:pt idx="21">
                  <c:v>Estonia</c:v>
                </c:pt>
                <c:pt idx="22">
                  <c:v>Greece</c:v>
                </c:pt>
                <c:pt idx="23">
                  <c:v>Germany</c:v>
                </c:pt>
                <c:pt idx="24">
                  <c:v>Canada</c:v>
                </c:pt>
                <c:pt idx="25">
                  <c:v>Finland</c:v>
                </c:pt>
                <c:pt idx="26">
                  <c:v>Sweden</c:v>
                </c:pt>
                <c:pt idx="27">
                  <c:v>Portugal</c:v>
                </c:pt>
              </c:strCache>
            </c:strRef>
          </c:cat>
          <c:val>
            <c:numRef>
              <c:f>Sheet3!$C$3:$C$30</c:f>
              <c:numCache>
                <c:formatCode>0</c:formatCode>
                <c:ptCount val="28"/>
                <c:pt idx="0">
                  <c:v>16.666666666666668</c:v>
                </c:pt>
                <c:pt idx="1">
                  <c:v>22.222222222222221</c:v>
                </c:pt>
                <c:pt idx="2">
                  <c:v>29.666666666666668</c:v>
                </c:pt>
                <c:pt idx="3">
                  <c:v>33.3333333333333</c:v>
                </c:pt>
                <c:pt idx="4">
                  <c:v>37</c:v>
                </c:pt>
                <c:pt idx="5">
                  <c:v>40.777777777777779</c:v>
                </c:pt>
                <c:pt idx="6">
                  <c:v>42.555555555555557</c:v>
                </c:pt>
                <c:pt idx="7">
                  <c:v>46.333333333333336</c:v>
                </c:pt>
                <c:pt idx="8">
                  <c:v>48.111111111111114</c:v>
                </c:pt>
                <c:pt idx="9">
                  <c:v>48.111111111111114</c:v>
                </c:pt>
                <c:pt idx="10">
                  <c:v>48.111111111111114</c:v>
                </c:pt>
                <c:pt idx="11">
                  <c:v>50</c:v>
                </c:pt>
                <c:pt idx="12">
                  <c:v>51.888888888888886</c:v>
                </c:pt>
                <c:pt idx="13">
                  <c:v>51.888888888888886</c:v>
                </c:pt>
                <c:pt idx="14">
                  <c:v>53.666666666666664</c:v>
                </c:pt>
                <c:pt idx="15">
                  <c:v>55.555555555555557</c:v>
                </c:pt>
                <c:pt idx="16">
                  <c:v>59.222222222222221</c:v>
                </c:pt>
                <c:pt idx="17">
                  <c:v>64.777777777777771</c:v>
                </c:pt>
                <c:pt idx="18">
                  <c:v>64.777777777777771</c:v>
                </c:pt>
                <c:pt idx="19">
                  <c:v>66.666666666666671</c:v>
                </c:pt>
                <c:pt idx="20">
                  <c:v>66.666666666666671</c:v>
                </c:pt>
                <c:pt idx="21">
                  <c:v>68.555555555555557</c:v>
                </c:pt>
                <c:pt idx="22">
                  <c:v>72.222222222222229</c:v>
                </c:pt>
                <c:pt idx="23">
                  <c:v>81.444444444444443</c:v>
                </c:pt>
                <c:pt idx="24">
                  <c:v>81</c:v>
                </c:pt>
                <c:pt idx="25">
                  <c:v>90.777777777777771</c:v>
                </c:pt>
                <c:pt idx="26">
                  <c:v>90.777777777777771</c:v>
                </c:pt>
                <c:pt idx="27">
                  <c:v>94.444444444444443</c:v>
                </c:pt>
              </c:numCache>
            </c:numRef>
          </c:val>
          <c:extLst>
            <c:ext xmlns:c16="http://schemas.microsoft.com/office/drawing/2014/chart" uri="{C3380CC4-5D6E-409C-BE32-E72D297353CC}">
              <c16:uniqueId val="{00000038-F5D0-42B4-8A85-24C4140916E3}"/>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noFill/>
      <a:prstDash val="solid"/>
      <a:round/>
    </a:ln>
    <a:effectLst/>
  </c:spPr>
  <c:txPr>
    <a:bodyPr/>
    <a:lstStyle/>
    <a:p>
      <a:pPr>
        <a:defRPr/>
      </a:pPr>
      <a:endParaRPr lang="en-B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Family reunion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Sheet3!$C$33</c:f>
              <c:strCache>
                <c:ptCount val="1"/>
                <c:pt idx="0">
                  <c:v>Family reunion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7A89-43B9-BCC6-74851C847443}"/>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7A89-43B9-BCC6-74851C847443}"/>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7A89-43B9-BCC6-74851C847443}"/>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7A89-43B9-BCC6-74851C847443}"/>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7A89-43B9-BCC6-74851C847443}"/>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7A89-43B9-BCC6-74851C847443}"/>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7A89-43B9-BCC6-74851C847443}"/>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7A89-43B9-BCC6-74851C847443}"/>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7A89-43B9-BCC6-74851C847443}"/>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7A89-43B9-BCC6-74851C847443}"/>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7A89-43B9-BCC6-74851C847443}"/>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7A89-43B9-BCC6-74851C847443}"/>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7A89-43B9-BCC6-74851C847443}"/>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7A89-43B9-BCC6-74851C847443}"/>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7A89-43B9-BCC6-74851C847443}"/>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7A89-43B9-BCC6-74851C847443}"/>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7A89-43B9-BCC6-74851C847443}"/>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7A89-43B9-BCC6-74851C847443}"/>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7A89-43B9-BCC6-74851C847443}"/>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7A89-43B9-BCC6-74851C847443}"/>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7A89-43B9-BCC6-74851C847443}"/>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7A89-43B9-BCC6-74851C847443}"/>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7A89-43B9-BCC6-74851C847443}"/>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7A89-43B9-BCC6-74851C847443}"/>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7A89-43B9-BCC6-74851C847443}"/>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7A89-43B9-BCC6-74851C847443}"/>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7A89-43B9-BCC6-74851C847443}"/>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7A89-43B9-BCC6-74851C8474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Sheet3!$B$34:$B$61</c:f>
              <c:strCache>
                <c:ptCount val="28"/>
                <c:pt idx="0">
                  <c:v>Denmark</c:v>
                </c:pt>
                <c:pt idx="1">
                  <c:v>Netherlands</c:v>
                </c:pt>
                <c:pt idx="2">
                  <c:v>Cyprus</c:v>
                </c:pt>
                <c:pt idx="3">
                  <c:v>Malta</c:v>
                </c:pt>
                <c:pt idx="4">
                  <c:v>Austria</c:v>
                </c:pt>
                <c:pt idx="5">
                  <c:v>Bulgaria</c:v>
                </c:pt>
                <c:pt idx="6">
                  <c:v>Germany</c:v>
                </c:pt>
                <c:pt idx="7">
                  <c:v>Lithuania</c:v>
                </c:pt>
                <c:pt idx="8">
                  <c:v>France</c:v>
                </c:pt>
                <c:pt idx="9">
                  <c:v>Ireland</c:v>
                </c:pt>
                <c:pt idx="10">
                  <c:v>Latvia</c:v>
                </c:pt>
                <c:pt idx="11">
                  <c:v>Belgium</c:v>
                </c:pt>
                <c:pt idx="12">
                  <c:v>Poland</c:v>
                </c:pt>
                <c:pt idx="13">
                  <c:v>Greece</c:v>
                </c:pt>
                <c:pt idx="14">
                  <c:v>Luxembourg</c:v>
                </c:pt>
                <c:pt idx="15">
                  <c:v>Hungary</c:v>
                </c:pt>
                <c:pt idx="16">
                  <c:v>Slovakia</c:v>
                </c:pt>
                <c:pt idx="17">
                  <c:v>Slovenia</c:v>
                </c:pt>
                <c:pt idx="18">
                  <c:v>Czechia</c:v>
                </c:pt>
                <c:pt idx="19">
                  <c:v>Spain</c:v>
                </c:pt>
                <c:pt idx="20">
                  <c:v>Italy</c:v>
                </c:pt>
                <c:pt idx="21">
                  <c:v>Croatia</c:v>
                </c:pt>
                <c:pt idx="22">
                  <c:v>Finland</c:v>
                </c:pt>
                <c:pt idx="23">
                  <c:v>Romania</c:v>
                </c:pt>
                <c:pt idx="24">
                  <c:v>Sweden</c:v>
                </c:pt>
                <c:pt idx="25">
                  <c:v>Estonia</c:v>
                </c:pt>
                <c:pt idx="26">
                  <c:v>Canada</c:v>
                </c:pt>
                <c:pt idx="27">
                  <c:v>Portugal</c:v>
                </c:pt>
              </c:strCache>
            </c:strRef>
          </c:cat>
          <c:val>
            <c:numRef>
              <c:f>Sheet3!$C$34:$C$61</c:f>
              <c:numCache>
                <c:formatCode>0</c:formatCode>
                <c:ptCount val="28"/>
                <c:pt idx="0">
                  <c:v>25.222222222222221</c:v>
                </c:pt>
                <c:pt idx="1">
                  <c:v>29.611111111111111</c:v>
                </c:pt>
                <c:pt idx="2">
                  <c:v>35.166666666666664</c:v>
                </c:pt>
                <c:pt idx="3">
                  <c:v>36.2777777777778</c:v>
                </c:pt>
                <c:pt idx="4">
                  <c:v>36.333333333333336</c:v>
                </c:pt>
                <c:pt idx="5">
                  <c:v>37.944444444444443</c:v>
                </c:pt>
                <c:pt idx="6">
                  <c:v>41.5</c:v>
                </c:pt>
                <c:pt idx="7">
                  <c:v>42.611111111111114</c:v>
                </c:pt>
                <c:pt idx="8">
                  <c:v>43.3333333333333</c:v>
                </c:pt>
                <c:pt idx="9">
                  <c:v>46.277777777777779</c:v>
                </c:pt>
                <c:pt idx="10">
                  <c:v>47.222222222222221</c:v>
                </c:pt>
                <c:pt idx="11">
                  <c:v>47.944444444444443</c:v>
                </c:pt>
                <c:pt idx="12">
                  <c:v>50</c:v>
                </c:pt>
                <c:pt idx="13">
                  <c:v>51.833333333333336</c:v>
                </c:pt>
                <c:pt idx="14">
                  <c:v>51.833333333333336</c:v>
                </c:pt>
                <c:pt idx="15">
                  <c:v>58.333333333333336</c:v>
                </c:pt>
                <c:pt idx="16">
                  <c:v>59.277777777777779</c:v>
                </c:pt>
                <c:pt idx="17">
                  <c:v>62.555555555555557</c:v>
                </c:pt>
                <c:pt idx="18">
                  <c:v>62.944444444444443</c:v>
                </c:pt>
                <c:pt idx="19">
                  <c:v>62.944444444444443</c:v>
                </c:pt>
                <c:pt idx="20">
                  <c:v>63.722222222222221</c:v>
                </c:pt>
                <c:pt idx="21">
                  <c:v>64.777777777777771</c:v>
                </c:pt>
                <c:pt idx="22">
                  <c:v>66.666666666666671</c:v>
                </c:pt>
                <c:pt idx="23">
                  <c:v>66.666666666666671</c:v>
                </c:pt>
                <c:pt idx="24">
                  <c:v>71.277777777777771</c:v>
                </c:pt>
                <c:pt idx="25">
                  <c:v>75.944444444444443</c:v>
                </c:pt>
                <c:pt idx="26">
                  <c:v>88</c:v>
                </c:pt>
                <c:pt idx="27">
                  <c:v>92.611111111111114</c:v>
                </c:pt>
              </c:numCache>
            </c:numRef>
          </c:val>
          <c:extLst>
            <c:ext xmlns:c16="http://schemas.microsoft.com/office/drawing/2014/chart" uri="{C3380CC4-5D6E-409C-BE32-E72D297353CC}">
              <c16:uniqueId val="{00000038-7A89-43B9-BCC6-74851C847443}"/>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Education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Sheet3!$C$64</c:f>
              <c:strCache>
                <c:ptCount val="1"/>
                <c:pt idx="0">
                  <c:v>Educatio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1350-4069-A17A-2669080D2111}"/>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1350-4069-A17A-2669080D2111}"/>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1350-4069-A17A-2669080D2111}"/>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1350-4069-A17A-2669080D2111}"/>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1350-4069-A17A-2669080D2111}"/>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1350-4069-A17A-2669080D2111}"/>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1350-4069-A17A-2669080D2111}"/>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1350-4069-A17A-2669080D2111}"/>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1350-4069-A17A-2669080D2111}"/>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1350-4069-A17A-2669080D2111}"/>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1350-4069-A17A-2669080D2111}"/>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1350-4069-A17A-2669080D2111}"/>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1350-4069-A17A-2669080D2111}"/>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1350-4069-A17A-2669080D2111}"/>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1350-4069-A17A-2669080D2111}"/>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1350-4069-A17A-2669080D2111}"/>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1350-4069-A17A-2669080D2111}"/>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1350-4069-A17A-2669080D2111}"/>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1350-4069-A17A-2669080D2111}"/>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1350-4069-A17A-2669080D2111}"/>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1350-4069-A17A-2669080D2111}"/>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1350-4069-A17A-2669080D2111}"/>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1350-4069-A17A-2669080D2111}"/>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1350-4069-A17A-2669080D2111}"/>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1350-4069-A17A-2669080D2111}"/>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1350-4069-A17A-2669080D2111}"/>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1350-4069-A17A-2669080D2111}"/>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1350-4069-A17A-2669080D211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Sheet3!$B$65:$B$92</c:f>
              <c:strCache>
                <c:ptCount val="28"/>
                <c:pt idx="0">
                  <c:v>Hungary</c:v>
                </c:pt>
                <c:pt idx="1">
                  <c:v>Bulgaria</c:v>
                </c:pt>
                <c:pt idx="2">
                  <c:v>Latvia</c:v>
                </c:pt>
                <c:pt idx="3">
                  <c:v>Slovakia</c:v>
                </c:pt>
                <c:pt idx="4">
                  <c:v>Ireland</c:v>
                </c:pt>
                <c:pt idx="5">
                  <c:v>Malta</c:v>
                </c:pt>
                <c:pt idx="6">
                  <c:v>Cyprus</c:v>
                </c:pt>
                <c:pt idx="7">
                  <c:v>Croatia</c:v>
                </c:pt>
                <c:pt idx="8">
                  <c:v>France</c:v>
                </c:pt>
                <c:pt idx="9">
                  <c:v>Italy</c:v>
                </c:pt>
                <c:pt idx="10">
                  <c:v>Lithuania</c:v>
                </c:pt>
                <c:pt idx="11">
                  <c:v>Denmark</c:v>
                </c:pt>
                <c:pt idx="12">
                  <c:v>Poland</c:v>
                </c:pt>
                <c:pt idx="13">
                  <c:v>Greece</c:v>
                </c:pt>
                <c:pt idx="14">
                  <c:v>Spain</c:v>
                </c:pt>
                <c:pt idx="15">
                  <c:v>Romania</c:v>
                </c:pt>
                <c:pt idx="16">
                  <c:v>Slovenia</c:v>
                </c:pt>
                <c:pt idx="17">
                  <c:v>Germany</c:v>
                </c:pt>
                <c:pt idx="18">
                  <c:v>Netherlands</c:v>
                </c:pt>
                <c:pt idx="19">
                  <c:v>Czechia</c:v>
                </c:pt>
                <c:pt idx="20">
                  <c:v>Austria</c:v>
                </c:pt>
                <c:pt idx="21">
                  <c:v>Luxembourg</c:v>
                </c:pt>
                <c:pt idx="22">
                  <c:v>Estonia</c:v>
                </c:pt>
                <c:pt idx="23">
                  <c:v>Portugal</c:v>
                </c:pt>
                <c:pt idx="24">
                  <c:v>Belgium</c:v>
                </c:pt>
                <c:pt idx="25">
                  <c:v>Finland</c:v>
                </c:pt>
                <c:pt idx="26">
                  <c:v>Canada</c:v>
                </c:pt>
                <c:pt idx="27">
                  <c:v>Sweden</c:v>
                </c:pt>
              </c:strCache>
            </c:strRef>
          </c:cat>
          <c:val>
            <c:numRef>
              <c:f>Sheet3!$C$65:$C$92</c:f>
              <c:numCache>
                <c:formatCode>0</c:formatCode>
                <c:ptCount val="28"/>
                <c:pt idx="0">
                  <c:v>0</c:v>
                </c:pt>
                <c:pt idx="1">
                  <c:v>21.380952380952383</c:v>
                </c:pt>
                <c:pt idx="2">
                  <c:v>26.190476190476193</c:v>
                </c:pt>
                <c:pt idx="3">
                  <c:v>26.190476190476193</c:v>
                </c:pt>
                <c:pt idx="4">
                  <c:v>38.142857142857146</c:v>
                </c:pt>
                <c:pt idx="5">
                  <c:v>40.380952380952372</c:v>
                </c:pt>
                <c:pt idx="6">
                  <c:v>40.380952380952387</c:v>
                </c:pt>
                <c:pt idx="7">
                  <c:v>40.380952380952401</c:v>
                </c:pt>
                <c:pt idx="8">
                  <c:v>42.857142857142854</c:v>
                </c:pt>
                <c:pt idx="9">
                  <c:v>42.857142857142854</c:v>
                </c:pt>
                <c:pt idx="10">
                  <c:v>42.857142857142854</c:v>
                </c:pt>
                <c:pt idx="11">
                  <c:v>45.285714285714285</c:v>
                </c:pt>
                <c:pt idx="12">
                  <c:v>47.619047619047628</c:v>
                </c:pt>
                <c:pt idx="13">
                  <c:v>49.952380952380956</c:v>
                </c:pt>
                <c:pt idx="14">
                  <c:v>50</c:v>
                </c:pt>
                <c:pt idx="15">
                  <c:v>50.095238095238095</c:v>
                </c:pt>
                <c:pt idx="16">
                  <c:v>52.777777777777779</c:v>
                </c:pt>
                <c:pt idx="17">
                  <c:v>54.714285714285715</c:v>
                </c:pt>
                <c:pt idx="18">
                  <c:v>57.142857142857146</c:v>
                </c:pt>
                <c:pt idx="19">
                  <c:v>61.904761904761905</c:v>
                </c:pt>
                <c:pt idx="20">
                  <c:v>64.285714285714292</c:v>
                </c:pt>
                <c:pt idx="21">
                  <c:v>64.333333333333329</c:v>
                </c:pt>
                <c:pt idx="22">
                  <c:v>69</c:v>
                </c:pt>
                <c:pt idx="23">
                  <c:v>73.761904761904745</c:v>
                </c:pt>
                <c:pt idx="24">
                  <c:v>73.857142857142861</c:v>
                </c:pt>
                <c:pt idx="25">
                  <c:v>88.142857142857139</c:v>
                </c:pt>
                <c:pt idx="26">
                  <c:v>93</c:v>
                </c:pt>
                <c:pt idx="27">
                  <c:v>92.857142857142861</c:v>
                </c:pt>
              </c:numCache>
            </c:numRef>
          </c:val>
          <c:extLst>
            <c:ext xmlns:c16="http://schemas.microsoft.com/office/drawing/2014/chart" uri="{C3380CC4-5D6E-409C-BE32-E72D297353CC}">
              <c16:uniqueId val="{00000038-1350-4069-A17A-2669080D2111}"/>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Political participation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Sheet3!$C$95</c:f>
              <c:strCache>
                <c:ptCount val="1"/>
                <c:pt idx="0">
                  <c:v>Political participation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CDCC-4699-A860-7E2634A311E4}"/>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CDCC-4699-A860-7E2634A311E4}"/>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CDCC-4699-A860-7E2634A311E4}"/>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CDCC-4699-A860-7E2634A311E4}"/>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CDCC-4699-A860-7E2634A311E4}"/>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CDCC-4699-A860-7E2634A311E4}"/>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CDCC-4699-A860-7E2634A311E4}"/>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CDCC-4699-A860-7E2634A311E4}"/>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CDCC-4699-A860-7E2634A311E4}"/>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CDCC-4699-A860-7E2634A311E4}"/>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CDCC-4699-A860-7E2634A311E4}"/>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CDCC-4699-A860-7E2634A311E4}"/>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CDCC-4699-A860-7E2634A311E4}"/>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CDCC-4699-A860-7E2634A311E4}"/>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CDCC-4699-A860-7E2634A311E4}"/>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CDCC-4699-A860-7E2634A311E4}"/>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CDCC-4699-A860-7E2634A311E4}"/>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CDCC-4699-A860-7E2634A311E4}"/>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CDCC-4699-A860-7E2634A311E4}"/>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CDCC-4699-A860-7E2634A311E4}"/>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CDCC-4699-A860-7E2634A311E4}"/>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CDCC-4699-A860-7E2634A311E4}"/>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CDCC-4699-A860-7E2634A311E4}"/>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CDCC-4699-A860-7E2634A311E4}"/>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CDCC-4699-A860-7E2634A311E4}"/>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CDCC-4699-A860-7E2634A311E4}"/>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CDCC-4699-A860-7E2634A311E4}"/>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CDCC-4699-A860-7E2634A311E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Sheet3!$B$96:$B$123</c:f>
              <c:strCache>
                <c:ptCount val="28"/>
                <c:pt idx="0">
                  <c:v>Bulgaria</c:v>
                </c:pt>
                <c:pt idx="1">
                  <c:v>Lithuania</c:v>
                </c:pt>
                <c:pt idx="2">
                  <c:v>Romania</c:v>
                </c:pt>
                <c:pt idx="3">
                  <c:v>Slovakia</c:v>
                </c:pt>
                <c:pt idx="4">
                  <c:v>Czechia</c:v>
                </c:pt>
                <c:pt idx="5">
                  <c:v>Hungary</c:v>
                </c:pt>
                <c:pt idx="6">
                  <c:v>Austria</c:v>
                </c:pt>
                <c:pt idx="7">
                  <c:v>Croatia</c:v>
                </c:pt>
                <c:pt idx="8">
                  <c:v>Estonia</c:v>
                </c:pt>
                <c:pt idx="9">
                  <c:v>Greece</c:v>
                </c:pt>
                <c:pt idx="10">
                  <c:v>Latvia</c:v>
                </c:pt>
                <c:pt idx="11">
                  <c:v>Poland</c:v>
                </c:pt>
                <c:pt idx="12">
                  <c:v>Cyprus</c:v>
                </c:pt>
                <c:pt idx="13">
                  <c:v>Italy</c:v>
                </c:pt>
                <c:pt idx="14">
                  <c:v>Malta</c:v>
                </c:pt>
                <c:pt idx="15">
                  <c:v>Slovenia</c:v>
                </c:pt>
                <c:pt idx="16">
                  <c:v>Canada</c:v>
                </c:pt>
                <c:pt idx="17">
                  <c:v>France</c:v>
                </c:pt>
                <c:pt idx="18">
                  <c:v>Netherlands</c:v>
                </c:pt>
                <c:pt idx="19">
                  <c:v>Spain</c:v>
                </c:pt>
                <c:pt idx="20">
                  <c:v>Denmark</c:v>
                </c:pt>
                <c:pt idx="21">
                  <c:v>Germany</c:v>
                </c:pt>
                <c:pt idx="22">
                  <c:v>Ireland</c:v>
                </c:pt>
                <c:pt idx="23">
                  <c:v>Belgium</c:v>
                </c:pt>
                <c:pt idx="24">
                  <c:v>Luxembourg</c:v>
                </c:pt>
                <c:pt idx="25">
                  <c:v>Portugal</c:v>
                </c:pt>
                <c:pt idx="26">
                  <c:v>Sweden</c:v>
                </c:pt>
                <c:pt idx="27">
                  <c:v>Finland</c:v>
                </c:pt>
              </c:strCache>
            </c:strRef>
          </c:cat>
          <c:val>
            <c:numRef>
              <c:f>Sheet3!$C$96:$C$123</c:f>
              <c:numCache>
                <c:formatCode>0</c:formatCode>
                <c:ptCount val="28"/>
                <c:pt idx="0">
                  <c:v>0</c:v>
                </c:pt>
                <c:pt idx="1">
                  <c:v>5</c:v>
                </c:pt>
                <c:pt idx="2">
                  <c:v>5</c:v>
                </c:pt>
                <c:pt idx="3">
                  <c:v>5</c:v>
                </c:pt>
                <c:pt idx="4">
                  <c:v>10</c:v>
                </c:pt>
                <c:pt idx="5">
                  <c:v>15</c:v>
                </c:pt>
                <c:pt idx="6">
                  <c:v>20</c:v>
                </c:pt>
                <c:pt idx="7">
                  <c:v>20</c:v>
                </c:pt>
                <c:pt idx="8">
                  <c:v>20</c:v>
                </c:pt>
                <c:pt idx="9">
                  <c:v>20</c:v>
                </c:pt>
                <c:pt idx="10">
                  <c:v>20</c:v>
                </c:pt>
                <c:pt idx="11">
                  <c:v>20</c:v>
                </c:pt>
                <c:pt idx="12">
                  <c:v>25</c:v>
                </c:pt>
                <c:pt idx="13">
                  <c:v>25</c:v>
                </c:pt>
                <c:pt idx="14">
                  <c:v>35</c:v>
                </c:pt>
                <c:pt idx="15">
                  <c:v>40</c:v>
                </c:pt>
                <c:pt idx="16">
                  <c:v>45</c:v>
                </c:pt>
                <c:pt idx="17">
                  <c:v>45</c:v>
                </c:pt>
                <c:pt idx="18">
                  <c:v>50</c:v>
                </c:pt>
                <c:pt idx="19">
                  <c:v>55</c:v>
                </c:pt>
                <c:pt idx="20">
                  <c:v>60</c:v>
                </c:pt>
                <c:pt idx="21">
                  <c:v>60</c:v>
                </c:pt>
                <c:pt idx="22">
                  <c:v>60</c:v>
                </c:pt>
                <c:pt idx="23">
                  <c:v>65</c:v>
                </c:pt>
                <c:pt idx="24">
                  <c:v>65</c:v>
                </c:pt>
                <c:pt idx="25">
                  <c:v>80</c:v>
                </c:pt>
                <c:pt idx="26">
                  <c:v>80</c:v>
                </c:pt>
                <c:pt idx="27">
                  <c:v>85</c:v>
                </c:pt>
              </c:numCache>
            </c:numRef>
          </c:val>
          <c:extLst>
            <c:ext xmlns:c16="http://schemas.microsoft.com/office/drawing/2014/chart" uri="{C3380CC4-5D6E-409C-BE32-E72D297353CC}">
              <c16:uniqueId val="{00000038-CDCC-4699-A860-7E2634A311E4}"/>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Permanent residency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Sheet3!$C$126</c:f>
              <c:strCache>
                <c:ptCount val="1"/>
                <c:pt idx="0">
                  <c:v>Permanent residency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4E65-4754-8934-9EB7D996ABA6}"/>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4E65-4754-8934-9EB7D996ABA6}"/>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4E65-4754-8934-9EB7D996ABA6}"/>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4E65-4754-8934-9EB7D996ABA6}"/>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4E65-4754-8934-9EB7D996ABA6}"/>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4E65-4754-8934-9EB7D996ABA6}"/>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4E65-4754-8934-9EB7D996ABA6}"/>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4E65-4754-8934-9EB7D996ABA6}"/>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4E65-4754-8934-9EB7D996ABA6}"/>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4E65-4754-8934-9EB7D996ABA6}"/>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4E65-4754-8934-9EB7D996ABA6}"/>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4E65-4754-8934-9EB7D996ABA6}"/>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4E65-4754-8934-9EB7D996ABA6}"/>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4E65-4754-8934-9EB7D996ABA6}"/>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4E65-4754-8934-9EB7D996ABA6}"/>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4E65-4754-8934-9EB7D996ABA6}"/>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4E65-4754-8934-9EB7D996ABA6}"/>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4E65-4754-8934-9EB7D996ABA6}"/>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4E65-4754-8934-9EB7D996ABA6}"/>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4E65-4754-8934-9EB7D996ABA6}"/>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4E65-4754-8934-9EB7D996ABA6}"/>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4E65-4754-8934-9EB7D996ABA6}"/>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4E65-4754-8934-9EB7D996ABA6}"/>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4E65-4754-8934-9EB7D996ABA6}"/>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4E65-4754-8934-9EB7D996ABA6}"/>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4E65-4754-8934-9EB7D996ABA6}"/>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4E65-4754-8934-9EB7D996ABA6}"/>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4E65-4754-8934-9EB7D996ABA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Sheet3!$B$127:$B$154</c:f>
              <c:strCache>
                <c:ptCount val="28"/>
                <c:pt idx="0">
                  <c:v>Denmark</c:v>
                </c:pt>
                <c:pt idx="1">
                  <c:v>Malta</c:v>
                </c:pt>
                <c:pt idx="2">
                  <c:v>Greece</c:v>
                </c:pt>
                <c:pt idx="3">
                  <c:v>Latvia</c:v>
                </c:pt>
                <c:pt idx="4">
                  <c:v>Austria</c:v>
                </c:pt>
                <c:pt idx="5">
                  <c:v>Cyprus</c:v>
                </c:pt>
                <c:pt idx="6">
                  <c:v>Czechia</c:v>
                </c:pt>
                <c:pt idx="7">
                  <c:v>Ireland</c:v>
                </c:pt>
                <c:pt idx="8">
                  <c:v>Poland</c:v>
                </c:pt>
                <c:pt idx="9">
                  <c:v>Netherlands</c:v>
                </c:pt>
                <c:pt idx="10">
                  <c:v>Lithuania</c:v>
                </c:pt>
                <c:pt idx="11">
                  <c:v>France</c:v>
                </c:pt>
                <c:pt idx="12">
                  <c:v>Croatia</c:v>
                </c:pt>
                <c:pt idx="13">
                  <c:v>Germany</c:v>
                </c:pt>
                <c:pt idx="14">
                  <c:v>Romania</c:v>
                </c:pt>
                <c:pt idx="15">
                  <c:v>Slovenia</c:v>
                </c:pt>
                <c:pt idx="16">
                  <c:v>Luxembourg</c:v>
                </c:pt>
                <c:pt idx="17">
                  <c:v>Slovakia</c:v>
                </c:pt>
                <c:pt idx="18">
                  <c:v>Estonia</c:v>
                </c:pt>
                <c:pt idx="19">
                  <c:v>Italy</c:v>
                </c:pt>
                <c:pt idx="20">
                  <c:v>Bulgaria</c:v>
                </c:pt>
                <c:pt idx="21">
                  <c:v>Portugal</c:v>
                </c:pt>
                <c:pt idx="22">
                  <c:v>Spain</c:v>
                </c:pt>
                <c:pt idx="23">
                  <c:v>Belgium</c:v>
                </c:pt>
                <c:pt idx="24">
                  <c:v>Hungary</c:v>
                </c:pt>
                <c:pt idx="25">
                  <c:v>Canada</c:v>
                </c:pt>
                <c:pt idx="26">
                  <c:v>Sweden</c:v>
                </c:pt>
                <c:pt idx="27">
                  <c:v>Finland</c:v>
                </c:pt>
              </c:strCache>
            </c:strRef>
          </c:cat>
          <c:val>
            <c:numRef>
              <c:f>Sheet3!$C$127:$C$154</c:f>
              <c:numCache>
                <c:formatCode>0</c:formatCode>
                <c:ptCount val="28"/>
                <c:pt idx="0">
                  <c:v>41.666666666666671</c:v>
                </c:pt>
                <c:pt idx="1">
                  <c:v>45.8333333333333</c:v>
                </c:pt>
                <c:pt idx="2">
                  <c:v>45.833333333333336</c:v>
                </c:pt>
                <c:pt idx="3">
                  <c:v>45.833333333333336</c:v>
                </c:pt>
                <c:pt idx="4">
                  <c:v>50</c:v>
                </c:pt>
                <c:pt idx="5">
                  <c:v>50</c:v>
                </c:pt>
                <c:pt idx="6">
                  <c:v>50</c:v>
                </c:pt>
                <c:pt idx="7">
                  <c:v>50</c:v>
                </c:pt>
                <c:pt idx="8">
                  <c:v>50</c:v>
                </c:pt>
                <c:pt idx="9">
                  <c:v>52.0833333333333</c:v>
                </c:pt>
                <c:pt idx="10">
                  <c:v>52.083333333333336</c:v>
                </c:pt>
                <c:pt idx="11">
                  <c:v>54</c:v>
                </c:pt>
                <c:pt idx="12">
                  <c:v>54.166666666666671</c:v>
                </c:pt>
                <c:pt idx="13">
                  <c:v>54.1666666666667</c:v>
                </c:pt>
                <c:pt idx="14">
                  <c:v>56.25</c:v>
                </c:pt>
                <c:pt idx="15">
                  <c:v>58.333333333333329</c:v>
                </c:pt>
                <c:pt idx="16">
                  <c:v>58.333333333333336</c:v>
                </c:pt>
                <c:pt idx="17">
                  <c:v>64.583333333333343</c:v>
                </c:pt>
                <c:pt idx="18">
                  <c:v>66.666666666666671</c:v>
                </c:pt>
                <c:pt idx="19">
                  <c:v>66.666666666666671</c:v>
                </c:pt>
                <c:pt idx="20">
                  <c:v>68.75</c:v>
                </c:pt>
                <c:pt idx="21">
                  <c:v>70.833333333333329</c:v>
                </c:pt>
                <c:pt idx="22">
                  <c:v>75</c:v>
                </c:pt>
                <c:pt idx="23">
                  <c:v>79.166666666666671</c:v>
                </c:pt>
                <c:pt idx="24">
                  <c:v>81.25</c:v>
                </c:pt>
                <c:pt idx="25">
                  <c:v>81</c:v>
                </c:pt>
                <c:pt idx="26">
                  <c:v>89.583333333333329</c:v>
                </c:pt>
                <c:pt idx="27">
                  <c:v>95.833333333333329</c:v>
                </c:pt>
              </c:numCache>
            </c:numRef>
          </c:val>
          <c:extLst>
            <c:ext xmlns:c16="http://schemas.microsoft.com/office/drawing/2014/chart" uri="{C3380CC4-5D6E-409C-BE32-E72D297353CC}">
              <c16:uniqueId val="{00000038-4E65-4754-8934-9EB7D996ABA6}"/>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Access to nationality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Sheet3!$C$157</c:f>
              <c:strCache>
                <c:ptCount val="1"/>
                <c:pt idx="0">
                  <c:v>Access to nationality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871C-4E35-A841-844564F8ED67}"/>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871C-4E35-A841-844564F8ED67}"/>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871C-4E35-A841-844564F8ED67}"/>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871C-4E35-A841-844564F8ED67}"/>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871C-4E35-A841-844564F8ED67}"/>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871C-4E35-A841-844564F8ED67}"/>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871C-4E35-A841-844564F8ED67}"/>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871C-4E35-A841-844564F8ED67}"/>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871C-4E35-A841-844564F8ED67}"/>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871C-4E35-A841-844564F8ED67}"/>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871C-4E35-A841-844564F8ED67}"/>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871C-4E35-A841-844564F8ED67}"/>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871C-4E35-A841-844564F8ED67}"/>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871C-4E35-A841-844564F8ED67}"/>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871C-4E35-A841-844564F8ED67}"/>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871C-4E35-A841-844564F8ED67}"/>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871C-4E35-A841-844564F8ED67}"/>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871C-4E35-A841-844564F8ED67}"/>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871C-4E35-A841-844564F8ED67}"/>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871C-4E35-A841-844564F8ED67}"/>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871C-4E35-A841-844564F8ED67}"/>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871C-4E35-A841-844564F8ED67}"/>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871C-4E35-A841-844564F8ED67}"/>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871C-4E35-A841-844564F8ED67}"/>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871C-4E35-A841-844564F8ED67}"/>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871C-4E35-A841-844564F8ED67}"/>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871C-4E35-A841-844564F8ED67}"/>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871C-4E35-A841-844564F8ED6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Sheet3!$B$158:$B$185</c:f>
              <c:strCache>
                <c:ptCount val="28"/>
                <c:pt idx="0">
                  <c:v>Bulgaria</c:v>
                </c:pt>
                <c:pt idx="1">
                  <c:v>Austria</c:v>
                </c:pt>
                <c:pt idx="2">
                  <c:v>Estonia</c:v>
                </c:pt>
                <c:pt idx="3">
                  <c:v>Croatia</c:v>
                </c:pt>
                <c:pt idx="4">
                  <c:v>Lithuania</c:v>
                </c:pt>
                <c:pt idx="5">
                  <c:v>Slovenia</c:v>
                </c:pt>
                <c:pt idx="6">
                  <c:v>Latvia</c:v>
                </c:pt>
                <c:pt idx="7">
                  <c:v>Hungary</c:v>
                </c:pt>
                <c:pt idx="8">
                  <c:v>Slovakia</c:v>
                </c:pt>
                <c:pt idx="9">
                  <c:v>Spain</c:v>
                </c:pt>
                <c:pt idx="10">
                  <c:v>Czechia</c:v>
                </c:pt>
                <c:pt idx="11">
                  <c:v>Romania</c:v>
                </c:pt>
                <c:pt idx="12">
                  <c:v>Greece</c:v>
                </c:pt>
                <c:pt idx="13">
                  <c:v>Italy</c:v>
                </c:pt>
                <c:pt idx="14">
                  <c:v>Denmark</c:v>
                </c:pt>
                <c:pt idx="15">
                  <c:v>Cyprus</c:v>
                </c:pt>
                <c:pt idx="16">
                  <c:v>Poland</c:v>
                </c:pt>
                <c:pt idx="17">
                  <c:v>Netherlands</c:v>
                </c:pt>
                <c:pt idx="18">
                  <c:v>Malta</c:v>
                </c:pt>
                <c:pt idx="19">
                  <c:v>Belgium</c:v>
                </c:pt>
                <c:pt idx="20">
                  <c:v>Germany</c:v>
                </c:pt>
                <c:pt idx="21">
                  <c:v>France</c:v>
                </c:pt>
                <c:pt idx="22">
                  <c:v>Finland</c:v>
                </c:pt>
                <c:pt idx="23">
                  <c:v>Ireland</c:v>
                </c:pt>
                <c:pt idx="24">
                  <c:v>Luxembourg</c:v>
                </c:pt>
                <c:pt idx="25">
                  <c:v>Sweden</c:v>
                </c:pt>
                <c:pt idx="26">
                  <c:v>Portugal</c:v>
                </c:pt>
                <c:pt idx="27">
                  <c:v>Canada</c:v>
                </c:pt>
              </c:strCache>
            </c:strRef>
          </c:cat>
          <c:val>
            <c:numRef>
              <c:f>Sheet3!$C$158:$C$185</c:f>
              <c:numCache>
                <c:formatCode>0</c:formatCode>
                <c:ptCount val="28"/>
                <c:pt idx="0">
                  <c:v>9.375</c:v>
                </c:pt>
                <c:pt idx="1">
                  <c:v>12.5</c:v>
                </c:pt>
                <c:pt idx="2">
                  <c:v>15.625</c:v>
                </c:pt>
                <c:pt idx="3">
                  <c:v>18.75</c:v>
                </c:pt>
                <c:pt idx="4">
                  <c:v>21.875</c:v>
                </c:pt>
                <c:pt idx="5">
                  <c:v>21.875</c:v>
                </c:pt>
                <c:pt idx="6">
                  <c:v>23.875</c:v>
                </c:pt>
                <c:pt idx="7">
                  <c:v>25</c:v>
                </c:pt>
                <c:pt idx="8">
                  <c:v>28.125</c:v>
                </c:pt>
                <c:pt idx="9">
                  <c:v>30.125</c:v>
                </c:pt>
                <c:pt idx="10">
                  <c:v>36.375</c:v>
                </c:pt>
                <c:pt idx="11">
                  <c:v>37.5</c:v>
                </c:pt>
                <c:pt idx="12">
                  <c:v>39.5</c:v>
                </c:pt>
                <c:pt idx="13">
                  <c:v>39.5</c:v>
                </c:pt>
                <c:pt idx="14">
                  <c:v>40.625</c:v>
                </c:pt>
                <c:pt idx="15">
                  <c:v>50</c:v>
                </c:pt>
                <c:pt idx="16">
                  <c:v>50</c:v>
                </c:pt>
                <c:pt idx="17">
                  <c:v>52</c:v>
                </c:pt>
                <c:pt idx="18">
                  <c:v>62.5</c:v>
                </c:pt>
                <c:pt idx="19">
                  <c:v>64.5</c:v>
                </c:pt>
                <c:pt idx="20">
                  <c:v>67</c:v>
                </c:pt>
                <c:pt idx="21">
                  <c:v>69.875</c:v>
                </c:pt>
                <c:pt idx="22">
                  <c:v>73.875</c:v>
                </c:pt>
                <c:pt idx="23">
                  <c:v>79.25</c:v>
                </c:pt>
                <c:pt idx="24">
                  <c:v>79.25</c:v>
                </c:pt>
                <c:pt idx="25">
                  <c:v>83.25</c:v>
                </c:pt>
                <c:pt idx="26">
                  <c:v>85.5</c:v>
                </c:pt>
                <c:pt idx="27">
                  <c:v>88</c:v>
                </c:pt>
              </c:numCache>
            </c:numRef>
          </c:val>
          <c:extLst>
            <c:ext xmlns:c16="http://schemas.microsoft.com/office/drawing/2014/chart" uri="{C3380CC4-5D6E-409C-BE32-E72D297353CC}">
              <c16:uniqueId val="{00000038-871C-4E35-A841-844564F8ED67}"/>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Antidiscrimination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Sheet3!$C$187</c:f>
              <c:strCache>
                <c:ptCount val="1"/>
                <c:pt idx="0">
                  <c:v>Antidiscrimination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82A3-471A-9FAA-213F8468FB78}"/>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82A3-471A-9FAA-213F8468FB78}"/>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82A3-471A-9FAA-213F8468FB78}"/>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82A3-471A-9FAA-213F8468FB78}"/>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82A3-471A-9FAA-213F8468FB78}"/>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82A3-471A-9FAA-213F8468FB78}"/>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82A3-471A-9FAA-213F8468FB78}"/>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82A3-471A-9FAA-213F8468FB78}"/>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82A3-471A-9FAA-213F8468FB78}"/>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82A3-471A-9FAA-213F8468FB78}"/>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82A3-471A-9FAA-213F8468FB78}"/>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82A3-471A-9FAA-213F8468FB78}"/>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82A3-471A-9FAA-213F8468FB78}"/>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82A3-471A-9FAA-213F8468FB78}"/>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82A3-471A-9FAA-213F8468FB78}"/>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82A3-471A-9FAA-213F8468FB78}"/>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82A3-471A-9FAA-213F8468FB78}"/>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82A3-471A-9FAA-213F8468FB78}"/>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82A3-471A-9FAA-213F8468FB78}"/>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82A3-471A-9FAA-213F8468FB78}"/>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82A3-471A-9FAA-213F8468FB78}"/>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82A3-471A-9FAA-213F8468FB78}"/>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82A3-471A-9FAA-213F8468FB78}"/>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82A3-471A-9FAA-213F8468FB78}"/>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82A3-471A-9FAA-213F8468FB78}"/>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82A3-471A-9FAA-213F8468FB78}"/>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82A3-471A-9FAA-213F8468FB78}"/>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82A3-471A-9FAA-213F8468FB7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Sheet3!$B$188:$B$215</c:f>
              <c:strCache>
                <c:ptCount val="28"/>
                <c:pt idx="0">
                  <c:v>Denmark</c:v>
                </c:pt>
                <c:pt idx="1">
                  <c:v>Lithuania</c:v>
                </c:pt>
                <c:pt idx="2">
                  <c:v>Estonia</c:v>
                </c:pt>
                <c:pt idx="3">
                  <c:v>Austria</c:v>
                </c:pt>
                <c:pt idx="4">
                  <c:v>Poland</c:v>
                </c:pt>
                <c:pt idx="5">
                  <c:v>Cyprus</c:v>
                </c:pt>
                <c:pt idx="6">
                  <c:v>Malta</c:v>
                </c:pt>
                <c:pt idx="7">
                  <c:v>Czechia</c:v>
                </c:pt>
                <c:pt idx="8">
                  <c:v>Greece</c:v>
                </c:pt>
                <c:pt idx="9">
                  <c:v>Latvia</c:v>
                </c:pt>
                <c:pt idx="10">
                  <c:v>Germany</c:v>
                </c:pt>
                <c:pt idx="11">
                  <c:v>Croatia</c:v>
                </c:pt>
                <c:pt idx="12">
                  <c:v>Italy</c:v>
                </c:pt>
                <c:pt idx="13">
                  <c:v>Slovakia</c:v>
                </c:pt>
                <c:pt idx="14">
                  <c:v>France</c:v>
                </c:pt>
                <c:pt idx="15">
                  <c:v>Luxembourg</c:v>
                </c:pt>
                <c:pt idx="16">
                  <c:v>Netherlands</c:v>
                </c:pt>
                <c:pt idx="17">
                  <c:v>Ireland</c:v>
                </c:pt>
                <c:pt idx="18">
                  <c:v>Hungary</c:v>
                </c:pt>
                <c:pt idx="19">
                  <c:v>Slovenia</c:v>
                </c:pt>
                <c:pt idx="20">
                  <c:v>Belgium</c:v>
                </c:pt>
                <c:pt idx="21">
                  <c:v>Bulgaria</c:v>
                </c:pt>
                <c:pt idx="22">
                  <c:v>Finland</c:v>
                </c:pt>
                <c:pt idx="23">
                  <c:v>Portugal</c:v>
                </c:pt>
                <c:pt idx="24">
                  <c:v>Romania</c:v>
                </c:pt>
                <c:pt idx="25">
                  <c:v>Spain</c:v>
                </c:pt>
                <c:pt idx="26">
                  <c:v>Sweden</c:v>
                </c:pt>
                <c:pt idx="27">
                  <c:v>Canada</c:v>
                </c:pt>
              </c:strCache>
            </c:strRef>
          </c:cat>
          <c:val>
            <c:numRef>
              <c:f>Sheet3!$C$188:$C$215</c:f>
              <c:numCache>
                <c:formatCode>0</c:formatCode>
                <c:ptCount val="28"/>
                <c:pt idx="0">
                  <c:v>50.666666666666664</c:v>
                </c:pt>
                <c:pt idx="1">
                  <c:v>51.041666666666671</c:v>
                </c:pt>
                <c:pt idx="2">
                  <c:v>52.458333333333329</c:v>
                </c:pt>
                <c:pt idx="3">
                  <c:v>53.125</c:v>
                </c:pt>
                <c:pt idx="4">
                  <c:v>55.875</c:v>
                </c:pt>
                <c:pt idx="5">
                  <c:v>61.833333333333329</c:v>
                </c:pt>
                <c:pt idx="6">
                  <c:v>62.5</c:v>
                </c:pt>
                <c:pt idx="7">
                  <c:v>64.208333333333329</c:v>
                </c:pt>
                <c:pt idx="8">
                  <c:v>66.666666666666671</c:v>
                </c:pt>
                <c:pt idx="9">
                  <c:v>66.666666666666671</c:v>
                </c:pt>
                <c:pt idx="10">
                  <c:v>70.458333333333329</c:v>
                </c:pt>
                <c:pt idx="11">
                  <c:v>73.958333333333329</c:v>
                </c:pt>
                <c:pt idx="12">
                  <c:v>77.75</c:v>
                </c:pt>
                <c:pt idx="13">
                  <c:v>78.5</c:v>
                </c:pt>
                <c:pt idx="14">
                  <c:v>79.166666666666671</c:v>
                </c:pt>
                <c:pt idx="15">
                  <c:v>79.833333333333329</c:v>
                </c:pt>
                <c:pt idx="16">
                  <c:v>85.416666666666671</c:v>
                </c:pt>
                <c:pt idx="17">
                  <c:v>89.5833333333333</c:v>
                </c:pt>
                <c:pt idx="18">
                  <c:v>91.666666666666671</c:v>
                </c:pt>
                <c:pt idx="19">
                  <c:v>95.833333333333329</c:v>
                </c:pt>
                <c:pt idx="20">
                  <c:v>100</c:v>
                </c:pt>
                <c:pt idx="21">
                  <c:v>100</c:v>
                </c:pt>
                <c:pt idx="22">
                  <c:v>100</c:v>
                </c:pt>
                <c:pt idx="23">
                  <c:v>100</c:v>
                </c:pt>
                <c:pt idx="24">
                  <c:v>100</c:v>
                </c:pt>
                <c:pt idx="25">
                  <c:v>100</c:v>
                </c:pt>
                <c:pt idx="26">
                  <c:v>100</c:v>
                </c:pt>
                <c:pt idx="27">
                  <c:v>100</c:v>
                </c:pt>
              </c:numCache>
            </c:numRef>
          </c:val>
          <c:extLst>
            <c:ext xmlns:c16="http://schemas.microsoft.com/office/drawing/2014/chart" uri="{C3380CC4-5D6E-409C-BE32-E72D297353CC}">
              <c16:uniqueId val="{00000038-82A3-471A-9FAA-213F8468FB78}"/>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MIPEX 2024 - Health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BE"/>
        </a:p>
      </c:txPr>
    </c:title>
    <c:autoTitleDeleted val="0"/>
    <c:plotArea>
      <c:layout/>
      <c:barChart>
        <c:barDir val="bar"/>
        <c:grouping val="clustered"/>
        <c:varyColors val="1"/>
        <c:ser>
          <c:idx val="0"/>
          <c:order val="0"/>
          <c:tx>
            <c:strRef>
              <c:f>Sheet3!$C$217</c:f>
              <c:strCache>
                <c:ptCount val="1"/>
                <c:pt idx="0">
                  <c:v>Health score</c:v>
                </c:pt>
              </c:strCache>
            </c:strRef>
          </c:tx>
          <c:invertIfNegative val="0"/>
          <c:dPt>
            <c:idx val="0"/>
            <c:invertIfNegative val="0"/>
            <c:bubble3D val="0"/>
            <c:spPr>
              <a:solidFill>
                <a:schemeClr val="accent1">
                  <a:shade val="34000"/>
                </a:schemeClr>
              </a:solidFill>
              <a:ln>
                <a:noFill/>
              </a:ln>
              <a:effectLst/>
            </c:spPr>
            <c:extLst>
              <c:ext xmlns:c16="http://schemas.microsoft.com/office/drawing/2014/chart" uri="{C3380CC4-5D6E-409C-BE32-E72D297353CC}">
                <c16:uniqueId val="{00000001-C2C0-4F92-B726-AB423DBF7FC5}"/>
              </c:ext>
            </c:extLst>
          </c:dPt>
          <c:dPt>
            <c:idx val="1"/>
            <c:invertIfNegative val="0"/>
            <c:bubble3D val="0"/>
            <c:spPr>
              <a:solidFill>
                <a:schemeClr val="accent1">
                  <a:shade val="39000"/>
                </a:schemeClr>
              </a:solidFill>
              <a:ln>
                <a:noFill/>
              </a:ln>
              <a:effectLst/>
            </c:spPr>
            <c:extLst>
              <c:ext xmlns:c16="http://schemas.microsoft.com/office/drawing/2014/chart" uri="{C3380CC4-5D6E-409C-BE32-E72D297353CC}">
                <c16:uniqueId val="{00000003-C2C0-4F92-B726-AB423DBF7FC5}"/>
              </c:ext>
            </c:extLst>
          </c:dPt>
          <c:dPt>
            <c:idx val="2"/>
            <c:invertIfNegative val="0"/>
            <c:bubble3D val="0"/>
            <c:spPr>
              <a:solidFill>
                <a:schemeClr val="accent1">
                  <a:shade val="44000"/>
                </a:schemeClr>
              </a:solidFill>
              <a:ln>
                <a:noFill/>
              </a:ln>
              <a:effectLst/>
            </c:spPr>
            <c:extLst>
              <c:ext xmlns:c16="http://schemas.microsoft.com/office/drawing/2014/chart" uri="{C3380CC4-5D6E-409C-BE32-E72D297353CC}">
                <c16:uniqueId val="{00000005-C2C0-4F92-B726-AB423DBF7FC5}"/>
              </c:ext>
            </c:extLst>
          </c:dPt>
          <c:dPt>
            <c:idx val="3"/>
            <c:invertIfNegative val="0"/>
            <c:bubble3D val="0"/>
            <c:spPr>
              <a:solidFill>
                <a:schemeClr val="accent1">
                  <a:shade val="49000"/>
                </a:schemeClr>
              </a:solidFill>
              <a:ln>
                <a:noFill/>
              </a:ln>
              <a:effectLst/>
            </c:spPr>
            <c:extLst>
              <c:ext xmlns:c16="http://schemas.microsoft.com/office/drawing/2014/chart" uri="{C3380CC4-5D6E-409C-BE32-E72D297353CC}">
                <c16:uniqueId val="{00000007-C2C0-4F92-B726-AB423DBF7FC5}"/>
              </c:ext>
            </c:extLst>
          </c:dPt>
          <c:dPt>
            <c:idx val="4"/>
            <c:invertIfNegative val="0"/>
            <c:bubble3D val="0"/>
            <c:spPr>
              <a:solidFill>
                <a:schemeClr val="accent1">
                  <a:shade val="54000"/>
                </a:schemeClr>
              </a:solidFill>
              <a:ln>
                <a:noFill/>
              </a:ln>
              <a:effectLst/>
            </c:spPr>
            <c:extLst>
              <c:ext xmlns:c16="http://schemas.microsoft.com/office/drawing/2014/chart" uri="{C3380CC4-5D6E-409C-BE32-E72D297353CC}">
                <c16:uniqueId val="{00000009-C2C0-4F92-B726-AB423DBF7FC5}"/>
              </c:ext>
            </c:extLst>
          </c:dPt>
          <c:dPt>
            <c:idx val="5"/>
            <c:invertIfNegative val="0"/>
            <c:bubble3D val="0"/>
            <c:spPr>
              <a:solidFill>
                <a:schemeClr val="accent1">
                  <a:shade val="58000"/>
                </a:schemeClr>
              </a:solidFill>
              <a:ln>
                <a:noFill/>
              </a:ln>
              <a:effectLst/>
            </c:spPr>
            <c:extLst>
              <c:ext xmlns:c16="http://schemas.microsoft.com/office/drawing/2014/chart" uri="{C3380CC4-5D6E-409C-BE32-E72D297353CC}">
                <c16:uniqueId val="{0000000B-C2C0-4F92-B726-AB423DBF7FC5}"/>
              </c:ext>
            </c:extLst>
          </c:dPt>
          <c:dPt>
            <c:idx val="6"/>
            <c:invertIfNegative val="0"/>
            <c:bubble3D val="0"/>
            <c:spPr>
              <a:solidFill>
                <a:schemeClr val="accent1">
                  <a:shade val="63000"/>
                </a:schemeClr>
              </a:solidFill>
              <a:ln>
                <a:noFill/>
              </a:ln>
              <a:effectLst/>
            </c:spPr>
            <c:extLst>
              <c:ext xmlns:c16="http://schemas.microsoft.com/office/drawing/2014/chart" uri="{C3380CC4-5D6E-409C-BE32-E72D297353CC}">
                <c16:uniqueId val="{0000000D-C2C0-4F92-B726-AB423DBF7FC5}"/>
              </c:ext>
            </c:extLst>
          </c:dPt>
          <c:dPt>
            <c:idx val="7"/>
            <c:invertIfNegative val="0"/>
            <c:bubble3D val="0"/>
            <c:spPr>
              <a:solidFill>
                <a:schemeClr val="accent1">
                  <a:shade val="68000"/>
                </a:schemeClr>
              </a:solidFill>
              <a:ln>
                <a:noFill/>
              </a:ln>
              <a:effectLst/>
            </c:spPr>
            <c:extLst>
              <c:ext xmlns:c16="http://schemas.microsoft.com/office/drawing/2014/chart" uri="{C3380CC4-5D6E-409C-BE32-E72D297353CC}">
                <c16:uniqueId val="{0000000F-C2C0-4F92-B726-AB423DBF7FC5}"/>
              </c:ext>
            </c:extLst>
          </c:dPt>
          <c:dPt>
            <c:idx val="8"/>
            <c:invertIfNegative val="0"/>
            <c:bubble3D val="0"/>
            <c:spPr>
              <a:solidFill>
                <a:schemeClr val="accent1">
                  <a:shade val="73000"/>
                </a:schemeClr>
              </a:solidFill>
              <a:ln>
                <a:noFill/>
              </a:ln>
              <a:effectLst/>
            </c:spPr>
            <c:extLst>
              <c:ext xmlns:c16="http://schemas.microsoft.com/office/drawing/2014/chart" uri="{C3380CC4-5D6E-409C-BE32-E72D297353CC}">
                <c16:uniqueId val="{00000011-C2C0-4F92-B726-AB423DBF7FC5}"/>
              </c:ext>
            </c:extLst>
          </c:dPt>
          <c:dPt>
            <c:idx val="9"/>
            <c:invertIfNegative val="0"/>
            <c:bubble3D val="0"/>
            <c:spPr>
              <a:solidFill>
                <a:schemeClr val="accent1">
                  <a:shade val="78000"/>
                </a:schemeClr>
              </a:solidFill>
              <a:ln>
                <a:noFill/>
              </a:ln>
              <a:effectLst/>
            </c:spPr>
            <c:extLst>
              <c:ext xmlns:c16="http://schemas.microsoft.com/office/drawing/2014/chart" uri="{C3380CC4-5D6E-409C-BE32-E72D297353CC}">
                <c16:uniqueId val="{00000013-C2C0-4F92-B726-AB423DBF7FC5}"/>
              </c:ext>
            </c:extLst>
          </c:dPt>
          <c:dPt>
            <c:idx val="10"/>
            <c:invertIfNegative val="0"/>
            <c:bubble3D val="0"/>
            <c:spPr>
              <a:solidFill>
                <a:schemeClr val="accent1">
                  <a:shade val="83000"/>
                </a:schemeClr>
              </a:solidFill>
              <a:ln>
                <a:noFill/>
              </a:ln>
              <a:effectLst/>
            </c:spPr>
            <c:extLst>
              <c:ext xmlns:c16="http://schemas.microsoft.com/office/drawing/2014/chart" uri="{C3380CC4-5D6E-409C-BE32-E72D297353CC}">
                <c16:uniqueId val="{00000015-C2C0-4F92-B726-AB423DBF7FC5}"/>
              </c:ext>
            </c:extLst>
          </c:dPt>
          <c:dPt>
            <c:idx val="11"/>
            <c:invertIfNegative val="0"/>
            <c:bubble3D val="0"/>
            <c:spPr>
              <a:solidFill>
                <a:schemeClr val="accent1">
                  <a:shade val="87000"/>
                </a:schemeClr>
              </a:solidFill>
              <a:ln>
                <a:noFill/>
              </a:ln>
              <a:effectLst/>
            </c:spPr>
            <c:extLst>
              <c:ext xmlns:c16="http://schemas.microsoft.com/office/drawing/2014/chart" uri="{C3380CC4-5D6E-409C-BE32-E72D297353CC}">
                <c16:uniqueId val="{00000017-C2C0-4F92-B726-AB423DBF7FC5}"/>
              </c:ext>
            </c:extLst>
          </c:dPt>
          <c:dPt>
            <c:idx val="12"/>
            <c:invertIfNegative val="0"/>
            <c:bubble3D val="0"/>
            <c:spPr>
              <a:solidFill>
                <a:schemeClr val="accent1">
                  <a:shade val="92000"/>
                </a:schemeClr>
              </a:solidFill>
              <a:ln>
                <a:noFill/>
              </a:ln>
              <a:effectLst/>
            </c:spPr>
            <c:extLst>
              <c:ext xmlns:c16="http://schemas.microsoft.com/office/drawing/2014/chart" uri="{C3380CC4-5D6E-409C-BE32-E72D297353CC}">
                <c16:uniqueId val="{00000019-C2C0-4F92-B726-AB423DBF7FC5}"/>
              </c:ext>
            </c:extLst>
          </c:dPt>
          <c:dPt>
            <c:idx val="13"/>
            <c:invertIfNegative val="0"/>
            <c:bubble3D val="0"/>
            <c:spPr>
              <a:solidFill>
                <a:schemeClr val="accent1">
                  <a:shade val="97000"/>
                </a:schemeClr>
              </a:solidFill>
              <a:ln>
                <a:noFill/>
              </a:ln>
              <a:effectLst/>
            </c:spPr>
            <c:extLst>
              <c:ext xmlns:c16="http://schemas.microsoft.com/office/drawing/2014/chart" uri="{C3380CC4-5D6E-409C-BE32-E72D297353CC}">
                <c16:uniqueId val="{0000001B-C2C0-4F92-B726-AB423DBF7FC5}"/>
              </c:ext>
            </c:extLst>
          </c:dPt>
          <c:dPt>
            <c:idx val="14"/>
            <c:invertIfNegative val="0"/>
            <c:bubble3D val="0"/>
            <c:spPr>
              <a:solidFill>
                <a:schemeClr val="accent1">
                  <a:tint val="98000"/>
                </a:schemeClr>
              </a:solidFill>
              <a:ln>
                <a:noFill/>
              </a:ln>
              <a:effectLst/>
            </c:spPr>
            <c:extLst>
              <c:ext xmlns:c16="http://schemas.microsoft.com/office/drawing/2014/chart" uri="{C3380CC4-5D6E-409C-BE32-E72D297353CC}">
                <c16:uniqueId val="{0000001D-C2C0-4F92-B726-AB423DBF7FC5}"/>
              </c:ext>
            </c:extLst>
          </c:dPt>
          <c:dPt>
            <c:idx val="15"/>
            <c:invertIfNegative val="0"/>
            <c:bubble3D val="0"/>
            <c:spPr>
              <a:solidFill>
                <a:schemeClr val="accent1">
                  <a:tint val="93000"/>
                </a:schemeClr>
              </a:solidFill>
              <a:ln>
                <a:noFill/>
              </a:ln>
              <a:effectLst/>
            </c:spPr>
            <c:extLst>
              <c:ext xmlns:c16="http://schemas.microsoft.com/office/drawing/2014/chart" uri="{C3380CC4-5D6E-409C-BE32-E72D297353CC}">
                <c16:uniqueId val="{0000001F-C2C0-4F92-B726-AB423DBF7FC5}"/>
              </c:ext>
            </c:extLst>
          </c:dPt>
          <c:dPt>
            <c:idx val="16"/>
            <c:invertIfNegative val="0"/>
            <c:bubble3D val="0"/>
            <c:spPr>
              <a:solidFill>
                <a:schemeClr val="accent1">
                  <a:tint val="88000"/>
                </a:schemeClr>
              </a:solidFill>
              <a:ln>
                <a:noFill/>
              </a:ln>
              <a:effectLst/>
            </c:spPr>
            <c:extLst>
              <c:ext xmlns:c16="http://schemas.microsoft.com/office/drawing/2014/chart" uri="{C3380CC4-5D6E-409C-BE32-E72D297353CC}">
                <c16:uniqueId val="{00000021-C2C0-4F92-B726-AB423DBF7FC5}"/>
              </c:ext>
            </c:extLst>
          </c:dPt>
          <c:dPt>
            <c:idx val="17"/>
            <c:invertIfNegative val="0"/>
            <c:bubble3D val="0"/>
            <c:spPr>
              <a:solidFill>
                <a:schemeClr val="accent1">
                  <a:tint val="84000"/>
                </a:schemeClr>
              </a:solidFill>
              <a:ln>
                <a:noFill/>
              </a:ln>
              <a:effectLst/>
            </c:spPr>
            <c:extLst>
              <c:ext xmlns:c16="http://schemas.microsoft.com/office/drawing/2014/chart" uri="{C3380CC4-5D6E-409C-BE32-E72D297353CC}">
                <c16:uniqueId val="{00000023-C2C0-4F92-B726-AB423DBF7FC5}"/>
              </c:ext>
            </c:extLst>
          </c:dPt>
          <c:dPt>
            <c:idx val="18"/>
            <c:invertIfNegative val="0"/>
            <c:bubble3D val="0"/>
            <c:spPr>
              <a:solidFill>
                <a:schemeClr val="accent1">
                  <a:tint val="79000"/>
                </a:schemeClr>
              </a:solidFill>
              <a:ln>
                <a:noFill/>
              </a:ln>
              <a:effectLst/>
            </c:spPr>
            <c:extLst>
              <c:ext xmlns:c16="http://schemas.microsoft.com/office/drawing/2014/chart" uri="{C3380CC4-5D6E-409C-BE32-E72D297353CC}">
                <c16:uniqueId val="{00000025-C2C0-4F92-B726-AB423DBF7FC5}"/>
              </c:ext>
            </c:extLst>
          </c:dPt>
          <c:dPt>
            <c:idx val="19"/>
            <c:invertIfNegative val="0"/>
            <c:bubble3D val="0"/>
            <c:spPr>
              <a:solidFill>
                <a:schemeClr val="accent1">
                  <a:tint val="74000"/>
                </a:schemeClr>
              </a:solidFill>
              <a:ln>
                <a:noFill/>
              </a:ln>
              <a:effectLst/>
            </c:spPr>
            <c:extLst>
              <c:ext xmlns:c16="http://schemas.microsoft.com/office/drawing/2014/chart" uri="{C3380CC4-5D6E-409C-BE32-E72D297353CC}">
                <c16:uniqueId val="{00000027-C2C0-4F92-B726-AB423DBF7FC5}"/>
              </c:ext>
            </c:extLst>
          </c:dPt>
          <c:dPt>
            <c:idx val="20"/>
            <c:invertIfNegative val="0"/>
            <c:bubble3D val="0"/>
            <c:spPr>
              <a:solidFill>
                <a:schemeClr val="accent1">
                  <a:tint val="69000"/>
                </a:schemeClr>
              </a:solidFill>
              <a:ln>
                <a:noFill/>
              </a:ln>
              <a:effectLst/>
            </c:spPr>
            <c:extLst>
              <c:ext xmlns:c16="http://schemas.microsoft.com/office/drawing/2014/chart" uri="{C3380CC4-5D6E-409C-BE32-E72D297353CC}">
                <c16:uniqueId val="{00000029-C2C0-4F92-B726-AB423DBF7FC5}"/>
              </c:ext>
            </c:extLst>
          </c:dPt>
          <c:dPt>
            <c:idx val="21"/>
            <c:invertIfNegative val="0"/>
            <c:bubble3D val="0"/>
            <c:spPr>
              <a:solidFill>
                <a:schemeClr val="accent1">
                  <a:tint val="64000"/>
                </a:schemeClr>
              </a:solidFill>
              <a:ln>
                <a:noFill/>
              </a:ln>
              <a:effectLst/>
            </c:spPr>
            <c:extLst>
              <c:ext xmlns:c16="http://schemas.microsoft.com/office/drawing/2014/chart" uri="{C3380CC4-5D6E-409C-BE32-E72D297353CC}">
                <c16:uniqueId val="{0000002B-C2C0-4F92-B726-AB423DBF7FC5}"/>
              </c:ext>
            </c:extLst>
          </c:dPt>
          <c:dPt>
            <c:idx val="22"/>
            <c:invertIfNegative val="0"/>
            <c:bubble3D val="0"/>
            <c:spPr>
              <a:solidFill>
                <a:schemeClr val="accent1">
                  <a:tint val="59000"/>
                </a:schemeClr>
              </a:solidFill>
              <a:ln>
                <a:noFill/>
              </a:ln>
              <a:effectLst/>
            </c:spPr>
            <c:extLst>
              <c:ext xmlns:c16="http://schemas.microsoft.com/office/drawing/2014/chart" uri="{C3380CC4-5D6E-409C-BE32-E72D297353CC}">
                <c16:uniqueId val="{0000002D-C2C0-4F92-B726-AB423DBF7FC5}"/>
              </c:ext>
            </c:extLst>
          </c:dPt>
          <c:dPt>
            <c:idx val="23"/>
            <c:invertIfNegative val="0"/>
            <c:bubble3D val="0"/>
            <c:spPr>
              <a:solidFill>
                <a:schemeClr val="accent1">
                  <a:tint val="55000"/>
                </a:schemeClr>
              </a:solidFill>
              <a:ln>
                <a:noFill/>
              </a:ln>
              <a:effectLst/>
            </c:spPr>
            <c:extLst>
              <c:ext xmlns:c16="http://schemas.microsoft.com/office/drawing/2014/chart" uri="{C3380CC4-5D6E-409C-BE32-E72D297353CC}">
                <c16:uniqueId val="{0000002F-C2C0-4F92-B726-AB423DBF7FC5}"/>
              </c:ext>
            </c:extLst>
          </c:dPt>
          <c:dPt>
            <c:idx val="24"/>
            <c:invertIfNegative val="0"/>
            <c:bubble3D val="0"/>
            <c:spPr>
              <a:solidFill>
                <a:schemeClr val="accent1">
                  <a:tint val="50000"/>
                </a:schemeClr>
              </a:solidFill>
              <a:ln>
                <a:noFill/>
              </a:ln>
              <a:effectLst/>
            </c:spPr>
            <c:extLst>
              <c:ext xmlns:c16="http://schemas.microsoft.com/office/drawing/2014/chart" uri="{C3380CC4-5D6E-409C-BE32-E72D297353CC}">
                <c16:uniqueId val="{00000031-C2C0-4F92-B726-AB423DBF7FC5}"/>
              </c:ext>
            </c:extLst>
          </c:dPt>
          <c:dPt>
            <c:idx val="25"/>
            <c:invertIfNegative val="0"/>
            <c:bubble3D val="0"/>
            <c:spPr>
              <a:solidFill>
                <a:schemeClr val="accent1">
                  <a:tint val="45000"/>
                </a:schemeClr>
              </a:solidFill>
              <a:ln>
                <a:noFill/>
              </a:ln>
              <a:effectLst/>
            </c:spPr>
            <c:extLst>
              <c:ext xmlns:c16="http://schemas.microsoft.com/office/drawing/2014/chart" uri="{C3380CC4-5D6E-409C-BE32-E72D297353CC}">
                <c16:uniqueId val="{00000033-C2C0-4F92-B726-AB423DBF7FC5}"/>
              </c:ext>
            </c:extLst>
          </c:dPt>
          <c:dPt>
            <c:idx val="26"/>
            <c:invertIfNegative val="0"/>
            <c:bubble3D val="0"/>
            <c:spPr>
              <a:solidFill>
                <a:schemeClr val="accent1">
                  <a:tint val="40000"/>
                </a:schemeClr>
              </a:solidFill>
              <a:ln>
                <a:noFill/>
              </a:ln>
              <a:effectLst/>
            </c:spPr>
            <c:extLst>
              <c:ext xmlns:c16="http://schemas.microsoft.com/office/drawing/2014/chart" uri="{C3380CC4-5D6E-409C-BE32-E72D297353CC}">
                <c16:uniqueId val="{00000035-C2C0-4F92-B726-AB423DBF7FC5}"/>
              </c:ext>
            </c:extLst>
          </c:dPt>
          <c:dPt>
            <c:idx val="27"/>
            <c:invertIfNegative val="0"/>
            <c:bubble3D val="0"/>
            <c:spPr>
              <a:solidFill>
                <a:schemeClr val="accent1">
                  <a:tint val="35000"/>
                </a:schemeClr>
              </a:solidFill>
              <a:ln>
                <a:noFill/>
              </a:ln>
              <a:effectLst/>
            </c:spPr>
            <c:extLst>
              <c:ext xmlns:c16="http://schemas.microsoft.com/office/drawing/2014/chart" uri="{C3380CC4-5D6E-409C-BE32-E72D297353CC}">
                <c16:uniqueId val="{00000037-C2C0-4F92-B726-AB423DBF7FC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B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Sheet3!$B$218:$B$245</c:f>
              <c:strCache>
                <c:ptCount val="28"/>
                <c:pt idx="0">
                  <c:v>Hungary</c:v>
                </c:pt>
                <c:pt idx="1">
                  <c:v>Latvia</c:v>
                </c:pt>
                <c:pt idx="2">
                  <c:v>Bulgaria</c:v>
                </c:pt>
                <c:pt idx="3">
                  <c:v>Croatia</c:v>
                </c:pt>
                <c:pt idx="4">
                  <c:v>Lithuania</c:v>
                </c:pt>
                <c:pt idx="5">
                  <c:v>Slovenia</c:v>
                </c:pt>
                <c:pt idx="6">
                  <c:v>Poland</c:v>
                </c:pt>
                <c:pt idx="7">
                  <c:v>Cyprus</c:v>
                </c:pt>
                <c:pt idx="8">
                  <c:v>Slovakia</c:v>
                </c:pt>
                <c:pt idx="9">
                  <c:v>Estonia</c:v>
                </c:pt>
                <c:pt idx="10">
                  <c:v>Greece</c:v>
                </c:pt>
                <c:pt idx="11">
                  <c:v>Luxembourg</c:v>
                </c:pt>
                <c:pt idx="12">
                  <c:v>Czechia</c:v>
                </c:pt>
                <c:pt idx="13">
                  <c:v>Romania</c:v>
                </c:pt>
                <c:pt idx="14">
                  <c:v>Malta</c:v>
                </c:pt>
                <c:pt idx="15">
                  <c:v>Denmark</c:v>
                </c:pt>
                <c:pt idx="16">
                  <c:v>France</c:v>
                </c:pt>
                <c:pt idx="17">
                  <c:v>Germany</c:v>
                </c:pt>
                <c:pt idx="18">
                  <c:v>Netherlands</c:v>
                </c:pt>
                <c:pt idx="19">
                  <c:v>Portugal</c:v>
                </c:pt>
                <c:pt idx="20">
                  <c:v>Belgium</c:v>
                </c:pt>
                <c:pt idx="21">
                  <c:v>Canada</c:v>
                </c:pt>
                <c:pt idx="22">
                  <c:v>Finland</c:v>
                </c:pt>
                <c:pt idx="23">
                  <c:v>Spain</c:v>
                </c:pt>
                <c:pt idx="24">
                  <c:v>Italy</c:v>
                </c:pt>
                <c:pt idx="25">
                  <c:v>Austria</c:v>
                </c:pt>
                <c:pt idx="26">
                  <c:v>Sweden</c:v>
                </c:pt>
                <c:pt idx="27">
                  <c:v>Ireland</c:v>
                </c:pt>
              </c:strCache>
            </c:strRef>
          </c:cat>
          <c:val>
            <c:numRef>
              <c:f>Sheet3!$C$218:$C$245</c:f>
              <c:numCache>
                <c:formatCode>0</c:formatCode>
                <c:ptCount val="28"/>
                <c:pt idx="0">
                  <c:v>16.666666666666668</c:v>
                </c:pt>
                <c:pt idx="1">
                  <c:v>25.041666666666668</c:v>
                </c:pt>
                <c:pt idx="2">
                  <c:v>29.0833333333333</c:v>
                </c:pt>
                <c:pt idx="3">
                  <c:v>29.166666666666668</c:v>
                </c:pt>
                <c:pt idx="4">
                  <c:v>31.166666666666668</c:v>
                </c:pt>
                <c:pt idx="5">
                  <c:v>33.291666666666671</c:v>
                </c:pt>
                <c:pt idx="6">
                  <c:v>33.333333333333329</c:v>
                </c:pt>
                <c:pt idx="7">
                  <c:v>35.5</c:v>
                </c:pt>
                <c:pt idx="8">
                  <c:v>35.5</c:v>
                </c:pt>
                <c:pt idx="9">
                  <c:v>39.666666666666671</c:v>
                </c:pt>
                <c:pt idx="10">
                  <c:v>45.916666666666671</c:v>
                </c:pt>
                <c:pt idx="11">
                  <c:v>50</c:v>
                </c:pt>
                <c:pt idx="12">
                  <c:v>52.125</c:v>
                </c:pt>
                <c:pt idx="13">
                  <c:v>54.25</c:v>
                </c:pt>
                <c:pt idx="14">
                  <c:v>56.333333333333336</c:v>
                </c:pt>
                <c:pt idx="15">
                  <c:v>60.416666666666671</c:v>
                </c:pt>
                <c:pt idx="16">
                  <c:v>60.4166666666667</c:v>
                </c:pt>
                <c:pt idx="17">
                  <c:v>62.583333333333329</c:v>
                </c:pt>
                <c:pt idx="18">
                  <c:v>64.666666666666671</c:v>
                </c:pt>
                <c:pt idx="19">
                  <c:v>70.833333333333329</c:v>
                </c:pt>
                <c:pt idx="20">
                  <c:v>72.9166666666667</c:v>
                </c:pt>
                <c:pt idx="21">
                  <c:v>73</c:v>
                </c:pt>
                <c:pt idx="22">
                  <c:v>72.958333333333343</c:v>
                </c:pt>
                <c:pt idx="23">
                  <c:v>75</c:v>
                </c:pt>
                <c:pt idx="24">
                  <c:v>79.166666666666671</c:v>
                </c:pt>
                <c:pt idx="25">
                  <c:v>81.291666666666671</c:v>
                </c:pt>
                <c:pt idx="26">
                  <c:v>83.375</c:v>
                </c:pt>
                <c:pt idx="27">
                  <c:v>85.416666666666671</c:v>
                </c:pt>
              </c:numCache>
            </c:numRef>
          </c:val>
          <c:extLst>
            <c:ext xmlns:c16="http://schemas.microsoft.com/office/drawing/2014/chart" uri="{C3380CC4-5D6E-409C-BE32-E72D297353CC}">
              <c16:uniqueId val="{00000038-C2C0-4F92-B726-AB423DBF7FC5}"/>
            </c:ext>
          </c:extLst>
        </c:ser>
        <c:dLbls>
          <c:dLblPos val="outEnd"/>
          <c:showLegendKey val="0"/>
          <c:showVal val="1"/>
          <c:showCatName val="0"/>
          <c:showSerName val="0"/>
          <c:showPercent val="0"/>
          <c:showBubbleSize val="0"/>
        </c:dLbls>
        <c:gapWidth val="219"/>
        <c:axId val="2003990352"/>
        <c:axId val="2003986032"/>
      </c:barChart>
      <c:catAx>
        <c:axId val="2003990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86032"/>
        <c:crosses val="autoZero"/>
        <c:auto val="1"/>
        <c:lblAlgn val="ctr"/>
        <c:lblOffset val="100"/>
        <c:noMultiLvlLbl val="0"/>
      </c:catAx>
      <c:valAx>
        <c:axId val="2003986032"/>
        <c:scaling>
          <c:orientation val="minMax"/>
          <c:max val="100"/>
          <c:min val="0"/>
        </c:scaling>
        <c:delete val="0"/>
        <c:axPos val="b"/>
        <c:majorGridlines>
          <c:spPr>
            <a:ln w="9525" cap="flat" cmpd="sng" algn="ctr">
              <a:solidFill>
                <a:schemeClr val="tx1">
                  <a:lumMod val="15000"/>
                  <a:lumOff val="85000"/>
                </a:schemeClr>
              </a:solidFill>
              <a:prstDash val="solid"/>
              <a:round/>
            </a:ln>
            <a:effectLst/>
          </c:spPr>
        </c:majorGridlines>
        <c:numFmt formatCode="0"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BE"/>
          </a:p>
        </c:txPr>
        <c:crossAx val="2003990352"/>
        <c:crosses val="autoZero"/>
        <c:crossBetween val="between"/>
      </c:valAx>
      <c:spPr>
        <a:noFill/>
        <a:ln>
          <a:noFill/>
        </a:ln>
        <a:effectLst/>
      </c:spPr>
    </c:plotArea>
    <c:plotVisOnly val="1"/>
    <c:dispBlanksAs val="gap"/>
    <c:showDLblsOverMax val="0"/>
  </c:chart>
  <c:spPr>
    <a:solidFill>
      <a:schemeClr val="bg1"/>
    </a:solidFill>
    <a:ln w="9525" cap="flat" cmpd="sng" algn="ctr">
      <a:solidFill>
        <a:sysClr val="window" lastClr="FFFFFF">
          <a:alpha val="96000"/>
        </a:sysClr>
      </a:solidFill>
      <a:prstDash val="solid"/>
      <a:round/>
    </a:ln>
    <a:effectLst/>
  </c:spPr>
  <c:txPr>
    <a:bodyPr/>
    <a:lstStyle/>
    <a:p>
      <a:pPr>
        <a:defRPr/>
      </a:pPr>
      <a:endParaRPr lang="en-BE"/>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Sheet1!$B$83:$B$120</cx:f>
        <cx:nf>Sheet1!$B$82</cx:nf>
        <cx:lvl ptCount="38" name="Country">
          <cx:pt idx="0">Latvia</cx:pt>
          <cx:pt idx="1">Lithuania</cx:pt>
          <cx:pt idx="2">Slovakia</cx:pt>
          <cx:pt idx="3">Bulgaria</cx:pt>
          <cx:pt idx="4">Hungary</cx:pt>
          <cx:pt idx="5">Cyprus</cx:pt>
          <cx:pt idx="6">Poland</cx:pt>
          <cx:pt idx="7">Croatia</cx:pt>
          <cx:pt idx="8">Austria</cx:pt>
          <cx:pt idx="9">Malta</cx:pt>
          <cx:pt idx="10">Denmark</cx:pt>
          <cx:pt idx="11">Czechia</cx:pt>
          <cx:pt idx="12">Greece</cx:pt>
          <cx:pt idx="13">Estonia</cx:pt>
          <cx:pt idx="14">Romania</cx:pt>
          <cx:pt idx="15">Slovenia</cx:pt>
          <cx:pt idx="16">France</cx:pt>
          <cx:pt idx="17">Netherlands</cx:pt>
          <cx:pt idx="18">Italy</cx:pt>
          <cx:pt idx="19">Ireland</cx:pt>
          <cx:pt idx="20">Germany</cx:pt>
          <cx:pt idx="21">Luxembourg</cx:pt>
          <cx:pt idx="22">Spain</cx:pt>
          <cx:pt idx="23">Belgium</cx:pt>
          <cx:pt idx="24">Portugal</cx:pt>
          <cx:pt idx="25">Finland</cx:pt>
          <cx:pt idx="26">Sweden</cx:pt>
          <cx:pt idx="27">Turkey</cx:pt>
          <cx:pt idx="28">Albania</cx:pt>
          <cx:pt idx="29">Kosovo</cx:pt>
          <cx:pt idx="30">Serbia</cx:pt>
          <cx:pt idx="31">Bosnia-Herzegovina</cx:pt>
          <cx:pt idx="32">United Kingdom</cx:pt>
          <cx:pt idx="33">Norway</cx:pt>
          <cx:pt idx="34">Iceland</cx:pt>
          <cx:pt idx="35">North Macedonia</cx:pt>
          <cx:pt idx="36">Switzerland</cx:pt>
          <cx:pt idx="37">Montenegro</cx:pt>
        </cx:lvl>
      </cx:strDim>
      <cx:numDim type="colorVal">
        <cx:f>Sheet1!$C$83:$C$120</cx:f>
        <cx:lvl ptCount="38" formatCode="0">
          <cx:pt idx="0">36.020337301587304</cx:pt>
          <cx:pt idx="1">37.315476190476197</cx:pt>
          <cx:pt idx="2">39.230406746031747</cx:pt>
          <cx:pt idx="3">39.330605158730158</cx:pt>
          <cx:pt idx="4">40.614583333333336</cx:pt>
          <cx:pt idx="5">40.94345238095238</cx:pt>
          <cx:pt idx="6">43.672867063492063</cx:pt>
          <cx:pt idx="7">43.900049603174601</cx:pt>
          <cx:pt idx="8">47.09474206349207</cx:pt>
          <cx:pt idx="9">48.367063492063487</cx:pt>
          <cx:pt idx="10">48.582589285714292</cx:pt>
          <cx:pt idx="11">48.903025793650791</cx:pt>
          <cx:pt idx="12">48.990575396825406</cx:pt>
          <cx:pt idx="13">50.989583333333336</cx:pt>
          <cx:pt idx="14">52.011904761904759</cx:pt>
          <cx:pt idx="15">52.495039682539684</cx:pt>
          <cx:pt idx="16">56.358878968253975</cx:pt>
          <cx:pt idx="17">56.962301587301596</cx:pt>
          <cx:pt idx="18">57.66617063492064</cx:pt>
          <cx:pt idx="19">58.861607142857139</cx:pt>
          <cx:pt idx="20">61</cx:pt>
          <cx:pt idx="21">61</cx:pt>
          <cx:pt idx="22">64.342013888888886</cx:pt>
          <cx:pt idx="23">69.867559523809518</cx:pt>
          <cx:pt idx="24">83.498015873015873</cx:pt>
          <cx:pt idx="25">84.156746031746039</cx:pt>
          <cx:pt idx="26">86.390128968253975</cx:pt>
        </cx:lvl>
      </cx:numDim>
    </cx:data>
  </cx:chartData>
  <cx:chart>
    <cx:plotArea>
      <cx:plotAreaRegion>
        <cx:plotSurface>
          <cx:spPr>
            <a:ln>
              <a:solidFill>
                <a:schemeClr val="bg1"/>
              </a:solidFill>
            </a:ln>
          </cx:spPr>
        </cx:plotSurface>
        <cx:series layoutId="regionMap" uniqueId="{5EDDF6BD-530B-40DC-90A4-8FC89A74BB59}">
          <cx:tx>
            <cx:txData>
              <cx:f/>
              <cx:v>MIPEX score</cx:v>
            </cx:txData>
          </cx:tx>
          <cx:dataPt idx="0">
            <cx:spPr>
              <a:solidFill>
                <a:srgbClr val="A9D3F9"/>
              </a:solidFill>
            </cx:spPr>
          </cx:dataPt>
          <cx:dataPt idx="1">
            <cx:spPr>
              <a:solidFill>
                <a:srgbClr val="A9D3F9"/>
              </a:solidFill>
            </cx:spPr>
          </cx:dataPt>
          <cx:dataPt idx="2">
            <cx:spPr>
              <a:solidFill>
                <a:srgbClr val="A9D3F9"/>
              </a:solidFill>
            </cx:spPr>
          </cx:dataPt>
          <cx:dataPt idx="3">
            <cx:spPr>
              <a:solidFill>
                <a:srgbClr val="A9D3F9"/>
              </a:solidFill>
            </cx:spPr>
          </cx:dataPt>
          <cx:dataPt idx="4">
            <cx:spPr>
              <a:solidFill>
                <a:srgbClr val="FFE7FF"/>
              </a:solidFill>
            </cx:spPr>
          </cx:dataPt>
          <cx:dataPt idx="5">
            <cx:spPr>
              <a:solidFill>
                <a:srgbClr val="FFE7FF"/>
              </a:solidFill>
            </cx:spPr>
          </cx:dataPt>
          <cx:dataPt idx="6">
            <cx:spPr>
              <a:solidFill>
                <a:srgbClr val="FFE7FF"/>
              </a:solidFill>
            </cx:spPr>
          </cx:dataPt>
          <cx:dataPt idx="7">
            <cx:spPr>
              <a:solidFill>
                <a:srgbClr val="FFE7FF"/>
              </a:solidFill>
            </cx:spPr>
          </cx:dataPt>
          <cx:dataPt idx="8">
            <cx:spPr>
              <a:solidFill>
                <a:srgbClr val="FFE7FF"/>
              </a:solidFill>
            </cx:spPr>
          </cx:dataPt>
          <cx:dataPt idx="10">
            <cx:spPr>
              <a:solidFill>
                <a:srgbClr val="FFE7FF"/>
              </a:solidFill>
            </cx:spPr>
          </cx:dataPt>
          <cx:dataPt idx="11">
            <cx:spPr>
              <a:solidFill>
                <a:srgbClr val="FFE7FF"/>
              </a:solidFill>
            </cx:spPr>
          </cx:dataPt>
          <cx:dataPt idx="12">
            <cx:spPr>
              <a:solidFill>
                <a:srgbClr val="FFE7FF"/>
              </a:solidFill>
            </cx:spPr>
          </cx:dataPt>
          <cx:dataPt idx="13">
            <cx:spPr>
              <a:solidFill>
                <a:srgbClr val="FFE7FF"/>
              </a:solidFill>
            </cx:spPr>
          </cx:dataPt>
          <cx:dataPt idx="14">
            <cx:spPr>
              <a:solidFill>
                <a:srgbClr val="FFE7FF"/>
              </a:solidFill>
            </cx:spPr>
          </cx:dataPt>
          <cx:dataPt idx="15">
            <cx:spPr>
              <a:solidFill>
                <a:srgbClr val="FFE7FF"/>
              </a:solidFill>
            </cx:spPr>
          </cx:dataPt>
          <cx:dataPt idx="16">
            <cx:spPr>
              <a:solidFill>
                <a:srgbClr val="FFE7FF"/>
              </a:solidFill>
            </cx:spPr>
          </cx:dataPt>
          <cx:dataPt idx="17">
            <cx:spPr>
              <a:solidFill>
                <a:srgbClr val="FFE7FF"/>
              </a:solidFill>
            </cx:spPr>
          </cx:dataPt>
          <cx:dataPt idx="18">
            <cx:spPr>
              <a:solidFill>
                <a:srgbClr val="FFE7FF"/>
              </a:solidFill>
            </cx:spPr>
          </cx:dataPt>
          <cx:dataPt idx="19">
            <cx:spPr>
              <a:solidFill>
                <a:srgbClr val="FFE7FF"/>
              </a:solidFill>
            </cx:spPr>
          </cx:dataPt>
          <cx:dataPt idx="20">
            <cx:spPr>
              <a:solidFill>
                <a:srgbClr val="EFABE4"/>
              </a:solidFill>
            </cx:spPr>
          </cx:dataPt>
          <cx:dataPt idx="21">
            <cx:spPr>
              <a:solidFill>
                <a:srgbClr val="EFABE4"/>
              </a:solidFill>
            </cx:spPr>
          </cx:dataPt>
          <cx:dataPt idx="22">
            <cx:spPr>
              <a:solidFill>
                <a:srgbClr val="EFABE4"/>
              </a:solidFill>
            </cx:spPr>
          </cx:dataPt>
          <cx:dataPt idx="23">
            <cx:spPr>
              <a:solidFill>
                <a:srgbClr val="EFABE4"/>
              </a:solidFill>
            </cx:spPr>
          </cx:dataPt>
          <cx:dataPt idx="24">
            <cx:spPr>
              <a:solidFill>
                <a:srgbClr val="AC2E7C">
                  <a:alpha val="80000"/>
                </a:srgbClr>
              </a:solidFill>
            </cx:spPr>
          </cx:dataPt>
          <cx:dataPt idx="25">
            <cx:spPr>
              <a:solidFill>
                <a:srgbClr val="AC2E7C">
                  <a:alpha val="80000"/>
                </a:srgbClr>
              </a:solidFill>
            </cx:spPr>
          </cx:dataPt>
          <cx:dataPt idx="26">
            <cx:spPr>
              <a:solidFill>
                <a:srgbClr val="AC2E7C">
                  <a:alpha val="80000"/>
                </a:srgbClr>
              </a:solidFill>
            </cx:spPr>
          </cx:dataPt>
          <cx:dataLabels>
            <cx:visibility seriesName="0" categoryName="0" value="1"/>
          </cx:dataLabels>
          <cx:dataId val="0"/>
          <cx:layoutPr>
            <cx:geography viewedRegionType="dataOnly" cultureLanguage="en-US" cultureRegion="US" attribution="Powered by Bing">
              <cx:geoCache provider="{E9337A44-BEBE-4D9F-B70C-5C5E7DAFC167}">
                <cx:binary>7HxZc9w60uVfcfh5qEsAJJaO7o5okKxV+2LZemHIksx9A8D1t31v88cmZS2WeOu21dGasCNm9OIw
UKgCTyYSJ08C/PvN8Leb/O5afRiKvNR/uxn+8TE2pv7bH3/om/iuuNZ7RXKjKl19M3s3VfFH9e1b
cnP3x6267pMy+gPbyPnjJr5W5m74+M+/w7dFd9V+dXNtkqo8ae/UeHqn29zof9O3s+vDTdWW5n54
BN/0j4/716ZLrj9+uCtNYsbzsb77x8dXH/n44Y/5F/3pRz/kMC/T3sJYl+5xx6YOp454+Pv4Ia/K
6LEbO3vMJYy6CD395uF1AeN+Po/vs7i+vVV3Wn94/PfHuFdz/tGc6Mp7eGCvup/e/qfvz/PHa0D/
+fdZAzzhrOUF5nM4ftY1h3yp7u5u7p4e/7+HnPA9IVxCuaCvsUZ7gjOGMHcfLMGffvMB8p/PYzfk
T+NmkD81zyFfnv56yGWbR9fqPf3cwXvUZkRwIV6D7u453KUUO2CMh0X1gPZbprAb7x8jZ4j/6Jhj
Lpe/HvP9xMTtdfmeoLvuHrkPK9xh9vc/8hp7AsHlNepvmsRu2F8MneH+omcO/P75rwf+uMqvy9sn
HP77+OLiPYxcQRzmPqCOX6GOxB4ijoMxeei1Z5H959PZjf/TuBn4T81z5I/3fz3yC3Vdvmdkd+ge
BBJuC8xeQY73HJfDLsrZ4x4LMehlrPn5PHZD/jRuBvlT8xzyxW8Q2c/yqrvO3jPIOHyPOQgBS/mT
nzsu5pRQ8eDoMz9/y0x2w/5j5Az4Hx1z6M+2v97bPVUB7XtH7uhAeKcudxyGH/36ldcjd4+6zMUI
z4L8GyayG/jngTPcn9vnsK9+A4/3xlq1+mnB//fhnThAEyF4E4of/Pr1pkrIHnJcRGxEd7r9z6fz
F9g/PsYc+sfmOfLel1/v8Ku2BBY5vh/0DttDHDGXPwXy12EedlbXprYg4inOP/30A6V8w3x2Y/88
cAb+c/sc/dXFr0f/X60270vh2Z7Lmc1sZwa7Ax5vC87JI9+ZBfo3TGQ37M8DZ7A/t89h/9dvwCZl
pYHDW6s7Nd1FVZeU7xnwnT1iu0AsHfKcob4QCxAYSFAEvNN57fgPc/oALPfDG+e12yB/9T0z+/zV
x+bmkv/69avk4Do372gh4u5xzhHizNm1OSBnz3FsjLiATeMlA/3pNHYb5HHYDP/H1jncB7/B6vDv
yuJaZU8P/9/vxpDiCkwpR+7jbvyahN5LPYhTMcf7DfPYjfjzwBnmz+1z1P3fgXlOdzfxuzJPAZyf
CBt4/043B2JKOLLpX3Ggn89nN/re08AZ+s/tc/S9q18fYs7u1Nd3BR/2W9gEIMiAX3//e0X7sb3n
ugisg/8i7/rpdHZj//QYM+ifmufIn579euQDbar3FdQg13XxvR7/SO5fRxt87/dI2Az/sMzLKP+G
+ezG/nngDPzn9jn6QfDr0f9X/vV95UwH7d1HGwj3j37/WkoG+n/fThF/LKXM9Ps3zGc3+s8DZ+g/
t8/R/9dvoK2dVsU7ow87LQc1AZTLB/hfZwFQqaJQOMGYokfrPG3yD8nXG+azG/3ngTP0n9vn6J8e
/Xrfv1ei7t419IC2iQBZx3UfdePXsgMwS+BABP6eFsdr+N8yod34/xg5M8CPjrkFzta/3gKHdya+
U/fKvn5C4h3YJkj7jksJRq+dH5Q2CPk2VA8ffR8i08vA/8bJ7DbAq8EzG7zqm5vh8DcIQ2tznb+n
AkT2XOy6rg1F8+9/oDW8zIDx3gPl5A+989rKT2ez2wKPw2bYP7bOUV//BmnWWt29e02LwyEEQZ+q
Vq+Jj8X2QHNzXMEeedGfgP/5hP4C+qeBc/Cf2v8E/2/AfORdHiVt8RQD3iHu2HsUJDb3uYL1OvzA
1kvvjy3wJ7efqQtvmM9u9J8HztB/bp+jL38D9Jd3CqjPOwYdF3inQHA2BLTl73+v0Uf2HuE2t9kT
/BCTXgb/N8xnN/rPA2foP7fP0fd/A/T32+Gu+Fq1KnpC4b93fwfkBqjeYkf8YPYvoj4F82AikP0o
RsyDz9umtNsGL8fOzPCya26J/Ytfz4DO6uukfEcjgJsL+17w2am0WbAzuw6BQPQXVvjpdHYb4HHY
DPvH1jnswW8gOpy3Krt7x+hzf1yNg9TmgLCwg/KA4uwQggn/i6LX+f/+H5Ul492/c4TdyP8YOQP/
R8cc//PfoN57XCnTRtf5v3vg/+yMJhGQ2mIkmPs68N+zHuiAYuRjOUZA/8vI/5ap7Mb+x8gZ9j86
5tgf/wa8c5GU78s7KYGEi0Lwdx+pzWveCYKbwLA3P8lx88j/hvnsxv954Az+5/Y5+ov1bxDw+7vb
u3eM+C74PXMEw+6j4gOC2ottFyQHKLoA62SP52XFa+8/++l0dmP/NG4G/VPzHPmz34D0bOFgelc9
Pf47EB4MpXYKfH/3XgsSv4AqIsaPBfe52/98OruRfxo3Q/6pGQ62z055/6nh/+pB8IsyMXe3H7Zw
4P+2es/siuwJh3DYRB/Vm9d+boExXNuFBOwJbghCL8P82+e1G/b5+Bn88+75AljKXx96DivVX78j
6YHQIxCImTbkVTtID6RcDBgPFTOJ/+fT2G2Bp3Ez5J+a54gf/gYK8/rmnSUeen+uzYHiyezwrIX4
HrJdoP5st7L/hpnsRv154Az25/Y57uvfgN6DT5j4w8H1zd3t+9YWobpFAWIooOy+CYT2GKKc8BfK
58sg9B/Ma7c1/vQFM6v8qX9unYPf4KTDWZ+Y6UH2f4rR77Abwx0tG8Hu8CQwgLz2ggfxPRBFBXXo
Ew2aZQFvnNNuq7waPLPIq765NbzVr98VDqrS3JV3kXpfaiQ45dy1Xydj94c/ERz9h2OIT5Z/KDy+
bRK70X85dgb+y6459ge/ASX9q0N4DzHjHRbF/z+LOL9c+t2Hdt873dk1v+j4Q1d5LyP9v6cdzRKU
F3dNn2/h+tfmOvh+fffNvU/mmw19zAJ2LqYHE65v//EROVAQeL4UfP8Vr7KHF7fjZmPurrX5x0cM
uw9xHSYYgcIz/36bo7/73gNpoMvgnBdorhgOvrvuxw/lPT35fq3YAbUc+ASc13AZjPr4QVft9y6y
B8yZcQFJzX2H+3xfGq6KjVFVPgP1+P8PZVscV0lpNEwGHqV++Nj9ozEbCdcB1RcjCpU/aiMg5PXN
9SmkaPBp9L+c0M3zqHZrn7GwFn5dIqeSdunga4tHJvOrohsv8zruztUwXOW2Dj17Sli2mJIpR8GI
Yqb9zDXFttNpUQeTLlgtSWVxK8BdZMqgTZpOHJdROurtMCBr9JWmw8O95YdryzuegzA4Iv3qQUBf
hXNF9/eVGAXBg88ehGu4QDZZqvNpP8ViNUVN3C75FDvTpukViSTL8uQ2wUpsWWE3d0kN25QXNb2O
vKROolwqlhBH1u7UxH6H6+jCFCo5pqFTEG+q2nw7YERS3wyRObUjk7gSOYIm68EdebZoSIFjz+I8
j1YWo0Oz0tiMjext24pk2kdRLMemyj+HbW9v+qJTieS6T2NJVNrjYxH1xSdnTAYmhbZz5cVToxoZ
VSa/qXlcdEEfsSH343wMQ6+3KxpLlZiukemAOZFTRFM3KHte5DIZuyz2CougRnaUIOY5mTV2XqKi
+jgmps89UWelkpp1vF7oKOwbmYGR9wdm+AnleRLJUhd2G2Qa097rKq1zaQqK9IqKyOoXLe/Vftk2
I9+4bhnWS6TxhCVleX3LE9Zsmkm421TxwsvStFTr3O3Ul5SlypFJGhEAyWoaJXmMSuaBQDutGtVG
X9ypN8ddbEi7yAecdH7BeXfIJ9YiabdlH/vYmiwaoJzZkayLcJikNUZtJGmI0qMi6QiXnSin29Ao
ZWQR9+Rbkymh4SHy/hzlbWd5OYnxXYSbNPbiTCWBGa30EMUmxUfVUOL9pqe9I4u8ghXQw4wLEinb
q1lqF9K1++k8IxHpTxmNzCQTXYxkMTSuPrKLRBiJ+onFsiIdJj5pEnefa3g/gBeHFa98XrRFtEDK
cT+VFeY3SR+O1KNWHCdeqssMeaUZ21Bix+5KH74JX7GiHAQYLx6jQJRqOJrKuDe+Vdpp409px519
y4KL28shTzu1bVQ6fevrAZxZhBw5np2JSi/AEe1c5rqduHS6Pr7u6yJmAaTw4stIDYU+Z5oqWXZZ
FQYRqvvI71PXOcOmW2Jq01Ja2Yixz4a+byUJczrJyY7HamGPYWN5STLma3C/UcteZe7Sclo78/LE
qlIvn8L+Em7CqT5QBW+PRYPgTQZWZ8xlmCJ+isgw9ecE6/RzmleMyoQP/ZXTdPkgY8uqB1mXqsWe
W5Y0Xo/WYGspqrr+ZjUtummt2NTeFJfjqqgrzpfRxPNvpTuag4Jl1TnFnZfpNuxgNUAlUuawhrd2
qPqvRRzRjVs46bSMeBXKkvMvBgrFejXFY3g+mgZsHVvgfH1Vm5u8tmuxFu2oJ1jeVqc3uE6p7Wu7
DlXAWIm+jm3aoaWlG/5ZtG1nVnE8iESKui56KURHEk9HAwuMzjpbpmFcMQ+5YR95rRUyEmQdIuN6
VDVBstHNADEKWewbvBwDpesO8PZ5TKtk0VrMoEC7Lee+rVQ1SgtCd+nFNg5rqatGMzmJSIeBcnL9
FbuZvnTLqCSS5Ha4ibqyyZaFzaxGtsQxld/lUaQ92JDwubEyWMsj7dvWZziyIs+wsR8l7tn4NQtx
VQbhkAepwE50UhGkswDB72Ver6uyhhBqxjzoHOWMMrXAafyJK3OZQWQVXoYTx8g4bIfSs9yY0cAk
XU+2NiuKQCeD2ETw/1DGNMwuk7G3xgUd8o7IYWgKV9bw5oPTWJi081CbDJGHNC/LrbDHupGxa8JU
Oo0IEzkkYeh6FSEtlooOOpZQ+kzQcRQiJ1rERdKUEqqlRbWgWZ1Oftl2DluYDBXJQrgmOkzU1JiV
pZwQEGI94/uFyJJcCpX31xir+JwT7RRemWf0FrfCGQK7y7tun0I8L25pEk9eDEucSj6FBsOPESeS
ucJi2lhWksdSp7Rw/BqX4zbqMS/8ntvDdcYzdJAMpm49iMvOjQsHOhMJXm3kGAqIWFVCtS1bYfCZ
SKjZ9k0+XsQjyXNwcl2egNbNj1ic4RMcDvqb4hX+2nfloBZZRlwiYfVmxgu1ZrnUIsMCVhiB5W9C
Q1WQQ9xuYb+Ko6O0YLBTVL1bOpKCd8msCSO0z2ujr8dkylhQtkJXkpMxIZ6qazN6iWHmInFYKuSg
JxecvWPuuAota7Lhq5K2WfCxM1dNbKetHFVapRLHWTIEYe9mNzGcHRv8suNtKptKh6nPm9w5T8IR
Pp0XpuMb044k8hxYH8eUFIMt3ciimWz6kY+ehU1LJBCaLpYRuJjP+l4bL28TPcnOddxsH6tKHPfK
mPOhsGPjl6YPj0fVoFRmJM6xh5pS8VcZ4iNBeSBeN1U9qiSKH99V8/zffx48vQDnuwr/o/3+bTc/
/ndU35VnBl6ZYg6u6/kn79nx80d/aPX3nPRZyp9x3If35vwFAf63nW9lx/+OHD9f9XtJjSG//86M
4b4bnPZjcJsKMe7AJaCPHx6IMUgBBARLQV3M4MgOHNt5JsZwlARu5rr3ZxTgsJoLVO+ZGMMJW8K4
7dgEwV12uOdI/iNmTBkID68o5b0sBKQSgc/d34W5v5X3khun8JKfmE9D6tmiCze6LTyRj8HQs89h
FLMFAZYjlF7aZElqe5UMjgmc4Yolaet1OKdejsr4XLhjO0rHirOLPq0CID3eGA2yj89H8HsZx+4y
JJUngGJ4KHGpJ7I6kTkeFklyrkfi+Mgx6w51EMeJpFUcSWSAOkbduhVc4uyz0W61T8RXpdrNiLks
4zCTzqAy39GJX0WZn3Ilo6HeDLTLJcb4oCxhK9X8pBG2VzqXFtLSiNHLLbZuigm2a3s6imHl+OFE
ljjEjdcPuTcyK7DUQW8JqSbLL7J0Y+fjlwH1RqYqWzaoXjRW6qmykI4OP3ejtcKZieWQtkHihr6K
riB9kXG/QfWVMULWCf9Ms8CpM9iEvrTlbV0jWQ6XndVif8wwWTFR+J3GmdRUb1RrXzR5sSx1f9Fm
zs0UT7XMRHZRTRs8cj8RmVjwzOznECBJWgLDIMNWZNaKdaUHBzQWrZNFmx6ryYNIunL6UzKEmz4u
h0+sIZ7m50wcsUbBc7rcawvkDdVwpNKYeCUq2mVWxnJKWXzSpHShYntlEbZscLFvD1dxl4qTHA6B
fKpq3pwjK2kP7LD6ZCD2W8pcFaIK7J5fIlPL3G6+YKfemKySlTpLY+0VGjj3FPU5UFYT+TRychmq
apVXOGDi68Stg0xPW5MPnV8PdaCnfuPCyzT8bCTrLoxlx5vkE9yk95q+KCaZ2irgaXxaTuNZ76TN
16lp+zteX4YtcNhhhFt+qR+F/LhN82OFey9vTiDZlFaopJWHviBD5BdAp7yiZiqVrJj28QQ7hnLO
oeisPw1teTHmmZZDURarpBrTRZOGpTT3NLOt0HIgCIg98VnZAW+7gCw36GFnm/ITTOstDa3OK6bK
M9zx4lQchsiWYRH5uk1WReqe1CL8VFUAKSRRWbZxcix1lttS0GVfFeuwSCWNDmq6DmnqkcKWduys
BqvyI6uVChcXHA+ey27TqPCqapux4kgXcSVJ7XN36+J2MXbdFtMKWJk+x7E4S/KbKdpGY3qB6y18
9ICSrIUs1vFpdzUVX4U+oU66IXHrD9WyFbUfo0FG2VZgJIe2gvmjcdtb5isKmbSHZvCc+CTE0E4K
mTYq9JRWYORSjpb2yia5aEb7WE3p5RjxQ3tyFhPOJaIeGQWS8dB4nG1yXub7IplkI+rzhkYnNVuT
IV+zsMN+4aJVoSsgiQNvJE6bWkLW3cqaDCtLW9+GhCVbl6fHKFMHpGm/9UlyVag2DqYx/VxFE1vG
sR00HTkUODWytZLGL1N3vEFTE32e6pqf9KClL/OwNL4NcSMoCTqPna7bTAPXR8Uk2oVVdxbAb/Xr
Xg2xl1q8k6VQx1i7Z4pUpxnvDzKhlmmelt+yaXQ/5bAvI9lGjmxweO6SDD5vSTBYnejTLEoWro43
ka1XXWwdtJntKz5Bgq6vpo7HHiSitXTxV5SrVR6arRqts9Dw1GPpF6fovTQqTTDwLlqUkO9AUj6i
IGp57zuWE3tNFETNdTi0kFxD7ll1+Kgk3/oG+FdKh8+ts62mycvrtrvkxERBR6P4tg/7QRIXWVhO
ahTjasjGwA659ghTwHmLyb4CXsX2kYpD4H28ChJtTMAyWyx1CW7acNbKTLuWr5ujLNWjn0YO5LCh
iRJJms8F5ucxUvYyFZaGfWKyb7qGE09UuePpqRkDeFtI0DSXmDWfU5a7Mgw/q2JjKcFPm+S21jms
55x5WZPKERZZuupgcUDqVFLfYkeJvXFMBLxxachNpTwTwdKoIUI22zGv1kXUXdG0iP2Qh6s8IptM
24sM3LCuwGXJdRJD4I7KgCSjB6f7ZdbnfjgCpxucg7wHvh1OoLGgeGmPnzXEM8ysL/aU+qwpIqkL
J1u6U8WCnFVMjrw/RSEPUtAQMJ/26yI9jV16RpAdJZ6dV/m2Lvghq5MrPQy9jNsBcujc71QuO3WW
4H3t+i0NJTgJtidIL064E30pksSP+tILE+63et9xzhqIrw22ISmKrpxU+zjrpGWyZVQNXi/EkaCp
5NVaq30dfQ5Nc2VpWNTNpiNMujnw/kLJDrFAFCC8MOVnVnTYdGbJKuvAHfIvCRvWtLkocvWZ1+Mo
IQpuORK57CMyBqXNQOAIgeHWNF9A0sIOaR3FnqNKGXcg7kwG9VL33b7VZycYfnvtTLXxiiiaVvUw
eQU7LKN+yWLI/qP4MHe4rDqw8ihunVEtogb7nCsuU8hXvDjPl22XbIe0WbcY6G8NNIO4zHOrrluL
UkcyydPRr53sS2VV52FffnXyejsolsm+CP0ixV4BHmxNdFGZqjtrS7SIM36Lh4z6OHJuDRWXBoka
Hs9sHFj5MgLVR06FoosRI2sbWg7k0C64iii5ZzPQZvIvA7Ug4A0TCQoN2Vmff0bROKyHRsNaxHyQ
3JpSWcDD2N15M6TrSgjjGStZICaClKnPLinOLRSeoGZCi8bUi7gJheySZvTqKU+WDoSq2EwLuIC1
yCrhmYlsazoswmHZktSr2tpLafvJ0G7NCgfAr5tWgoA5SBsDM5mqIONoW1XlUZuuHYRTaffYXjYM
0GlGSctsU7JulWdMhk4P51uWwA6qliRr2MQwZF3hIs3ZciqET4fkqFJYtrZ11xEla8F8MSYnqGjO
alKcjFZ7hOlwasVVMJCw+EKcTOYtPcsa88W2vxUFWbbVNzSSTa+3KLqO3NaLSbnu7dYbrH7FmnyZ
GQURYb+2gdaVB3F90PGrEG/s7hOCFR2WjpcUQV9v3PGyFGXQ2OMqS1digiiLSm+MO98Sn8iYeby/
1gUPXDUscHaYwMAOUmowJ9jO8QfbPU9z1yurYdWjGLaL4iq9J3jGLvGlyl0ff0+xueQ9ly4fxhXu
eSQxZVs05R7rEmlb7VnacxqAfCWrMP1mc1hKbbaNnH4/AUFMMtUdpvEaXouxHfLRL2lhH0Ku7yet
c6PaxhOD7QCTqVbIWAubRBB161Wdi9LDdeI3bolgCZ/QDAN9G76WdbPqp7aUCmQ+xPEGJ3Sdg7pb
2dOwcGl1wVMdGN6cIn2AFbhBjE/a5BuzM39CGURbe6NjvCFTeSwQTvyp4CC0mgzifPupiRDwDxOE
SYhAtw2D0u0XdSI+OZ1aJ0CdDq08qQtPh8jTGQROEo/wQSfOgqgrBirp2Hj2UMkBbJHyii+M3cpC
b4h70H7PZXPyjYbTRdXDI4Bg4EVxy05FSsIVHXtIKVJ8XDUDSJzFiVurr5TbxhcD2IQO1TZJrdO8
FFfDaIIJWUdYoSMzZuu+unWrxg9dSByK2Kk2ud1DHjB42k3P2umiBGFCKAC00muSCT+eQCRjFT+w
c71BSn0yzrRKxHjpxv2njOGDPEFb2Ce8HgOvqextQ2w/wfEBrqoVtvAg0dRuB91grwapEWL2IC3K
ikWJnUUcpxgCMa6DOo23DbWD2mkTOdFRNgp5RdWepyCvCSvzIdE5HwFyqy98XUBQSadyvysx97XJ
c0k7c8ELEIDT1o6DHjS81KlHaUeuX6fmWieQBfStfQPUVX2hJcT/bED2YVRQB4JHVy6nDIMQQtVY
+rDpun6Ylo7yLIZBTLOaLVREklWEx2VTI7LiNnHXeRr5iQnPQPuMjvPBKr1Oq/pCTQoiblwVPTuy
xiE7GqZ0kBTV9sLpysIXbi2nyXaASy9D1EEP5T4txYK1OVD/BsCIS+tyAAny2MKQ6nUEy3wyw2IM
yXpSpF6x1j0fLOuQ80aAw3PwyLoa+EJZPfLgtUqdxOW0qjikfVXXBpzF1mXMIR1ISxZeWVQcp7al
5L0OKBHOjsaUTQvcZ3qdZ4bLOqsgHDgsqKtqk4nwlCliy6qqD+Okqr2yLI9VF2ZeV94mUGfIlcE+
BREmaJLM8tKivEY0TY9B2te3yJ30iuc89+C1v16fAHVrCJm8nqXWkleW3jfMKT2qc2AGSeI1SSv2
qYGNTEWW5INtbdzOOcdWHvvwGtjKyyHTAuUXlGd83WFNFhVUHlaJgy2/b3ohJ00LyTpF1sB/ljVS
EPzq1BvtugSFa+JgpAXox0jS6cg02Tph6kTb4qgA+hcnoURZd8smqNU4UyupivywQd+gCrJfTvSI
tQ1wTVgsuGUeLoA9GmRB9gcynDf1ZXw0lJNeVg7kuMaA2cKppF7tFnoxKgJqkjsWkBPpq1rhz71C
p6TGq1Gz/appAkPKowE8e5sl3xqHf1F2u+oF+1YmqZ+V2Z3qXCgvhNdwhH2FixsuPkU9+gSC65kC
VcwdingTjvEN1JuuXaWvqkJ/YVZ7mhB4esvBR0Ws8kBN9LqOYCnYSTCKGCjzYNYa1z6pGpkktwUk
8dt7TdnnIYpk1xEqXe1SObaZrLIU4AUikbbTpbLdaFFZCbD2MQdVoT60QNeTejrB9RCvSH5VI6jE
RHZXycQ1RxVraAAFxtynrT6Ych0fshQUaCiYeQWvFlPUQQXB/qShZqPz4lzfp4RJ+zUeyl6ycqoh
0NDB5yZd4sFsqii6zMv4rCrzw9DVhzXOfDcHMlVPt10CJQnYeL1YoVA2Wew3BrbrgQJpG/tg5LZv
5+kSsvLTvO5A53Uy0DPGa6gmbpgKu33Go28J0BwUpdu86Y5Lu7sVhjY+WBaSfgbS7VR+hkLUwqZx
7UG1F0h7GYBU+FmlBQBkg0Bb1gLkTBZ5DPtRiq6S1BwncbhyJyrJ/UaCaRPkPM0D5twnq5Gf42mT
O2KptAuejzYlAikcyit23l64uLBkXLBlOLBFx5Gfod5PkkxCodJzgUpKAZEqo+NKmUGyCPShluDL
KY16mTggbyANaXYtVW/WcUuBSrFrJ6lWBdebNoGd0NTrloCkMYQW6Npt1shR5PtQqfTGLkTHpCaH
Bgp4hlif4OXanVdZdQM7bsptGQNtXUW6bvdZNcZARYd1B5UfyFpTqOkAI2r3RYNvHNjrjDX5qAfq
x2MNWloXuYfd2A8RZOIDWscgHh/27J6cWCSmvZzq/8PdmfVIjmNZ+hepIVELpVcttrmZm+9LvBCx
OSWRlEitpH79HOup7opKFBLdb4MB8iERHh4y00Lee853rlL7SFcuYT/FyfrYjtByoWY8h0a3+J/Q
fUyanFYNu8EiWpBPS90Vczv+MElcZfZXa6NSqOmlbuz90oS/+w6GQ9qv5p6H2tNFHA3ulbNkFRCk
FIQmg503qmbnuxlV/8B3tDX9ofVG/8mw7g4feypaf3zuHK7ghoekmlbP5ja016WfqqUbi3jBGQwT
fZW48l6mirU3l9pvdkIl/d6f0q5MMRijjDAz/ThvskxXU/BmrGpZv7G4r9IIssy8xvE5hphzv2y9
XwRokcPWfWiZHgftol0XjaaM9RqdkrF/GmbRnGdnXUWbbrcCFdiryZ62EJuysNTmcdeKFzPooVQO
XlOw1qL0tEhtCSkob5T9qfqxigM9PbSz29GbStHRCJ3IYZ1oyZZlFyif73zGhakai9t+Wnhyj0Ve
vKcEwl6LXgDr9efsJpXzFVr8lKj9EDc1ZjlP7n6OR/vqVOO+e9LnX6KD2DnfG+UdGsN/hmRq9lyH
LJ9F3BdpjWYLoshJ6iEXXnJa5FscoI/uWcH1IvJ0jp9nWhf+ZA+CJsl+CY+jjb7CBtqHcF6l4ubR
9t0ubLfdwjgassxsl3rW717oH5U3PK14iPPF1E+jv7Ccs/hrqof9rUYJk7Vi/rlu77zAL/skKqJ4
3AeDhM3zM5xgN0ldZdH8lHWLK5UJL3Ref5HVYBc1/XEZxF1DlTyQjT21kbkYEux9C2nKLfjTZcKt
L2/npZbN06B8GJOZ3fl8iXLPhM27ZJ9ja89kesrUk0m6Q78NR8YSfoUwlcQcOqfc69bGOaUm+LaN
bizGNu6qxW9LbeR9NNpLw37o8NnNUVAsMQys8MPpaog/CGQ5SHp2U0W6tPeN9YoNu5I31R5cZFZF
ZlxQimwf0DxOlPqHIIACQsPgRHvsfjJALxCY54V56N+a+NPz1Zx3Aq5LggIdKn2eivSp0XHeTsk3
Z+MJ+3ZWJQNpimBSFMKKuWvjl5HTMsZaNmGLnaElYIz+neyDU5pA7GkgAI1+e+A+bBwUe0StUBFI
dARucHAZKci6uHxy6btl7ZDHLM1XL1LopPtce+Aguulz9K4jRGnH81STKsHG42K7d5blydiWEd2w
HG0s46XP7frRRcGXR/nX7alKFl34ndl7g/8xSSzAS7c96Q7fN5SntSuH7ggd9DTS+JjUfu7B2WqX
/ZK9C9w7lvmPs+q/CUQQimVhFdHymE1Yjtfpub8tFd5Ln2Rlv8XFihPf2umyLNHe+LfFOdt39qcN
5Lcxq8uNfSQQJeZlBz/rd4sOx4P4KWZVqq0uEufvEzqfhJ1gYcJ+qwR5ru1vor7L9MPJJWf1LyzZ
d9mwVAH88kR8js0rFA2QCXsNqd2PYHXy9X6U8W4c0TIEwX2UeTuxSEhq3Xin+JeGmQwf9DIwm/fc
36dzljPnhrw2UdnFIQq2uAj8NGe6TXde/U4TsUOTixMY8ROpv9UkPHZSHb3lQQZQkEUyHwYVHRoP
Pl2cPMTdcxp+l3DqiKurpSdPSqKhHyJvP5NlyqNBXMdG3DH0bDkKhipIZGnDoew2KNTGmx+TDd59
hJhJgF3QjvpBpqRsDX+M4RBuWPFM1xxlusGYUHV3GnzyrgNYwObdLPcdXBC2vgVhs9P8y8JLMKIY
yHu3XtcpzjP11juLkzsWUbKph82bAexE3dGzT2KBFWHHZJ/YqZIiPUXNcvaHHoIwL5fwo9mmY6PX
F0m+SRjm7UKfljHat67LE1uXAbvj8WfUpIdOLy08F/o6x/2KD9mdI9HsGyPv+unKsrl/CZoaepN3
MC3Ng96iS8xKyp6blt2RMCk66+1D4nZtzKtNrPDVCTb9tJi6B1PTYvMYNsGnNXrp5i1PCVGXpKn4
9G0mJwexdzp6c43eeyrE2haLf4LHEwxn9FFRcKf0ZfNx6iBO1ieRHsdmO3r81KE6rttKoFBsqq57
k9tVJmoX+988bOHtWfcny+mhRf1Q25doaS9rU0nfYQOBnw+zTId5IzgsXVNK3DK3tjDy+kMDWCe0
ZdbaR9mr3FiQIq7gZMwXOV6gL/frTXbe7oMYLeQa7vyOP5CMVDII9214qKPmfjCXWMDB6oUt2ghl
EpS1Jl1KjLg+UhNfDYol9o7lP2e0q3xzF3d3sbwkKD69Qz9BKtqFTZD3+rft3sLxnbCqIdj/NH0y
Cn816C+sgRxC5EEuyc7bRJ0r720IWvALMDoW1eQmIlW67Z0OD/2qi1TOMHfuB4L7lu9Ntn6G7eM2
lq6DWE6jPGr1uev2aTMXkIenEAtLgzWK7KJsKyMb/Ai29LmmHc8H9ZChfIBRAfsjBXeW0TuPeKbk
SsECjNRlkTDcu1R/Mb3OWGfmg0D7hfKpEv12BP2XwykoR3jcNS6iND0sfsAfVRoyenAwNFq9sXyp
U4IFb4ZfU2PzkSBQ/FQdIzeiPZNnHUCylfN53Kb+0Hn6OtXs+5r030IP7e00v8dRat7bRXYnQI8o
CgOhLy4bPoX92PxtzP1x/NnL5jyorQhnAa1nLppZV2ldTn66U95VsCm/SeSZc/uBeliOk1y7K/Px
pd03Xz41oysiT1ez6ZtXzOq8OhqdnWFqZ8e9Ja7JHVzbm+j7ImBFmG2MK9U2lZphrGn8Tfd97SqV
vbngzbT3IWHA0aZ880zV4y4FRbFj5KzC5SEYf66hd2z64UjS79nUPLXQYUnzwPwJvgxwn83teTxV
KBVW0R9reXRzVbMPst518TN07vtBhajAp60gMeEAxyBDjWZ63iQoDm8KP7N4LWX2mS76rJOwzDR8
NgN2hZoUC4o6tnK7+C781fEfEeTjcoZSmREL0IXRZmdodw/FIIQapW0houW8+PiQo98U3RofVDyK
a8cG8ZlsLNkB3XrAEzZVLZySaqv3KTSJzPtEp42HisIHGudPsQEgEtsulOEjV7XO/aT5zUaD7oxc
soVvp8Z21ST4wYzhAGmuO/DU02Xb4n42AfRpCKKl5+hhoV4Ga1nA4x28H72X3XcbnFzPj+6lyNK7
FOjiy7JF3xGhHGH+2KcA+pDNhq95MkfXMi93gk8wvqD5ZxAoi2GCK2LtY5a1/vcp9pLDuM3pKRnQ
VG5TYeLvDlZ7DqjWQiyCyMKXRB1p5i7jHJoqoDwpO8YtVMHaPHoxe9pm9B9zXL9mhIcFtEgNRk/7
eKpGfmhVED6qYMeysEaBfV1rg3vLW9dcNeH3rN4aCKncoem00dVgVcrTya2HHkMwsHb5DXtHa5jh
Fsq2uzbg0z5dM++kgKvFVeK42FGI72WkhoOm9p1bXA2zgiGKhvd1TQ9eHX/PwngnEGuEgEjeuL+h
CSO7Ua65INs1WcwRHvGOp2Y3jPVRE/88Zf49rZdctl6S98TaU7v5QKay+mzF4Jdy8/x9hjvpgSbu
Luj5kuay4/zYiVjufE2dzpdWyncy66itCHSS/ThGpC590tIZjVJIPKwq/KURsyY5HWvIl6LGccvW
tfs1kdWow+nkhXFSwccJ7+YI32mE7wCVdhIgV1naxDvGdL8f/e4pDkn31IOOzjPH6FWDydyHXTtV
ImnIKx31RawqrNBs9sVG1yEPNLqbRfu2VD3Eiq32p2cD3aWCph88rNKveWGBMx7CTcKtnq3aQE2Q
xj2axcAljzCFZKcJumMfkVKAncGzYPrnnM6BuO8YQkSF5H34uSpqvpabzMtJsBZ6hdYkhRm+tsYX
eca3+TeewQXbSThft34ASHkDSZ1qYQdrz1wUfg8sg1vQWG0e/gn4MdGSw6KwFczMX4sGJynBGz0M
CX1bMohkkWaHFvDGrp678BOmO6zpXs/XmWxeFfkBVo9uDUpf+3IXb032wQWQUNCM67c0Jb/rzkTT
oUvW+GzGNfw+cNjeHMTDb9SxqwJ9jOLeD8CcrN4hY5Pq8mwz0NqSekb1sXWH1Y+6c+JBdurZAddi
wtpo41Nnht/TEuhrnNXoHWFIYte1tNDYoKD2eEuE6m71j7WH6swf1/k+kC7+WLrM9ODzxuzLb2zY
55HvgSSVww7CxxpXTdu7skZPs9e1B+WX1WAIcw5HC52wdPL3EFHxPE9MP4FeG2GhbH3ZrNu3iXVq
56tN/s7avhnKEVIRzNhFh9iTm659HGdOc29DARfAQsJFztDfLSlg1F6RIjMr+Qy6mVyNz8jnhNbm
qEWsLmTdzJ4MMblXaCFQ52jUVT02GFKGLQDeSZgohwTO4IBKZhI810F/btsMAuFap3ttbFNFaTfg
ug2wVJjQyb7zLyJ1N8rSRukvgGmqgqftD2UCvuXq9132Qw5esG83j1aLHuILw3tpgNR23gkaNUop
7KfXcfHsO12sK8hAkocxcOMukUsHuVLHyd0whNl9KkJaLnoCCxOisQgzD5qENSsYYZYsP+TK42Hf
AD0sWib9YgiHzj8NI+hhR3jwFExcAVMNaV+xDIYuejBX9qB3oc2JCVZfOI0XQCHRAFnY8YcZEnCF
VnN5EInF95tSD750QNddhhzDJQ7gB/NQNBCoGnRzkNr3oKZjXnjaf08Z24adUY09REqm3xYx8QWg
stpMiV3MeyIC4A+l3i+fKQuhwbFfaohIrjrYTnEYBFUDnKqDSMGy+4xDNxlkNpdTS1NcliY+BmP8
YJlR2DW7oKmYFkDaaRKgWexp8B5JFj5A4skAwSdaBveJELMHHpcpdAk6KAQwkgpYdRvgmSX9GeoG
FPA2XkoaxWVKeq8MXZs+Us3d3rK1vfOHdqn6FdAQpwk9pEh6PDFpm0eNLsMQqu5blJPAPlb21ejB
rTkzPL3ovnmwmXb7WnRF0A3+bqYhrFy2QSfWhBTNovnHKmh0atf4fe07c42mzj4QAvh8aUlY4WsR
nGvGDpCRpjsjWPBxWwp3cYZOiujOva7+gouAe+KJCxLvwRfjd22Duyga/GMU9e4lmRPoLlYFqAqB
0TRQKB79gcyP0Kq0B/PdNWue+kuWlPXaDhRsb4TgiJzUaw0vgaX/icyr9Y4JN53SdTR4IrhX2jRI
f0dNC58mTqddr+H74hmCrWLQ8+RINLtf4E3dBZIcBlPBMx9Tvc+2BV7yJCDISLt197TP0ES1I4r8
SajoWA/CPySW4BZew73LwM6MWXqktIfmn1JT9D5CCOi2H3UXzRfYltEuMNZdQje6ypsknrF26ErM
7kmeLOuSC0nX+eqW2B5Ub8Rb2rfQnDQY5xmggp3vQ/gkJmeNz1DvLOLBTrbZ1Tc9diL1k1NDeHW4
tnOO4iSsPE7oQdb2rWlT+Rgn2XwGYMzee8/50NzERwCpARmNMSg3a/vD0KtdtkTrLlgGXTJUja8A
cT8wPiWt9HqTR3sn57d0DWua94YnNjfJBEFpo5M+DMbGRWwFubRtBO+f9/4O5Q+cJOnguUSwKjdY
pFcaBwCzFIQgeMl3Vqzh/WiSoRjE9g1aDySafrU/GAv9IpIW9MWazBDRSVBZPWxLPsFLl7enkVQa
b4JEL+4z+MWqB5jR0aYCMNyVKBgmbBooRDox6p2bl6OCngfCOEATs7FvhIsgwoKdACzOtGUl7zPx
Pehw6RgBWhCqLPZzwNZYNY1dNUAvUCeTUex3x4P07CD8GdA15RZ6YHlaWfoZMHrfR7IGN6g4ZCDV
fyiRAc6ELXkFxhHiQAPdy61O4PMExLv3SY3v3YsDm+YBOgy3ydFfF9hANuRooN3Errjb0J03o5Gg
nVjzNAFtRImZLn3VatIcJtQfOQ6bvks5jAcDts7labPgsnC8CGUpx5HUCDNQZa9EzBOEI3Bs99SX
wcOwdvbYEtYC+ZznrYjo2L5r9AigvkxDSh1w+7Uq01wjuSVFnyxQp0VtR2gXmT2Bf4WnU+PfQ7gg
3hZw2ak2DyJy7MdoKU5dn8xoj6Rnfrmp376ElP0p23wnKso9eAXIp8CDtfwbGIz46mEl3xHIUCey
LE0PPCauHz3XddXGA0DmM4TytZ6Cw2aX8XPiGy95FqOaDqV+ymbTXKBk9ZVaCaro2n5K9A94EnsP
muEEzONlRlTnS4pWXTLGll0P0FzlhHgNGj7qF7MP9m/r7VA5B+EiIzHoWFm7rQSHD45VrelwtTw7
2FaoQmNLOiZpF5wIZroCRrLdxYy6K5vWuavtAfQMDX1icCh3lobtZ50Kk4B53aa72Zv70rNJNXj1
9s0wq1/GKQOg1fYwXamd3vwRNxUSBP4AmW6idxgiBURxfQwTDtFwBI7gu+FemjbcTx2Zr9ZncKgb
QbPXIZn1oU/kul9UYCqvn8fH0LttDHaR2IWowko6bRtotrQDwLS59H7rgF3hmfHOdRhEPwaOk1mH
hGP/5AZGewcxL4U5lDO+rY9b2464dom/AfFJ2q6wFEuEiNvgHYvJjxm+4hHGcJZHEBiq9Rag6Brb
XoDQ4xlhvMWzsCJm9T3JXPaY8otkMD/quyx+YKpWJ46s1C9jI+xO7GzEtoeindNkQgkwsG1Hg9tu
vnl3hkOtjOYOlstdvIA7RNoKb3kFVKvuIkyCKachi9FOss3ioU+RoIITBLUBBUr8E65E9Imdg+1B
K8oGdgmNf2bGY2+z6uqDhJwB/xwmvUViwvdQ2LdJSXUQRaWUHRKKkRkKktZ7FQwHLpo3HyLgXKRb
wB/S8JRS725mHfS9YYV93A/bUVIJpYZDi2lgexKnP+eYI9G0nVk6v3k9fhLWOBqBlh/fxrH9c5rO
/wz/f+kV/vsr0f8n0P8/TAjsf/e3ZPz413/q/8FwACYN/l064OlfZ5zfEqn/+Rv/CM5iaiTJ0jAL
0TNjX6LIwP53cJbcIqt4VQumnVC8jfGf+QBMc8AoB5T1GHaCF7XcXpD5j+BsFGJAR5pQzOJLEtix
cfa/yQcgivCv8QAS4TNQcssgIKWA9Cm+6p/xAClTD0KOjwJNoFX4JAvyKRDM+82TCUwdI9mVYC6F
elRbU8MEoERTPWPlCX31knZelNwPcUvoD98psPAsiZguVo4OsLzd81HVIzeYfbdOYvNLJA/MlW5h
HZydbzfvMMF1lnAK+MDrFyHZ7F16NUcZfFUEF/tzLCI+FF1Dg8PSap5ATe37AID/SqbndF7pnYiS
9CG8RWOODXD6dxSs0HKs0nD5HeKoVwrpByglcqeg4EwX9OpHPG0B0CSACys7MyqG1S+xaln/FUKV
ZPcGS6PeRxmo5V3IM/S4OnbA+XCigrjM/Lr7jGoFPYogKmUPXYprn09tJlmFrh3w4zaHCF1u1gyo
F70thdEUdAnYFCSK+U4lK/d2nNNel904rli9piy7qNCqZy2abdkN6H3PvlyxlotmqWcobmmDsME2
PSHQBojcNaMNED3sQgAabZJiy0LIaxe1AoJ7KNMABFHIFyBJiEsv8hKRfv1Ayk/Dwm+QEa4kH6AU
x7MXjsgYzdHvxk3uTdQp8NvMqXJoxgiH5cmjtEN/3hIFcWyYEs5gnAT8VwcYtt17zIPr4ceulNE4
fmeSIZQLwq7AhIzoXIO4ege0ACnQFJhryPWJKEaGgrX1dIe+xYSlRwb5WodiOWqdyos13mQKhjko
p6Cb5h883FyZNchtLCqUP32AcjyHlq2gFYoWMQcRg15nbhVTGQRzfOe3tv0mxwF3DW0tA4utNo2v
s9r0izczNBokmSE+kgFgzj726DyW4UbGZ7X0YMiHbNH7OItWaJgiRMyD4z69bJ5doKGgTgIdnLVw
kuI2hgSDzCEKwpiItSn4yF21GV0jJBdNnkHWQkyHIZ7DuZBETU926sH0B03avw/zYCaQfvj0UGa0
uoZjFLFiihYBBp8m3T1a1ttHtem87VJgti+wlJtfKQGQUoiwXd7XuqlNOenQvcwjAst5PbAEAU9j
Ju8A9ThW+cgG/ivL6vp1CJDlBedoSQ8Mo57b0q5Of5mRy7RUbGgfOy8LJ2zFo/dourilFfgD4P/p
mCCswNwiP9dlAXQFrQIXgHg9/JWpRR6x417zi/VIiZ+nWqyQ95sweQxawV8zxHaHYklatq8RJxI5
n1j4AXXbsdxPobhUvmfaq5S35BvC9/GXqj1ssN6Mn0Gspdi+NV3WM8drgF6A/d5oATrDWaMjOYou
YyuQhWh8R6ovmM7UzO6w9FHk5UHHskujJPx4OZrWlrB6Bx8OsVhEEanEv0LvZdmunQRYauJWPcM6
iiyglNkbf+nVW3/34bDJYzeJjD/E2iiRbwEiwlU2YQ37gf5rvMVdKPvsqYY+yRYkIrDM3TSgOlTi
Z8pVZHdDoHVSzI1HXye7KLBXpANB3y79oBBYCMRrkHiOlRMC1e82C5egQJIi/Tl0rntIV8Rlcxkb
Dl4UY2/7nZprhsRpYLxvPGbReENd9AsFPFLnKOAhqXmM1F+E2s5UArmXj4TzaTxN6TKpwiAndO6A
jac7DWVjg2PDxroaHYNvMSUCxPM4hiYt0nbFNUoSm75CK82ynEsHFCwOFnV/e1azXR0v5MBsS6Kc
B7Z9MJqGkJEbyR6Z9NRQRGFnHswEpjkhUw/cAfOm+AEHXSyQtoix44jq0IHrjqIJpiOc18qQsK/L
yDD5XflrSIsBhR9cUDzCUaFrEEc7JC4YzHpfI2AZcjPCQw3g8C2sByNlawyPL6IW7w6ExCq9k456
mAp4jLeflPH0tSfz9HtT6XYB4bKCcM24+Da2S4QGvk9AaOCE47Mnq4fGYFBcPI94sddcDog5DeWW
BQvNQ6GRRQLrAaU49sStj6TdUCJUf/NDhgUTFUjWwcoJ+1QBgKuz7g1XbRmKmPfsF9CFGAUaeh0O
8QpLaUHxKV97xDXv5ibFVgMW9Abbrcg97dEh+E9861JbpQpSV6HbaD66lZK+TIhbnrZshJ4MlgDJ
UDcsQMv8mV+pG5B5dUoBOlJNP4Jit/12jcYVGjeK2BVbKvL9vxCWXk8NgEadIw0eoA8CdDsXblPT
o+claIKwo9IP09nwM0gm+AvxlI0O2ms6gN/csugdGmfw5PkdSCgyNrhd6aIpQOsOxqxu49BAde95
sqvROiOAl3nRzWEP/e8wD8EyjtEK+S/tVPLQOYotZptNNJ4dl7BZwy5yD0heo9EfQEHDEoSd+jZH
gJ03/IG3w57lw8+A5/mKjakXIC5npJjiYdmqpm7QV0M6AjvWqXH28xH7rd6hRnbwsLMAcXiMHKUf
W7rMqtJJ5N1nKtsUYgQp7hpl9OpKqpL0a+ESDXRtUBTl4QYtN4+9cf6Jf4PJyg998smjunnQs9+E
lVw1wfNVb8FJWVGjD9Y1ZQikxM1ztsFsxC0/IpoboUQYSrKBVmAYnoC875hBWKudxPM2B774scW2
vTeWwHWLeqji2B9wFUEFd9Nj0EHsOikRLMgjjSnimDaBrtunLsF2ywhU97QlMJxqzqDShMyCwQhi
c5azw/bFYDY1hZo8LNgOL1R4j/sZwohoxvC1R15m24eUbDFoFAjQu3G18K8GN9ZRFW3N6nKLAQWu
gKzVI20VuRuz26ErLBI8NMhb1mv8kiCREOamxvkvLEzHhzYLm6VC8dhEZ0sSbqsYQ1BmcPuINuUr
YLAZ2OlCfsye7RC6S1n6fRScf5vsHJiTiOkItV6h38pFOoIRD3pgwjUGCWAyyeSaeReIFuYdMcv8
WEOM56cNkBY9qmhOlvOwpbdHyQW61NgM2nPg4Orkc7PEyP+kSF/lo1uCp9W58CnJQvFtpYpOOenH
dh/Ps2p3iPMAdG50j7tV2baDRTbHYaN2eBO7hRLXi9W7x0ZamzujXGN2ekzj+lNuswdRMnI8yR6D
GaI7PBAEBuM7PKVz97YsKyZKtK30EYWIE0W2N39Q1vth/WkTl55IY17QnaP0BDOYdr/sIpK6Qp4E
Fs/cq4l8/tG//KPP+3Oezl+m0JAI6ZDbuYdvhRe8xclfIsOsJV6iW+BNCj++gGNpSihT6uffHyW4
tRZ/TO25HSaNA+rHaJciHO4vw26yQXcjqj2BMI+FKpo10j4HdMLyiJqxxYCLgOhzovsW+FmIWs8f
4ALArxpe/vd97f+fsfbkb2c+/ffbIv8Za7/9wj9i7fF/IDKO4abJbeQ4YupoHP9v35r+h09TiOzg
EhB5x+xxXLf/GvhEb2+mw8/QTBK8JoH8MfAJc5rxYi68OyrBEJfoNo7qv+L8/6I88N/9v7lD0f/+
cevg5VJpiCPjSAQ3ToTw/b92rX0nPNs22wrJ5SaKmqwp2aRNhYeuP/z9bYqU/l8PhXdaRTiKHwRh
mOIr/dkgi4YyCEQjyPnQQ/gHNDy2nVFgyNDSndEQ6P06KPna6gHeGXq1498fPvw3XzWlmGiBHj2F
jH9TCf48/gxPAYFisAENUt/1Q0DqtCI2bdJdGwI0hRbbArXDnj5fXBsMv3mQGGwjNQ+eabjQn7yl
7AH96UBLyOgY/dOKGOGLLRiogbnngQ4gG9CtPQ3a9QtGG22BtNQG2EmK04o2SSEMC7wNO+Bgui/L
eljSClZ6AIpzCp75lCnUMijbfnDqlvdlicmrP3odWAvnTdXayfr1708KZJN/c1VgUSUh3nKOq5Lc
ztofE7+cxuCbxLUTghloxxFUw6yvbokpqgGkFkCFtkn07ksSfJcjXidU0jSA76N7SNPIT4Tm1waN
l+SQKWKwfxJUBZLr+idqIE1z9IAK23TXpjRHiYRKT6o5/BlYEgeAZcT0wiaCIU41KIMf8VwblN1L
OtgDWPT+w84pRiE0CXNPsVGDgEZaI6aLACEk/iwdpp/glO3LKOioMIkAiaj7wM2gpS2iRqfx/1B3
Hk2SIuua/itjs+cYyh1YzCYIkVqVrg2WVV2FxlGO+vXzkH3PPRWReTOml7OsNuskAMf9E+/7fG6d
iHvIMllOd9gru0sTdxiGz4yGx6YMaolvm5C63eVjgNuobd2k3Sb0IAFQ5VX/bBYmuUolZwtLqLY9
ebv4ysOv2zn466zGzy+Ul4x4dQbSwn3aTp6HpC9IPYSJukem68bxA/KFyQ6jxk+evZb60YWtbESo
ozeVA6c8CRipQrWQZJDTAcvpRIezekndBu8C4oJtJlKfaM5d0NU2dME0zoYq0C5K4skkcV3G3LkZ
jAgRWBdRoQkjUumnVAapufOwJFlbW7Omt65ftN5Fak2B/ZMbluIafow0Q8/14vQxj3xvvI1iI4hg
ufl1uk8BFxX7glUBswuHX3EZOUBlaLECAdtxfgbVfWZlaycKq2i/pRNeONuCLwdHY0Vv3sHVHYSj
6CoMJNHQRT/0QnS3d3sHSwQvaV5LOg2eimUM3GTr5QGZj1mVOLODPGtrIrti3Bs5IRcNcDo52/cX
/1sbEu08Oi8OtRtTrDC8P5Y+euk5H0zdh7HygoNM0DV3cnVjWzZKDj32024ZDLVHU42uvdDR7/ev
L19/eoHrueuMe2qU3now/Hl9fENxii1qIBdB/dy3yr22wR1coeCzDsoKsr8Hwv2PVDzrjR2Qyqnv
gcVjDIMvVsLJHzcsm8RSFM11OFYjRgxX9mE7kS6lrfKfaa21F5G9uFsCh2yLPMS8LJra+aGQs837
aV5Vg0gF9gv9zGuaGIgq3n8eK8Xw5IRwTZtxn5AMAeK7zkkJFaBfbfVNgeWZTtMDHV5xwLDr7kYT
PTLIEnK8LMZZVJH/BxsFgC90qIztVWn0B7eNzTMn1noi/CeuWg9Hzms4jExC4+ymRnz8vCqjq0zL
0WaIYR3z4gC2L9h4c1aGZ2789SYsiBEgPDKewfWFONmELfQmo+ljn0/UODwkRdZlqMJGBx+023m/
jEmhZJwyBgxszBZL02aZkfNvXJnQabX0iI87R0HwtRGLQzFNto259egFHmgoR+WW0FZ0Z37z68Ur
LOk4jJNweDIEIsfPxheUIYfV8Z8MS/3DclRHQYxkPfWwZKWL4R7OPKOTIJfIVviU2E3EkVDk+WCP
L2hAbqOchXsfb437uYmALW7SFihZ6MeLs5UN5jv6P0V8X5nd/KkrdC43Y9MZ+/d/yPGiIHYheoEp
ZPkEM6Z8Cef+/IiSRdRWbWVN6PrG+FggtdrQY54/vn8V663L0LMQzEZ8GRN3svYcaXEyrlmvoabg
aW7KAjNsU8qnlELBT404bN937fKprIvhJoorlCGTWWUmOmK0K+zhZV5iDhD+rukn+/b9X3e8c67P
wIXH5DuwxkA3++s49j+fQU1G3LkItKgrldFlI6B7TgWwhyofPsU6z3a+O1jYJvPk2pyH7sM/vzps
aN8UEs4geqvjq6et3cVkonVI7m3hv1xrCipPsR4iwexoFoBjQJlPD9aqYVa23jL+PVf8f9xJj7/X
v+/ftm2Tpc/GjVrj+Bf4npkQ5LEGhiqrlrCvI/TlfdZMDwq2wybKivTCnrth9/6Nn2yQ63UF3SqC
f8Eu6fKFHV/XaZS02xoxuZs5ChUT+eCnIm4IjQYnzm+J1byd0SnrXpQyw6k/JSPgKJHmxVaJYqn3
UGfR7L3/q453gpcfhYBpzV8C6vmMKT/+UXVf2FQdDR1GdVVRDtPQCM1Jf3YBSF6XZpacefjryv/P
rvxyPZ/48GWK0LoG1y/nj1MMNCT95pxTzKqcYPVEiF1uUT40Wr//gCvH31kqmfeRCuSZ5//6m2QL
+u8rw+o9vvJiFVWBrE6HkELbLXXjfBcBYT2zs54c03/fIGkSmxxgXyQ4Jw8UqYWkVN0OQGeS8iIu
0ujWaZ08bLRVfdTFqsLVxg/dWd7eLTs8oalHj6CPzVt3toKrrlT5Zda61bMYhH/m2yM6ef34X0oZ
gYktfR2Se/wQtNJ2NweyCbt6fIgbx39MDbrtmwqPKh5hHgzQV6o9Sz8QwN0JSoJBXm7FavZO8ikP
MYbn10hkBbgK0kT0zA5aMuqBEVocq+jlz9JWFNUokqE7q+MMHWOSA5yQiQiyXdERPtdRXRxY+MuD
GwdfstiMbxj3aEW73PATjFZm6nGMioIWB4Hbb5EEyVfXmBDUV32SLjQBakC/ZWe21b6a6vmnkURN
sqNWbF+OWpQToId+mLZRbsMpq6RgS/MRCbjNaN4bOB9KyAlorjd9xcWv88GntOquZe2t2UfpvW2s
KN+utuxLU9VBd0nMXCvq2bZENJfX4sOogjEK9digKAQqacdhNc8rN8mTQ0XgTpH6UKUWLYd5xt5F
8dkqtoTP/m+/MQxkRZQpP0tLo2UF28ZHHXc5YiDRo861o4QSoiNKQZGzMNIrYAdE07FRLdti0P3H
STjqaxGl3S8/dpolnERZoaPs2uxXYpECXLI2KQA61PEE1fBp/EHYlgL+ISL6aLpxOe3lEoBbwhkA
6yMzozzeZ76NTN9S1nxfgSf9pf1p+uFbSXJHcjw4H4NEpl9Sz5tJAeiJ3mrDqkiLlZ2k+M6VGglG
back+NMQUhEk53loU7nLdxIVH+ShmD1sM9YLv4yTofHvKG2nX8sC5QpG7ZkX2ptJXkOu1G2znewk
OCzSq9KQanWAZbGaFxqiAjNaW8CiaWcNNWIkj/sLa/vymVYKncJhFNEKo6EAb4xzj/Kznmk5NMII
eH9Fl6EEnPVzNvSBGzqZaX6ziUv/Io2Ym61GlPxb5h78GWTw1TY3J2u6nJE/O2izKudja+TNN6VH
81Exoe7RKEYTtRpFuatSgV/a5BXPPLQDJF3UDpbprsf626GRdWbvkvvyflIJLAJMaV6+VlRd50rk
vowO5Cxk761ydIvdUMQDRJWB9NCQnW8fOiTWUE6zEfNY38Cu3WZlndwPL127WaQQb/p8Qn/mJ7g2
0QjSbdDaN9MrR+bUhtMh1yzQaK2dL1FCbmpJ1TzLMu8xOwPGGEPKArB/KGfDeBjqqfmNYDB59pVT
06+ZsGaEc5r7ww6KtKoxY1CL4nEyfBGmNDCuq7mVbhE2eW5cDqAQDWrixYxWjMP+BxwhnH8gGWR9
xe3X052eRWwd0LsTfWnHFJRk6ikzt31kodEfFocEHo4DgfTBrVdWCOF3bYZ5L91uqyPk1AdwIEjK
cqOLnT0yH5S/+Jjsr2TtOOD8NHLucj6/adOamJgvbDmAVml7Gv+7aEEovnUrnzWtSyBaXpwHd4oX
5WPYihFbD3zhNa8x7W8aQ+XdNpbVQA2fqjp/EC/A1zj1Ebs2IqgbEqpMfh7x1EAr7zX1oqKKsq84
TTFeeoavjcuczsL3WiGYgkyirJ8T2ohHTK5AkzX2GnkwUiPgxc/409slxgtKDcZ7opWXFvDOKr6n
oneCb7bh+L9RSERfS1Et6JMKvT7Xaf32HLB387zQqrLx3Fc7azICsRFpzDHTeb7xzRIxMVcPEYYI
JxHOQ2ylSwnlLxH9he1Y9m0fu7W/kwuPZidq2GNjPTRUEurBfQpEMYmt1/rdslVT0wA/yPX4oZ45
Y8BYWahw3RlyCxpAgf4yXobyJk0tUe8Hv8d6xH2b147ZLA/olIsPqCyreVMXcKc38I8EtZwiidVF
kPVpH2rTdmj0idq4cPpqSMJuktYdBXBn2lMKWtuna7+66rL4LwEAuAinfDKvUlZEsAXfZbm3NDXI
rYK+DHQIW88w9n4viba6AhJjDHvxkZZP9ctcnOwLf8H93Rmg3LfZ1FTf/LIdAwAROQSyFIVwxUGX
1sl29l21NWmzVJCATCfdjEWbPllpIJdrxsfZW81Qs+ret+s+ChUIebq97YseuZk/Z9U0eJAkfHiY
hQLfOXcslgu300g4oamLIfR7sv9tV89FcTFZi6Qog5QbqcQ4Lr/ZPq27IItI45vOH0G/DUkM0Cij
e7bRtSkv9Th5RFVtE2G7NFFk6j0E5xxLLYZz1MJ6dPV4kySyeyiSqJMQkpCh4jsvOvqK7YRIsq7q
8nu14M1hBzepRK2S2oAdwWrdGT9rXDq3AHUDVPSgfsU2Tl0ooo790sxOYEbhSK+jaK9MWNmhi0mX
fcNKuiu+HCxxZSCHx1yJtUOVys+NPRtPi7Jw2S5Fmd/aU8dxmNiJSaHV0VofMGbSR1TGzahXeo8b
QcMLu/YpjaRTbZoBgQ1y0tsSHtqvsijqL1YzousHbk5gc1XHpUrPRXevcyeJGdoxQX9CpiVLPY6f
CsXniYsNxYWd4+GpelXH2MBbjNFCtPnPVGRahnaWLfcZAtwSGcsaHRC5I9hwqh4F0CjZMTe5dqFx
oEfR39u6qGG2NoZbbSHpplXYmXOW4l8oCn0m3H8jCSELX386pV7TcZ2TRLyZLHqHk5xwzphIT30n
O9RzGQRbTfXmL9NrPgAF0GqTAJm8pLJk/qyFO31MnYmS8UDLejr3SEH5nqYElCJcKgTOqgAkTTp+
pn1C1F7h2AgDQHPO1WC26xcwKudZ+pgCGG+QgucsUBd/Rh0LVLBuc9QZ1phmn0sTzVs4+tbwGFRg
waDZmRRN+ZDlykGi+nrfOVbyS9gyAd1U9EO7CRLanKR59jCvl5yJeQ0DKmQvkfbStAVnZGvmCfDd
18WPpg0i62rB/zSGqfCMC23yvjaDZRj9Zhjm6IPGoIjGGh/Nx4jl/tyZ0eRs+1gDoqRGS+MzRlmR
Bw1UkLyKINmao6smyFxuD0Aw8oMcGTgr7mIZUeReS6BWn4p00viFIqf9ltBGAqeYlyIsq6FZnfNQ
6wo/hg/s9L3X7Fwq7Ma1ozKAACLWYkG0gkWmmOb8d9plDb5b5EiQAQkqxNZ1sOkgizLljUnH67s/
tMvzgOev2LXocaC4dYFpbG0Ik9R+CfCQBTheNrPPtMRwBEBqL6qyZJSCyXSBItbNFx20FhwI4dUO
/XQKs2HVBcV3fDcxe4lQxQ4/GSx93+vy34gjI/eC4Q3uvidyZCtanDqBwVbi2kyzvI7CQs79fbB4
KX6BZiwg+hjgORuzrrstcoIYloMd1LcEqQKzmTJyYzMGiQrOFDVfp0tSugwT81wevyBDPl6aLQYF
zZiUIZxaEEfWXOLmyBzOAsRhbJcYmt/Pxo9rvOvapyBBCdWmo2jbKF+Pr1cS5oix9dmW7UpcB3AT
v6ixL/dMA2DPf/9ar7cyQTeNa1CytJGOnXx2Gh8vOiWFkM7qCmZEENz02UIYXiO4prBd7WyMNVsm
fph3surt/fuXf/1ohcPN8lRdGqWus+4KfxQCrNlmdAEVzrBNgvluwax7MOYWPK/W5l7KNDtTDn5d
9RHwnzz2bs+BPeqd3C4ITh9AGuFFNaHG8kHwrNWOae8TsHwKwPwTGUbF4/s3aa3b6Um5gz1UUgi0
TabzWCfnBc0hfGaDhO8SpPVNEUzGlwxczdUcCGrCLRnKGEEzMRId0Tut6J0YTLJJ8Lfcvf9L3rh9
F1qp7dBAkAG77fHjNqqUQTARLNdOZQYl8V7ughHs0+CKOfQSC2LKnJuX71/UeWONsZztl+KSj377
5LTBx+4VIKMB6xbd8FfFanBDa2g5bsa0rvp9D8AVuhktjOhQgeGAgxsk83PS2xFkEqLBarvUdlvt
pn6J940lgJVEhda3gV1JkHReS4Lijv7Y7/PaAlLrdITIdl18XOY638ZJ5oZ6ge4LSdS5DcSgLGYE
eH21Kb0W0rLoBjVwLvtTvZlLt9gtlV0BtaCNDVCxmSO5jekkdofAUB1tORPpN+i1KdqpHsTSmS/y
jQqV59gmSnRQj3ySJ1Xjojc8LBD4VMuytH+bVoLSzOkygI7vv5Y3anAexVfGTtEgMamDnqwFrtxn
dQSvobcc6q6+S0phSWunlXoEisouTETPTCO7xQr//rVff/aSDwLlPi0BX0rvZEUsMWYg6Cl0T+3E
OmA6Gnexm/lhHfjzlZEF45mA543rgQVB37/aC5gncPJMzaFVi9uWoCHjYFmhYU1KK36K7ns+frRf
9GaMM7f4+jXSEGSggXRohUlpnxwanlb897qnKS/hKiS9jzyB9ew1Z67z+uOijOOtsRM8VYuP+/g1
Wlp1ANzZwL25Sx/45rO9jsn9Yqs1vmoQ9RtBTH5JnXLYOaWRPbz/Jt84q4RLHZd6NnEYKeLx5U0z
ShZzQJExTL2/19oJHiy9KgZNU319/1JvvERBjZqGCgcWeqyTXdT0UWizQ3On3jJ/SHQM6UPhG9j5
AekP5rLu8z+/IG6F9eXRtUKxc3xvfInwNZUFGwSB696nUYKzUJYfG1gLN40cszPXs9fT5/icYGKp
tGlPgX/k+zv5JFU1y06arJm2JL8K86ZCh842UG2x23kM5LKC5ZCPev5YS1SXUF8C97ORZzOSca8x
QcbmWVLvg0Lqu4QCr7H1IJK3oS8m/ZT1hshADczU2WcVQMUY444hFO8/szeWI0NXV78OMUXgny57
NNk42Zk+FMZUhBnvADm1LFNKAo1A0OeJOL6aRsy0XZU5l8zEQFf5/g94fcSxqbmoYcRa5qfbcvzS
YkprunIjVkkXJWGLUvgwYWD53Ue5pJIAQVuayDPev+gbHzs7qW0KB23NOqPh+KJ14M26azHFIFCN
NgudrCsnyZYzLbu3roL6iqYt3/raWzi+ChKH3rILriKVtzxCpYcMHUC0fv9erDcyMS9wPI+mpcM2
bZ980nxXHvUVoPtUMr5TWm6v666hKE7acZnWOFIcy/AeqAdTQO+B2GdpYt/BxJ33uSkjLI4DZqcz
b/VUH7nGxL6F0ysguUPnJOzjex+WNoBLO2kg90Z077tVfeFjf/zcW/WsyaxHufPriJkRdZZm31gE
FUmL1ufS1PUyJ1/oOtdmDWZM9DXeyYuukH0n6VCSpSLN9jY17dVPXV7aH5o5BnWhcGRgPvBcwwpN
NU2//HYI5ociTayfxNEQhVXu+/GZb+6NJY/KgV42HUVI3MHJs+mGzi89h7EIoxE9A2ybL51OOsDD
p2UXpGSJIyKIM09ivdHTByGYv+xTy2Nqj3sSuPuF4RcTKOvQrZbsMo7iYmutbCDqxNibOAx2jLED
vjgM3c/31+cbdwumm3PVIYznF5zsyjEw4TZj7Bq5dm4+JLRb7w0bk0BMSeViFm3/o6gy9fz+RU+t
gaw/hIeM+xZoOzjoTr89lZbxWi/j25Oq9Zlzpu3+jsAmrbcdByy+X4gajAdrgtXOTXAIYsDsFuum
sav+C5hjxpup2oVrOpuJ3e4pN/ougi7NODwq3WNGabO27tChzY86991fSS/YvxwrokATi0nsl8YF
HjsT8spDMqYguVXczbflEnVnDtrXZzqKB051E2UM3/ppKcbAB4mknTqioQdxaN282BFZ4XeKUnX5
/nN9damX1BPxIuYCZLCnMz7zKMMponwGI9j9x6UxpkPUjgJ/SyL+6YLlGCe1Ru5g0kfxTz+S1C/n
0hopeVHdT7ej1USXFXWf0DQQwU+dFW0bp+6eoBd1+/fv8bUOhMXqW6s8jCFYUH3Wff2PJJdagSMi
nN5hgIHsQ2UlgGVhiN60vlQXy7zIh6JCEmgs9PZoqgBwyDr1aMFm3Og+9i7zrOnuOrVuH+//slcH
iuSXUUfnG17VyPLkQDEZUaW49SXMJhndwhaX1yLOnav3r4KN93SzIMRHI72KlD16Ae5JXCNybZcN
9CpmLyEC3KdWYDDyxasLBiHRr/3ae4X6ak5ilWkJ7BXbCLwRvVNHwT2eKf9hiaBviZ0yoUyD8zJp
vwdT7v9QmZosQOtj5d/aZO7VbsxN8wOo9+EeJnLf7EVqYokiRGqW7eoEwYlLggDEqDEYO+mOjQ08
T8WMXzDQNtN9ogqV7KaubFq4Hdq/DTKIwZRoqXhvzDyhuDi7KYwsrEZkp/nSUTiEnfWtsyx0oHbZ
Im9yPSx2kFQpSEJYqL2PKgF4ft0mGlJ/zAgTfDWt7mB7kpl1l2MuBwYJBDC1LuvAiGjfsdcb23p0
dHeh6ZN6T6U/t9F2iVkQv51mFJ+CZhr+Er4C8pSUJaxA9q8a4WGLo2fD/gMmgcyV5lmLSLnalmAP
fmBJtb/TVeoYtWHEJbGlnqjRQzBqHvqyZ04ULypC/ewZ8S8sqvNahG5SmgeycX+m0BDVhgGaUOVU
5P6mA21fgwJYOc9tXkOHVQHqkXIuqluaQVZ2tWQ5g8MkYiwkPU7cf6AJKBJi0HVQrz0XDJAYELzA
xpZz4aAb7UiPvFQSuE5Y3ri6W7cfKhG35qFWKJG3YujRtY59tXyu6sr85HdJ843uLgi1hbXgb2jw
YJ9AddpETIwZ6/vYncafvl1N5o4BRvP3folSe9Pgo/tk6Aa+dAIExggTmTsgh0npmKUFooWJP8NY
UUlG8ZtceAySyA/ajqsLE0FSe0HxwC/2eVNDFsZj1/R0+SYGgyAVX4l/+TwpYs/e/u2mfduFUVuR
aHMeN8ZmQt/QcgpY7aaqwH9sgtFWt4j0ygAqikHvsyxzhocmJQPKNlMJovuy6SEO7RC0jbASMxzK
2Ioq091YUew5h6SA8AK4NXFuEhsnp6klRAs9t012owyJTy9L3fZryyb3oGTygt9v9C0CpOpLljT2
R023XsF0myK9xZ5D0ZiBasFTwPzjj2AbAgkOsY5+mHQWf3TLMMLOQHf8tSRWgynfWPjE+MDQdxr4
oYJN4zcCoBLdR0DkXWRsW4sKMMpTw/4ERg6AMQCQnyQAGoqMA6KacbsD7qVEBz8prq78kKHpYWMv
jGHqhcuDGTqMT5B1Pdh4UJUo3bizoYqworKIRt1HHg2ahi8SunoTMBtDNl+Lhcr3pk8cF2WLbdXX
1twHv+YR6CE0nmTge+4kAG2lfYbHDGmV0Gl2JWAkB4VUte19MZiMUka9DT8+ze8I/4FZtoZCqEeZ
OLbPHFGvt+O19msjWAVBwHjxk8A7hYJUpCN1Xzduhm3eu5gojHo5dxy9Ct0ou2BLCai8IPpEg3Z8
HPURsioamPSL9UgHtWW5fC+sBdB7ZPhXrKXuwS784bp2QVgViWq+oT1YmRuFzxhBRGLLYjcX04yA
xkaOc6Cp/K2GCvNJ8RraM0fUW4en59nMfwx8mkOvkvCOuttAo9cM+8T1qn2MZfhTJX16F/hy22t6
gGCoPDlNT+w70VNDp/mSQbjp41jFub5edVCQE7XVfqEjkukzP++N+IUk1/QEv84KOOaPnyUhaFFh
EhlDu8ycHz1d+lC5VfdNqeRMBPo6A+K1Ee+iY8YotvYfjy+FoEIVRtSNYULnF/86In6CTj/7RVVE
3uspaA5KM4aBxlF8CylfXQ80e88kh69PcsAY1OxeIhmLDujxjxC1cjgz6XxSmzQOGKPtjd9M3xzR
u3eDrq0zmc2bl6MTQl/CYsWe3vM0UIUEDMC48mRw7mKzLH9M7pJfYk7A7hSk0blv41UFhodM30UG
ZHkeRqCT/kA6FCilJ+pXcgLZiUK3/qgsaAQF3HY4H0F/EQUQb8Zo8Z+YQ8JwFST350oYb901GS7R
km0HPOSTeFH58Twu0+qyitrhG9Z771lk2S9k4OIr6B7ry/vx2es1zD0TlVGvcW2ENif37FtMwcoJ
BEO6TcyOqTwDPV0pL7w5+XDmSm/cmWVBgMG+RfpmryiXo0g4mI3Epf0a0t5iTEyKjAXXaevKbyND
UvQ1qNPuG2WHIj64maBIK800vVmiiJOdD9t9qpNYf0mNzP7QG4wE3GBAWfRhELX1iXnGzHWeUnGH
Gyp6NOm5Q542p6LYNTmMPeLr2vyxVA6ma4nk8FBQafvEfI/kOTLtGLEWWfI1Y5WD2yVlJuHedgcx
EO9k5YMfZTMzfqau8rZMNF8OoxRlus0KJ0ac3WbV8+xZCUxiw6l/iI7wlrbrCHxhdtHK9EaG+yQ1
SsgyowkH9uCBI/lN6Rn3sN0tLe22MWhjmM96ah6HMkEUMC9Zqva+g/wmbPAXnisavPUqWF+SpNbm
ZZwmJXQeeokjnXyIqXdlKe0bpn56W2MYEWWh9ajO7JRvXI/kh7omaR49qJcm0R9JEFCgdEGlRPwS
MASKBxMZSLQ8RmsxOA0WfOKa53bMNxa2g0uGEhZ/HcPMyWaFjUuAaV0mRLjLcjdxngH1cNQdmpnu
WUHo2CcKWB+sRYiugdMiOkZ77uXyax2YTD5LDH83ZKazzYwya89sbW/+OM55i9yX5+KflDGMZvSD
yiUnaqwp/eIktP+zfvAoYEm5nMmyX5VMSL8YZkV8QlTBrnZydPS6HBPm2nKtIBs2adM0N7VeTGas
J8wLalRyiJBbn7lB+603Tp7t0PIjzGCO8/HHrlWWpIbgDockwCHVzFJG18yYSNx97dqDJD6PmAsK
YND+kjQGbsoAVvPG6tFFbqEwDvMNXySn3JxRzgLnB0ik9iOnoA+YNV8Qa/UfBBW4JWw7t5n2S9n4
9/xNRl5RltO7QWQ5wMo6U79RCtMi1MbQ+2dittdSGtJ6GywVLjBXOrzK47sc+HDhCCZW6Evdfk6p
R+2p35bDpraqYBdHbYk9zzHCeEDDlhQOkoHc6F2cNrK7aZugvXh/j30jiOT3+J4VkHGb5qkjrbVg
uaClRq9VgU8iiKU9AyTGis9k9XiUTyqAZPK2S+hD0wf782kPr8WOGtTdOIZmPKcXQBoYnDOjm30E
ATIymKtCzknzK0ueF+o/EIk4UhlHpMv4OZuQMjC/xEku0zaCk+0qWT6ZhBbeVeMSfZOSd1YTam9m
cJDlTl/SAsBuCG4BtIbbJRBvkaREMexpJhPmcQ4Txaik+ou81/qV25NHKg4f6QlHb3bjMSPrIS9Q
Fm+k0TPa0TdNJNsZ9JQv1lKj4Mo9FG0gMxv5eyUSLPs5aWI+DTsT5/qCL+Xzo8op+r4X0hgtMzoF
tnO8YOLe8zP47iJE3GxBLjGwyRpL5IyIY5YBDaJnfaE0Zz/5hoAQj1R2Kq+gLbifGbjtPOaDW8WP
0ZJ37j6iyaZvjGgqn6sZc/S2zj3KFAG/Xu+8Dq7zB4/JR96OEzVt/7Yirsy5//jOmUjPv3+qmkZv
nPQn//x/xNvd17+qD33761d/+1z/f8C4e4mtgQH+/SS2z/3z//qbCrBC+v7P/0bv+NynHEb/QQW8
/B//xQoI/uUy0gF1hRPQ/6VQ/W9WgOX8y11d66QJgk8G3/9/swIYdC9WuwhFUEE5/QWM92/Gnf0v
F6ke5yYeMnxrMPP+/cse/l5Wf7+U/7yzd2gW5H24rvhDHPuI09kmjhdfWaOJzKYUfTIjWTeym7Nt
Sc37zHnz0or9c42vl8GrQbpChZFG0nr4/XHYF6PtABx3mZqWWvpJ2p35uUE2YTLPpGmfoknpTxTE
x2tGpbDjk85DhRzMwGgZoQk2KkwXz/ySdED1N3M14C+x0JarjbQLgzEftGCTfC7K61wQkm0CDr67
YBySjHE3WCXI9qZMoUgd/HGD9tH4VkaW9WEsUAqSSk76ADOoyfCJ90wIV2QEGzcW5jaibwBp2WL6
oUtide/TzD7XQDo9E3kwRL9gDNcyMGSRk9NijhiYxXykDAk+x1YVMOjA/+BWn2LBevvvJflfL/7P
F72GDydv4OhCJ29gSfKcCW1cqCFgnmt11xT+RlJrCUaG77DDIpq76ttzxqeTSIP7wp1M9oS7bcWm
nAIi4jTVg1OZtEPmkkmaGGR2cVaonY68iMGZJVBR0Z81HZ8cRS9Xtd01umRODlnMSSzV4HQBcM5M
qMXRQUihMN3lKI7WyUz2Q5OXHdjadaLRyJgFSnS9Okyzi5iUVXwmP3ZPEkjgNg4cDsJNi4+ZhPXk
p3SYcEa8NQaFSAVKe9CJuKVOSrcG8WzDtBxlDsxO7lzo7gCnpq3LmMTbhgmcDCYdigAMfq/NG0tY
kJWcqJ2/pGqMntwm149QboP5qm4tZg8MOQAtZu3MxkyqpOd637SS3iy1zKLa6JGAK2kVY9kXt/vR
UUdmAkomMVQ0nvix7jYgekqLmRoO2deM5DObn+p4YJiwZCZPB6FwnvZKkctsvKEwp10guux7gzqs
2b6/Uk8C4ZcnRhy8atLICmljHu8VQnrxgh3HYJiLrzHp44maI2P+UTP75Vyw9mp58nY82nHIZJCR
BKfli7KvOxlnaH20tArURj11aL/T/Q3zbtKHrGcOzORJlHH0+u+Qk9a7smjaR5Gp5YIRChVOjNHQ
N8JJ1NUMHX6nnAx+YO722T9Ll16eCkkBeiWW0do2OX4qFD0YR6/wQzE1YDxQ38+Rgy5GumXDrJ8K
tx7VmXj9BCPCeUB6QPxqrgUtavL+SWCC7a9u+hkUW8M39iQKz/8V2TT9v891i92B8u3UkFAnxUU5
05eFUgVxYpeKTj87eBs/9QS3QCGMaL5sljSnx4GeW2xGUQ6fui7orMf3F85JpPvye7H3BzRjaaC9
orWaDct+cXmZY519qP0ZM44a1uu+f5k31oyg3+w7Am8+4ouT9TkPKpcFMyLhd7jzfa9pbQcz9QdV
V49z62Ob8jL//v1rnhb71nvjk/DZ0YBL0Iw9ef2Csr5ha/q9prlCG5aIcsBBBA0Qxwxg+zdKswCn
x86LGevsTsVw6GYAWSFRefbx/d/yxmOG1k2ATwQC4uC08+3Ow0JMoaC9xQoJtC4Z1p4u6f79q5zW
eV/umIobHhmCFATQJxtnKQrgAbh9NvmyUitkjqENqRM5EwOt8k0au+73YZxAmNi1Sw7lTyWbYJn8
pG+e3lGbZqyt9iknxR5ylPd/3JuPgMANkTS9KjjDxx/jrHTuJE5vbJoiwZCjTeOSCCf+51ehrAva
iGo3JRICvaOgqY7pLJAPGhvmzDLPR43U12vb+fL+vay5/h+Bwfqc+bhtvhpoKYScJ1+5hwXKWiae
s+Uk5R5vYX5oegtlW8M4tonez4XjajtcSi+6fP/Kb3xIhJ0mtT8Ep8g/T+oBdjqRkcN9ZQxUotNr
hUpta/STukVpY3z15hHD0YhX+Mw2Yb1xwEiSRmTFwKKRTZ2sLMjvpkZowQEzMmU3Napi22aMVFj8
VtyXfSEv67aPMWQ7w2VElHEVtVF9mZOvbpfC668s5v7diniGSYvzbTizvZxEhC/vg1XFwWSib6Ia
dPzWtaVSjSybISpea93nUurHuCN0CItgGW58pi22Zz61t1YAZ9+6mxGuvTpapmpKncqxYqiCgHGb
sluu3dFQP6o4KEIAU902BZpwO3f+/PWfrwC55jKrxHHV4R7faxAzEkAoJ2ZUXEP41TqswnoctgEi
RbwxnYx2/5e9M1mOG9m27L/cceEa+mbwJgCiYbATSUmkNIGpRd86Gnd8/VvQqypLBmkKuzWuSQ4y
U0IEwuE4fs7eayM1Sy5sYO+sO1Yd6jGaIWyl3tmKl2Y6zJXE/NoTmQkZtk+/LEy8jd1gLXgnHSPH
PCTntT78/dv+oRicPWo+UECXR5qjHae+1193kGQoTW6fRjnvKZ9F14qj0LYYWddt+lPatImzS+G3
ajuycoxTN0ExO1n1pP2GP63xYqvtlWC2Wdd/58RKpMe6TH3CaBCc1RGw+6KL80Ct3/MaavMRSZqA
xpkC7Iq8yu4rcjiTlfgRACcf/XTrSQlJtXM07MlR5IXXyma+vArm7JY7tNdkYwhnr9A6HdnrcWRD
BXE/4VYEl2BqpndXLPAtyVMSVRtOzTa490aPdE9410YTerLEgavk5MgdHUdxQf14riLZnhROwMTD
8zCj7zx33cGnqCZHBztaB+Z4naQLnEijwpNrDXQwSZ+dSK0vdZzO1XKjOXZ7HSip35EuZx9VSaKv
r6buqsgIVupH3byf8b1f0im+86Zg4/agUW1tbsB/r39yZTqpwKyaRqbeuD8L9rSIpKj5Aj5j27HO
FxZmJPYybgc2gbOSBH6dxDxdUGxlHWcMYsjr2ET+1jMkQdzkJ626gRFrubE/4sckxuKS/O/d7wlc
iTRuxBC6v/33fxzwx6WccqVcLXQLzXgxAKVEBZl7l2hX7zy6nKEQykOIYcN64xypRa1zYKaP0Dnu
3sYGGhr6RKBrQsShcrC/YtjogqsWKNXBMYd8zzQy/8BMJbjq8pJk11oNzeesZdsu9FWPAiPDSIHJ
zbhwtHi7qfKkowzdejfsMeczOxXoJfN7XqsMUXhRNIiImk4vnjssW3erCowrlRbPcsSj+/dd5lyu
y2NhU/1uFTtXNpmsvP4pFi3F9jdTNsw63Jqm6J1jZabOfesuy8HvtPSIrb0AlSAr0p178a1OUyDY
o97euAtNIGKD5M+/f6a3q4OPZHNy4Y5QnP/pmf9jdTieoZCdonXpNQJb65bY56zBh//3q/yxNrx+
DGyWv7M5RjHosc++/ublPGCTmRYtJJUaYM1giLjna5LITRDhgegU40pTyyM5j+MXeOXIpbEPYOjs
agXhUG/tfaVbzY4AQeLdBzLE9ShvqwfTW70DiHk7nPuh/vL3D/22GOEz/zl7MpQiLOLsFbiUed2O
I/2BZWm/F97ssNXjL8pJehov3J+3D49Nlw/LmcvxBb7X2e0Bud5qhuL2rAkHlGkdSGVhYvmpV7r7
KW9rSgxHud///v3O5yF/liNTn83Ywxbjvam2atpuAxrdsAmyT56d9Hs9cdikTQCEUaXKNdtpNeMS
jTNViX7OxkgvfGYjpcyDMEcedGFQ8d4d5wRNs5P2Ag/J2VsYEaEkGoNSQ7ZC36c9aRih1i1E+i1Y
uC7UVn9gq2dr0t6mQeBY8VXSZ329Jq3MpS8QcNPNRrMeseNvWByMyFQeTNsCeJMAHKD8+hy2d3ra
VIqM+oxU9azyESGiDpJVzPwgP3jumsmXoEo7gRE2G4v7AA1ivh9XDBWRIuPROP79t3tnDyMBhRYM
zREmyufC/1qDEwHQQaPjYywPc1EUR8jWUPqqeTi0g12hsZyKKGWsIS6s1bdvNLYL2hx/WubcuLM3
WmGsA12JgMaMbwkdZsy8fmbwPhboc+dcexiDimlZQSrgL91a1o9EUBRD/Pev/84RlA+B75mBOAek
N1Ay5YCp7LB0Q/Fu8o9gfRy6LSASB+kgNCQNbF79LMx1a9xNqza/dKjCRFgaqvjUL8g1CthG6THp
Mv1C6fPODwOsH3EGXj06yOfQxxzCa0V2QRqJ1Fi/QLUs3L2APnObz5pYD0y2gpJYW9jvVx1njO7T
32/MO9s5P+nWtEYytlmgX69pheooEF6e0rS2ezzvSxNLlV46lrzznGJ94t4zA9kGxmfbVeMrNfot
G8fiBWB0HKAkUQtZF35ti2z7P/5KyGsoXqgtcK7Z26nsH2+oop1LfaqoXwbLHenKjkYOdS8Hz/D/
cB16/gzfkfZBSn99HYQ1uWOk2yMFeecqa6Z5V+pVfqHr/N6bEIMahif6hTZaubPLeBXDchj67HGB
m4ckQS6fs2kW1hVQJvEVinpGZnppBrGqQFAR/1YghdDSnyYhcEM4j9U3fzLopIGE/F3nKUx2YqIx
ubi5Be+hZXsiNFWvnv7zm0Onw0KE7gGjOPeK0U50fGUBzKqkT/rnGKhQ6Z19YVd7e8BmLs8sGqcK
tMs3A/qq7ml4pFxFa4ByCLbSQ24K4xPxGt4Ndewluf+5i297AxLh7PEzMPuyGY2//s2h/GuCYpiC
LKNtCkdJezZN8mmsVUyHdGCCndeJvNFdvYzSqpxjuE1rEeaLRUQgiUdAXBzcS6VfHyE/YXj2hy0o
PrWvWs26sYOxETcF4MgLxfY7T7m7GatYPxvw4Q+g4x+PhLkipe888F8thyWOpUN+JNjykirk3avQ
5+NJZzqKDf/1zcnGQZucirNtS477aUAOHnrGMO7+vrLe20scA8c9L32e7vM32Up+nL0kVFmiTYJ4
kC4BGl1gFTGRJsYlHMx7F/OpPzcVCKfS85keFka9HgBuhaD+spt8yYerVtBQsts0uFDsv3f3eMT/
R83DG+HsORdWCSK1Z2mt5K4SozWg1xtr+0LH7J3CEZA9TGX0I3+mMq9/I5Bc3jBLdpM59yD4BN6w
bwnrAObxiAIuLua8v/B7vf1eDGV4XPCwsS3D+np9RUfkQ2dNnPNSDrSo8CXJ1KMmL6zwtz8U8mHL
x2tEMcyhdStC/rHCDYMUKkzSHJsnwoF0DB8kwqyGtzO8LD38fQW+940CmoXs+uwDHINeX2uCoU3q
BtfatK1xT5JymPZivbC3vVNu0sZD1YVRk8WOR/n1ZUqVqbxNGoQws9B+DJUrQ3hDhH3ASzlOBcQZ
0E7Do16mxd1Sk8XhFGo6Fp4GKqEA220M049yaYInmbfNrcdZ+qHzGoTFOqlRF96F79x+nNRM41EG
baONsxqvmlviQQKWlRiz7WjYMlPB/hMwhyW0+++3/+0S3gzA5oZt2QC353uw7ST0RAhDioTuEZzd
MOJTmltHjTUAeUjJQ3nK4UVcUu6+U0K+vu7Zdwzg+8m2ZSFrKc1MZ7C+FV1X7fkoyEDrwj80i/5p
FvBqgFCP7n0wl99ItV3x1WglmHKIibTHl0v2Re4wC+H1uYQPtg2VOJqgeTgX49WuYpYcrEhf0fx1
D+hmEezr3VpVJ4R1TvG0NrMJSyNNjd++4HmMBgBbBbQ3IBEPTocsFj6Ypt81ZGs7+yKbyE2gles/
5Whg7CM/fMWpebH1z9t2y+EqscQczXPqapTEgbMLEOIpMpxXkq0pS0B8YtiFQuL7ROBGBbnd5WkO
1tUBv4nBIMT9KYEXrGRaxaMsyS+mxaX/qlbhPtIb5zC7Lsv0QJOqMEleG5ofcD1ycT1OTpdTyXQ2
QCVpkaLMp1RO1C+s8RuC1IgOyJdtYgsrsFlCpCDq2XKLKtuBL/IIr0vWltwr3eyu6R32G8vR1wBB
ruXyQ5o9T7KPwgQzex84Nx7YTCeu4QaTr+4F2WfP63Keuqlfl9BNAuNzTyywf+0sIER3FGlMtHJd
6jP8iRbnVDcZxvcRjOb3gO5kQ4GW6fa+5J6ssS4RuoFD1eyPjH9Tipd5wAXkLx4MqEDiXCOzq8t2
bWNaXzCo2T+FwFMXS2e2T2kyt8CfnHk+4JTCUGXopDnQHhyoOoRXemEixvVHb03dszu6ob1yh5ek
2TCXSEIfZpNiFceNJYLIqC2vhvZUZIykimGE+YRsIAgNI/FprzDw4YyUdcsh9zN7huSSZbiSABc+
1kshXwTijBdJbrfVT8XVkLsDgeRJPfzqhWn8KOe+fU4Cbf2wkmpXRqoYnZ/+IqUFM1NL2w+23iDe
RETZFTE8vWwIe9V4RtTbYFVjoVlg8wTJbh/x65FRVHnC+EzLw1pPhZP5hFB5BSTrOvNK/GPY1A8w
ygklIEsExZw5j6QI1nNnfvB4dolHdxXnAcPXnsdc+T+KbrDXsPHT7MnizxpkS4HsjogHBozXrd3y
VRh0xUPRaJAFe7KQndGtMvysUpq7cjCs+jTZ3sQ689ORjC903m44O27ypBC+Ek88p8bNgqsYQwuk
1LtZ5dV3MpWXu8r2xu/loNriyluM4qqvqAPXRhLuTTNQPJEFlBlhP+S5E9KMVdgcLWlcqxYw785x
J7MKUTt32d4lzNPd6daaFrsA2VkHBjSBYaOCiUBne4SZGBMIn3yzSSHllUjS0RKtYG9gF8744TJA
owepSWDsgbc6Tw7mQfI/Axes4ORPIo1t6Q/VQfqp/NkQK/C174VB5GenT0PUGg3ND9pb3eeqLpo2
rnrsXaHGfPL75JVaGnVNPkxRhyN6hUkErvsgmQXVISHpzbCTbq7q61zv2VR60rjqozY75fYQKuu5
HESbhzXICaIwGKhvErH5d2l4zUdj4qiJodEBL++NYjlhMCHdYzWzJUP7Wee/2sBYqtDTteTFJQnw
plFk/SGQSoKvetvML3br4yuEUL6UIT2txUOnqvUlz69uOJEOOPSeQJgW6WmGexnzzvoybc2JaXAN
EWZ20waRGs2KcBTCSj/r/QKwcM4ccb8aDn6CZHXML96cJR9ytuwpykQ+PdIGWB8CMt8aVp3NkSjv
V0sdUCb0aZhYyp5PPSBf/ARqMHoIfU1w32AO/jEKI8NuWqwL4M7ChlmUA7dfh9z5jjVP3OvEAxFD
B1L2+9KDoI61ALMsbfENHCJ4TUX+kJe/p8HRn1VBljp1mEgf0HDlG5zJES60icXhFnc+LlhScV07
NhnKPC6+RTPRkLMsoiIX3kl2K3Fudm9PtxUJcW7s2HO/XCfaBJVZL/LqY2otvX+gt2V/NMwR/qrb
l8Wj7vfZd85rdNBhw/nfTHr4z7maxif04nI9AvUyO/oDPN0hOqrxmfDZ5M8GVLOlF/3d4LmkvKa4
dFkflpb8bqWjnkdUEuWTa63VCzt34N/oNufksOq69sfoJiX+zknrUSAuYH4RblWf/KrfsKg6L6vQ
J7P6adAZy+04rTJT6RUhBtca7lqPPlAGZdhfcKxgWpzgRblGqzaqqZxv8mRcbqwxyW61PtG/CUPg
YUyXSv1UpUybqOhoNV8FTgHs0bJhBYd2kAVfS72s+xC85HCd8dKuCPKr+6gMCsONzcYy78Zq4L01
OpYwQNS74FMLKynvGWAnQ4ycCGFY0Lf2GGY0KMkLa9hL44JkzzYGg0Q9VGoKJy/2TjJLVe4F37gA
1klSL0W2z/zRaHfeYGWfFn8dzEMizMNQJOBmrDQ7pQsPHMmejDU3975gB8g78MSTphlxyxJUx9Rf
tTvhEraKndtOf6w2gZkkiy/mnZEMhrFjgNUeReKg2NEwb/+wV9taaKRZdcugINjGmvog/R1ZNja8
RX8A5ul1doKQPZn8727b1J8rtwuGmyBtV7I984rBbl9nL0Rq2gQ1uraU8VDb+oNZrzSf13SxssM4
Wgwo2RxS98p2PPNrbgVrFmouL45QGcr7IA2DYSzxcvx9WtNnZtgmnn6Dkr3Fjq1r7X2qbDx+uXRG
/WCSLJmifJ+Dlz4FxIg+XYjThM+BDaYf5C1bsz6EiZ2vyV2FmzeGclBvdFrSD0LhNPY9gEvlMNDs
5oV03QmbpdnpqxuWJbjlGNI1Jss0GPtk39taTqBkRudzlwqI6DcJv9xPZ/CWL7QyIdqqIvGeAh/u
BgnrRWWHVt/X36gJiUiul0CwwGcbM4DhLNY3pkGEF2XUfFgTaklypOttVWkBea4Okykwu9gNCvPO
FVNwrxXj+NglcMDdtU/vs8zw1KkRPL2mshoSsCxDPg7NQFS1nAubbOcZMWNUKKG+Uvz5hCI5pVnE
ib4MKZnyOb5TnHNEj1CriIdUVeaXstdLNq1VlXZcTq53VwloGYE9LUy2Mz2euj74jRNE+zaZzDf1
VWUOAsjeyiODdygxuk3a7M180ee9ZSnj6BTDMu4yU0PiwoTI3HsyqPpHV+hk4zijOaePPB8ZiYwj
eZlRy3OIEyDV/C8LCpXq1BVFU11Xtj3PoZ9Pqrj26mzQHsgmrIZYEPFSQnXWoaA3dWtEnddPDnG0
tM/wxeKEvXWmPul53RHjsetB0lhxP/XNeDA1NfkHz2zy7iT9oqRO0IshJa5WJ14rmAcb6dOkxpBE
BvmpGrTiqc3NQO4GhgpVWAnNdgBWN8MnvbVKcAMrUE1qlrLGej4S47qTWF9UPM1B+YwuyjYBDbT6
Z6f20o9OK2vzRChudmqlZ4AKLbt6P5YBUvCRpfJh8EpKLCvxiyPmxKU4+fO03Da0zDoadcgKQiQc
UxMv65zDPpVeNe3IXPI2IVofzFesdlLAS9+rYyvAwUmmpubdwGY26p0HZti7qVor8CHmrxPlS6YF
sHMXETwatbf4+1bNyU9gBam3X2UF1nmoHLM5mpODmLlp/ez37BUJn41i5bZqlH7nkHi0XRxRQ0wY
q/mDt6f8zMPkEHeLTvyhtRaHPklXfwBGnCVXHb7KL0AImnsE2mUCz3zBO7tA/A49s97K6s6YZZRq
4BGHacOFMBQQN7Y94Vx0Ol2B7iDGMt0BETeGXTfK7ui5bSFie6EoCHXlmOu+EsoT+wHAurlZzKE6
uB65KhHJdcYEvB1S9q5LGhkNdOSgWpQTVuLQXrL1M4L5/s5Bvm4ds1URSEvQbFk/lAto/B3Bxskc
p8bc9yERZjXeeyzu6uhYij//v9J1KK10Qt7TOhRXIUViH6XjTAg3YxdxCeD5zryP9obnY+8Ci+OA
gjvrQFRVoGYTXkGpHGLii/HnlNmc81SGcso3Eu6D79B8XvTvgqjvU6bP4oSpJfnlQgD8zzs8QJl0
D1sNlmz33C+skHo1Q42fkjWTYZ4vxS8P2G6UQ0W6BE9521fmRA0+GVUZQin7XOoBC4DqGqAYhSsj
59pIKaLXov/dwLjFfFSb3/7e0nhHx4ZVfROJoZyijX3eOrV69AydTUvJdpkV6+OM/3XV1mAk2Ez+
TLJ6+eg6DVugUfefgEx0970K4EA4Juc4jY0mXOhFE8CuSXkooeraFxo87zVd8IxurV2kKdjhXy8F
hJp66wpQ2CrlU8o5q9YwkEUXrbOvfRhJBo+mhhyyv9+Xt8MxXtUuwq4tgo0G7FlXz0t5O/JEcVWr
na41aZBmUY5FEBdtsO6FRyJu7luwmfpWlhf6b2+vzeLf1Ko4qC2crWf9WDMNktJvuDY55epE5K1/
FHMtvgiz+UZVnHyQNY0CoWn/sc8CEiLdUsy7dDNNhoOvb7UkK8Bqibng716mE8ef+mTpSb9baYCS
Q6+qFybixYU7/XbFI4BFjcN8Fnmqcc6nIM09qNb1jxK4sE44WTgorNRBrZNnN/yH6kIP9Z0Vz8YC
WWGDFPkWHZfX31LTc/zQHdpIobXtvh1hU6d2UkWrpNrkneYmuHelzZvSDBL6laU28UpB25k9Bnrf
kMow6SdDTsz57DzIooUY3ksTvnduCq9BdkBEKEwAzkV+SzGTaW3KlCKkI6yspFmOsiYrrL3eGz//
vtS3X/V1E2+zT28LHckLUuGtyfePBrai1NRER/JiVzvzNTHEg3YsbI2QJCvDpxmRZ5I+TytJIQfC
CXAUA35ztAu9+nOaMfMtfhEa9QFtROgq57Fx6OwcF0LBNi3MM++oFVP2qdFqBfm7W827dU5kE8pk
Xisou7Nmx8oyqaxwWPg/NU2HSPr3u/JO09UHvsjcgCBcNM1/jMj/uC255WvdH+PCXAzmDvsmWZtb
hdGtpf9QAzCJjTrrDmnbk3PTryquJqvf91MyH4eimL/MNAN3UyeS+O8f7O3S2D4X8yfUUPhazqXW
gykDS40sjaKqcbivCBu8XOGISn3tWK39JfHh290IkStDB3wjCF6ZrL5eHqM26z0rkbF5s/jPilkV
g+1RwMDZbN9Vqiivi3JCcENG1nLhV9j+8tdrk2/ITsSIhT2Rqdvri7tTUVhdohC7gmU5DD15MiM0
jQuL751bytLjKcAaQ/zlG5md6xarsekOM86MH4EH6R8GczX2xK+KKx9e/CUfztuhBa8UpmE68zC6
OueDhJI+BelkvNOmfkjJZNP9mLw4L7LHRVxYLu9cCl+vhc9zc7Lp54SEuTYHY7Tx32TVtMbrSIAk
Qa+0/PpEXtpZ3+4kXIHFQoHLgJov9vrXSj0cZzOBzZGUWX3tTk33nJEH0DFYBKWWzalcwkRbcI0F
mn5cVvO3OedtjMJSj7qRFvLkte3JHlBY9pO27mjZJHt3sjucGaW3nCpEsBc+87u3h6RK5L+oTpm1
vv7IcyARgqY8TTSvil+Mj+Zro12Mfa6vl3gJb3cUJtP81oR9s9eB7Tt7vc645MrKb7DJsmHV98NU
kgs0tr38SWpcIzCpzdWXxkWDdCqknTJSMvNs/tabwMR2wzr0dQR4NnNji/mF+dBlQRpcKD3+qCNe
PXBoJmBRBttQB4Xi+TTTGokkqPQ1i1Zmg+o5zSWm/wUXRxBVtK5JE9NmVR1co8mWwyjNQH1CRiTQ
C5deEkvP0WWEImJA68Eev++7nuAEr+tpVfvY75OQMZB2l1YjtMq57EdCyuwNnWbiS+pCOSXNcqod
a7id6lyURDimcidSYsyuNNKZmEJopVR3gjGFeeFB+fOeO/vqeISoMCFGUnmf7zVJQrgEXS7KLuq6
w6LBjYwr3S+/0nyw2nj1p7rY0UD0yrhUdtWRnODQ/EIbqG7x90jozXmrzSGpE96TmLzC+loxcXiy
8kL9wDFP97AI7LWN3JGfPqT8mr4WdQvaV59tVe02BzUMfT2/BMh5s4nSwORMQYgs5giIEmf1ZJ8m
VUnBmUWazkkvGByPmBO1XFBEvq2rEBBwQLJgDPmUkefZl9wpPzcS8vkKInVuinoK5EE0SmRxVdvD
IV99bf0Eb7Ch15039XHwC+iy+dS18dwx3qRJ5wRanMoRPzatjsTczb4s1guyprd3A+8bKlmGlrAS
nHO0BvF61H3okjAjEfzV2+V8rJv8P0yENDeZA1AUECy8vHiSzl5cNEWcgoeVLlLmwXhCGUk+LfCd
7sKqfbPlotg3PfzR7GAgQ9yz/Uvj35uidsmp6ciRcnLXCBNaJTtVj017IBTZvZ63cRFBV7Y4DSR+
Ovu/1yNv6gM+AfcTYzZKKLIvzlbXohNg1q98AjiO2l7YOiEvGM5uRk+mMz08wrIBFwcHk0nhh79f
+s17m0sHaKI4KKGLZSD/evOWzN0JdATbkS5kFS7YUG4ZMiaPbDrGg0zKS3HM7yyd7RgKvBa8Dufz
s5ud8JQ3RUW3ZezIs5CV/VPhtL/wi3pvr7JZtzkKbRbNrSR//a0SjsJjpeaCgPvaeS7pU4MUCmza
+QNVQ7YrBGgSJpQZ1huYoc28W3GQqg5Z2EJzCTVGa833bS6mH5pNbCZQQ0bFHpTQ6Tg3TfVsAbYj
Oi+b2AdaQYNdmMv6iJjNvKs8b/T25pJ7UyjX1hLhzCf9Cv8k0HYTxDw7Xnmm3MgzNFIqe13UnI0c
r53uW9VBWqjQRjLwbzTtiYC4IvnlV1Y/H7HQuOm+XqQV7JjMJnW4oBWuCGlFIRCPdj2uOzrPtU3A
e5rae170kvMXb6pnE0BySopfZz5wKFnajy39H3UtzXJFaw5ptN8hvibLaRSyMsKmG+smZLAtXla0
WUacpZ0j4yLL8Jnm7tSah7FcAyqK1WrvNS3xxnhWgsmV4GF5gAY3WGEtq+RjoQ3zN9G5HdoBvVjE
l44J9BUxRICmOAyu/5vd9P/RJ//ajq//FzPxhnwSIsH6NrxGn2x/4n/IJ6b/702LZAUWyTpoILeH
bvklxv/6l2n+28L0AdkLdSFng60v17Rgev/rX7b9bw6UPDycZjdx82ai+z/kE+PfJrUNf4q3ABwf
mhz/AfkEuThP4z+rBk5hAEnY+TCnAy6yz7oJ9pInRMjNgAPTtMD9RV/WwSa2Mvds9YPXM1qJCOQD
Bruy9oyQCrBNIrKCa4N5lCieXR8p6W5mlHE32HkiIuQcRROToGgkUWGO64vBkMaKnKEVOdGVsyki
n3/t4W1wzDYawWXiS4Iw9LhawKfjAFfzGCd+ZxYhMxX/gZ61hydSmjStkgEqAuBSzm2RFaTGz55g
9G9F7cjPRaaSmzFZuSyVepmg+O08/crDs6/CMvllEq0XTmXKfN4r+2yPAuV5rkFLeM498az3pD1u
yKEQxuGt5mQ3ZSGZBoqYFvg+mafI6bUdRDzCqetd1skjhQCcOuPI/5cTBWXNO4Ig9aue1HZsq441
fpAooL875uchaGHmYWi4LXwiyhiVdcmwowg5Cr371o/eHaeKuPGLa6Y5n/RSPigg2CHzpR0z8Tmc
vCXU0o54iIrb4Ee6xBQs2l5t/9j1qTcMYebrC9wKxR8h6SwhZ7QbqFwn64UwkL1q6qvRDzpjr/U0
zv31KHNbMeRDx9Mb2i+1ckY1ZP05TwvGHsND7rbf6Rt7zLUXXk9Vc9X5feRW9VVHIrhffrTXfp9P
dlahIXkQq74fq+rK6eYHu8zJ6MheBvdzQcRFq31JfWsPu/sEKRdV27KFld5qycaWluEaMDjVrCV9
8ftk2DtCMKNO9afMe8wz9YkeesQh4pA2KAMoteKqzYrYn6Z9V5Jo6TbTvqXt65KGmDvdSU9mkm97
87pVxRVGzg8QUHaJ0UZoA3YtwQcVJ/w2dx9dvbpGPsJg3tqU9Wh6rByYg1bTD/Xj3GNCLU7CMXZd
AWO++KxXFQCzmZ3a41ubn6a0uxbwyjAHW4+j9pXsidu2K7ND2f+AfnBPQyZEMYVBv9vlnvggUiQb
g/NYyOb3RPYIIMvPtleFthAYW9RMzF61M+zuvunSmGhKHhwoxwUT2Trwdsq0rip5l6NdwT316I9r
iF44mpPHZCFPVjTpzeJVH4JZLz9lywDvUXFIS6qjS3HoIOZEztHtTF07uUnefxn624loXnyvjF/W
ciAsZT6amsfYO5nu6zaLZKWIlbM/Mg3VY90v7tN8PphMYJXGq4zxEtlYekf3pAepXC9rGhpuE8Ns
2Rt5fu30SbRgu90lAwnIAEJit/KunKw5GvmMW6aLCVTzwXH7dwuJu3Oa35aJcSQ78MSYnRSp0f3g
dfJqGMEQM1dCMabT2sdzo/ciQp9xl6jsypy1o3Sd35IJk18v+5kVYmr1FfmpY1QNdwRS9/dA5YIP
1koqgJhu5vokDTPlrGbyysyeSnf1wtTvHmg/XVtTguylWPQjNUqYDtUvd+iZ1SaRiZ+SgiYOFKVh
qpVflD7Y4TAV9FRVFRcuMahi4vCvkmNmcUerISJJMmwxXkKIPjTQKBoSVKvAvl8G3vOZGZstP1I1
hEZeT+HE+Jaas3xCy/BUj6y/xPzklE2UlMOhAq6s++nJg0ZQOAJgZl/jDSML0RoaOunpnWLkh2z/
Rp/kjmjbGCl0xAn5KjM6UOGbCBFBTMn8erHm2zplY6Dk4cH9Lbsq1iBDuf54NFBhMV1H1Pbg5GAu
B2AlCHuyF1Ut13ai7hm+naDXAZtPosHQr306m61Th41N0AUWSyLS3OMgxs2FRUfRH1XcVPqutFAR
WDoocL91vuNnqtip+EqEsIeuO9zqjOFlkZ88zbjVjf5kDbgOvfLXULrdc2eRIlgm6d4UIg6EdZPo
xVdbl3GdZ1e1g3rRXp/0dLzFvhpBeySCOGW6uZzAk7Ccmj5i/Lmv0KRJNTzolfV7JarQUU4d81qT
R+Va90LooRQ+mbry2SvHfVBTZ4lsufEm98oiGpnRo4jahYRag+8mAv+QaN5p9KaH1u5vtu1IJpxc
yt68kvYvLQmiGZ1taHk/pehjnSRwL/9AW2Heq7UJ80KEg9eHHUB0bdV+y+R2rOXJXr3j5Bc3hQWn
fm6Hq8nhZ7fk3aJn+9msy3uZqK+clMJiRW6IFPUDtWiUogPYtetj3r3UfSd/IIQ42u0TCIc9HODr
pNRv+1GrYyC5KFUCo1b+yZMtGHYf6Cjn2KVn20NuPAckRSbtz5EA5pdsGbtnc/Cm5gjOP12J2bWC
B6sqFgN1KJxBLDDG8HMADvpZkpb+rHcjTbJkdpwPcu6xwa0I6L+2WS2eB1U73xW5TQjX1KBy+oSi
ARVUgB3sy5GnsdZ75z4BJUvABbKtH1a94A4UmRl8UkE9G0CVPUZmSZWBbEoRgESZSpd8VySD2e4g
EuL+qwAqUh13wXJjM+VadlLq5S9he3hszU4ON2KxEz2qBDrkaNYVe0rV8VzftJVd/4IFu/zwrEHP
7mh6utrXViFyiQL69IdeRzu2Kz2tmw6Zb1f9nnC8xD96fWrYcaPgkW9M8mS4lkJZL6M78h2pi/40
KB3IjpJOTZi7ZSNjD8ACWtt6KvIrfJ+uuCIpr/RvkQI6UeOspfFAbvhE7VPmBGCbrubbYeaJBVHi
WCoinwk7N27Wws/dwyJHZEYohzJFjlqgJ3erGFs3rgdds3cyLbKEjHQbe6+gKYsq2ZiVS+p46VB+
+d72iGPMRl63Jjq0WdKotF0xoUf9yC+G59Rv8+XozavZnkoBIiy0gqTyb/A/LnAhUCW4u9mg1Xi3
yCybWVud24ACobN+8GZRJPcdTRP3BafXWEUWpewaOry3552YU8zmOArH9kPprPSrakEexW0nCRFC
GcgRJ3Qz0bz0RStJvM4RRsaDp9m8fVMPQyFUfDfbrXk71YSNUjGiyyclZl9Nmu6QEhygR0X646xH
LVllsZuDKSkio50RQA/1Spg6T81/s3ceS5IjaZJ+lZW9YwScXN3h3IOTzMgLJJKBAwYzGADD08/n
1b0y1dUrUzJ73ku1dJH0CAdgMNNf9VMbq+uarL9vQaz2AeQBSAkuPkcjVCJ/Pq3OiLizkB47W9EU
6AeRaO8t60OMzrWQotsLQc3iMZz5o4DsZya8TeF4TsLYKnMq7Ute/6bLouEwMOsvPpr2VmuQlQH2
1BgeRJhacaDNJiKp8Mg9u4pz5pAt2gcZfRhjLMl9dkNvul1IZ4e4eKupvmDuFTNNjLknj8Hqyi+J
bKZrNszTyrSv0ec2b0KP1dWrfMwwfMt7Mylck+sywq4XvV9tM/brLCH2WC7bUbZDcLISYn9bi+k3
HmZ6RfLNaNX+N9nRr7ir8sluOEEaSSYBBHbqUdp50YuwsLNbdXidVdBQoZYVmd5wlPCnjeVw1E7X
afEBD7lyZduClZBKDbrCeYGz2eXvtF4n0mGJxmXvxbMbbedCxiLFcT31GII99c3oaMo3ichmcB1l
ReoGRmgdpbxyHB8l07CxmcKySFJunf62TQgXnKv9EMld3qz9z1YN03ftLUGJPK6xy3nY665losUv
NeQ32ymDc4MPYqLigXqBVDl0VjFs3DEa49BuV4X9UgceV6lomvaoUQe8VHrsjvDOzV98v83jjTuC
xHFU1aeqmt3v0OBt7GnZXM50lTjlGSidujQTO71dSMVxc2j7tiwPsR9YTwYnXrmf8j7/CKL3nDuE
hgtf/xwhBgb3QVFq0KbS81I3b9hLxWGe/PCzm0khXEfzYIw1tttCz+57xZKcbZoq4p0MEiTPkK66
8AWDoPfD60fqvt05GHXa2bP4EXckd3fZIHvv0GYBCITZzsigUKVon4phUVQPLe341diWiAC1zCH8
1NEJQaLG3u8gm72ffpSjPGAQ9b65M/ze3cg0WKe9CSd/49fFzKpnO36bNkzsf+ezmLHeick1e0RN
yvaGtSeWA2wOc3ocDDSirHUfPffKX5xNAsj1x6IQ4jfRrLl84xBCVKl6m4sE3ZoXkZ1wOvJcA7Uz
dvoNZTnNsyfx9mGNauhsARrVD9sCVyx3U0SJ7WYwjPm2bjsD1lY03fIiXh3/PAnPxDAye6IEQ1zP
eyOimETIhBk8nb1+eCqykj7rXFfFtyGUyU8HOC3PQhUJwDKGBsRtlVNRtfHCear2wi2W58b2uydO
zfoT1kLtY+ujTHMHJU06G85+RbTDctWf+kbKCRIB2Cx4ea6EuxPTNbSJ2sngkPDU6mOn6qk8IqVV
QAQ22LNEHwZ6q0LPCrdNK0u6UmjM9bd/aBj/X83538Qs/zs5560rx18//9el7PKffftnnu0f/+E/
ebb/EcHz5F2CZHrjht2GCf9QdSz0HlLhdIhEWKAw198MIf+UdUL7P4iKu/hFkFwg5/l4hf6PrJPw
j+CAYV6nf4SJ/f9E1fmDlvxfos5NZXJR0yk0gWbj/LslYm2z3o/Ltt3uq5f2Tmzut8fL0yX9naTH
/+GEmwkBPy45JlCVOH4wOv2r2ts69Wj70NNw13JYs4+hzI9/+vof//Fj/xna+hc9+R+fAODIu/m7
ENJu//xPRgal6oF5E58wSJ7Y6Gjnf9d//XefcBuy/ukTEqFnvPp8Ao5yYgxHghH/L7+Db0P+QBln
yMSF//MnELVWMIECByknRV07DtXfEc7/knankJLRLB6HAEcFeeXgD6HvT79ELoiweVU2b5qx95e7
Qgv7ZVVt/AU5zXIuNuaDjt+MjIqLO+uuQ6vbuSJq7uJM1T4dfUTKLstAny65IdusX6Uz2e1xWDrp
HDJ2aISzLbtqU5oxxN+V/PzrJIQfnhvHIWhy63H5A/j8r9/P0NfLQKHXbeV3rvb4M07qs9/bu37+
57r2L3zuP99Nt2v5X4/GPz6JYdWtkxQF49+wDUwUVGE3lrNxjXjNYlldJmpDu6Jd0//+tv2/f9CN
9cywhcbAv9xUawORmfYkl9otduVEB725fy/JfP33H/Pv3xxmGorimSJx2f/t+VvCBhoJjfGwCZrU
m2wqibr4Y+nCozXXf/NZt7v0X787Nr8Owyr+wk7nr730Jedj3y47j3TDcuqqPTv0DamWrasuRfQ3
Y7m/GKpuFyril0KWxs/H//61Hr4OO+XHFGAAY/NAvbzTOJFHF8rGN0P8GU3PMj/HLTLd31Vy3ObK
//574rADOQ74hTvkrxD/2QftKjrmKIMb6NfImSqUL0mUc3src3ro5oSzd2+a6CdBgeacU7z27M1T
v2OEM9BfiezVHxvflA9Vjz9ui5aBa6LoiQpseHdbX8XcNocJ03S7dV2ru1SOFpx2AVJsAl2Nr5kp
nY9sVck3UP4Vp+GY4z2Q6CErUydsNEGxFrTbrmTLYdi5CmmRPLO9a0XG6NTHHf82VczT90bMXbiP
cnd+C0W8RIzgnHDXBCp+Dm40uud8jPxumyOkLOfWzmzvkovZ/k6zWvnY1JlCafSygRLV0FrPTEAV
u7gyKZ89nf/i1ZCbzWJ3OtnkSyJiwhr4WVMasZ2XWYWle9Go+OE5WfLhhein7E+LCCQ7LEv9LE0+
PgZd0Z9aF2kQFz6FmmN7S29VpmAzzWZRHiYdeneeP5OaHQiE2OzowKEQP+qx0I03C+p+6R3xHXwx
6ZRVr8QhR1O3y4NYB5WKzB3au1aa6TOLdX+hv8CDdT3YTxww4kcHCSHtIz+8xiu9ohanCZ/gB64t
PCp2/+Am/dTu8d3b+iVfmqjEKUc8c0MkqF/ulKXy+ZKHiuTf1snUEhLYHWt9UG6hya/UUWQ4LfXz
i+giDGiqjOuPZE3OFevdkchBRqxIek+Tr5KXuWP5Pjg51nBCmVsbMie3nRe9E8TJrhZFvwQyM51f
SX/hMeFiuns1REu6xNl01n2OpmEjf9EEIarudeap2RHLC5d9R8+lf9WEZXukTyyR1xFB/7CidLwL
yhXEJtFa7aaw0j53dSiphTB2tB1UNcT7sAqxL41lj6VlnNYdtt0K75wny5NL9qV/1qOxxR55KtGX
lq/yISni4URckJdH15nZvNbcO95h5o9jgFM4ba3Jow5BnLyOftnsKBBcL3LswnRRYsayr3ruZWom
+nif08nNkZwCuL0a7ag5c9ItYP4OEzFRlHxAXw8z56vqxwQU0NllSzZa9N0mzfwSkhv5VL2V9Bdv
ySI6nNauTpcExOrWtEnwiigjy+voERTcJMQpg5TtPTHNlXD3iEigkiydeKEf/MhQCTRWY+O1Gwct
4tRJG05r3zvySwff0d+XrppTL/NuBX0mecE2ViM0+pOiWNsdP93GL/a+RWqH84B8XDCzfhS+L367
zuwfK3zx+5KQ0bGSUn/GiE67gDoeHq6FzrnU8ZtEpmV5cyGVN4OmMrH1prIKH1w3t0xpqlwXP28p
vmca0EoLIHe3fuHceEtyimb9TIqKUVuQ2R3NMlNwVq5AtCd9Eu4nlY1fQ6+IPw2lhTdgpfYOVjiO
j5NGSWMYWKItYN46l0SUrc9IFZ5z6FTJQD23kprjeAadS+CxtHYgYAq62FjkJsz00Kn81XzpO1F8
trS3Xx1q6X5UZZjFh7ltk37HXpkoud8W9kyW1gVuJEVWvplSIpq3ypKHoM0smdos4uXObuz29zwO
cVoLb06eJ/bd4cFOyN5fMBIs7kMRlcrZOXR+mrQO5LheA7+0aba0cmJVTAmT4WiVcrURC7rlKSNJ
N9xJp2r0e6sDgt7pYAMJpSGmFP5NvCUcqlmi9xlSAMzIxV1e+bm7FJbD/GlXyyQ+xqhNtrr1WTq6
cC7C/ThVxrp4VdT5x8JiH4bsVBE4H5z54GaU7FIlWvU/w94nWBlVrjzTq2rNW23wDEZNwul+spX1
XNg0ju/tpCvfVlrO3jq9BDtTdeLMIK9Aftd5DkRjNO+x8ML16oDvu7MMPvDXQdq1e7MpIS1ZFRxQ
CPDfZ+3ETEATnNn7EPeBt7N7ouBvMNbKbbcw0mpkLqNjP4KpOA2ZM8td3Zv15phd0Z1eOozB67mh
fazfR+AI/Mdo9FX7dUSAGvZ+6eryCfRhu7NbLOYac5jzrdGEcdO4DAb/cWb/eGVgOz3l6F3+0Rlm
NzsSkynSfHLze4e453MntOtj3xPG5WSfTaRay1ut2W4wS5h/hiiY8j7yNYWmujFLvK/06uRHanSM
+z7WvRAHGc7LBVoLkEclkvzOTA54XczX8mRcq39pxZTQfjmPZXPJAx1MKSjv5LHJMXXsFhd45tks
LbwKiqPwzjpjriHLZlKhGWRWUmHYMWHDTLMhyEjeZq0vVrCiolQC986U8LQcESndEFTRhFC3qL69
ZwisDqWdB1/a3EXDr0KzzPvMmcbjOjvtl9ya168rC0C0zzHL7JVFlTvzmWoi404ZFwGXgGRq7RbO
IbelfhwpZIuupNAX9M7J5M6+VgvDv94k3rM/UoHrzst8EIqnLx9L2uczk5UvXq1sTgOZtwsrN9sh
qLcQpthVHKK2Qnl3qoXtyEYGMLOCgiAiWW+nPxTrWi6bZo28k7RRfq91Es4jCjTy5bPfE6Dd1Xqy
X9oisLqDQoss0BhlEt0TwcqfGV+z9sxi9d9Wgggs0wAsSD3p4YiRV1df6zpP5vvWaqptpLrhfhCW
H1/LHOZK2stG6guMwMDZu2HV0iPRefzUqy0NL1M7DjetAJqRmWo5MwRttv3K1op0fdN+s+i647kj
N+bTMDFT2915pWCQXi/+zht0N363LLjHjDFtrOCesI9+0Oj62mZzFRxJyVg1RJjKAbPKsIHcmZUM
Rj4WTqCwA9Mt75qBbmJ/rt5niGm8xmSTxPfwtar2IhcKzRDcYyLaC0iaU5WhqW3ktAb4exguMO2m
eWPiEF+z1sraOcLKLYMTk466O6u6Ztw9zGOx81p8U89OtuoJ+aqvh228tjJtrS5HUgtXdlDCvMaq
U9OLzWyMSSwpxXzAcEBlTDrn3nGwg+Iej3h9yOak2OdjM2wzB2NTztMP9FrbPld4WY6L7UOIiAO5
pshi8bV2KBz9PViU5roTUy3GRsFBYQPueNfWFT2/mWqnp6mdh3qXTW6dHHUQjfdF0tkf7bCImoVE
i521TubSKrH4DAjxT21RRBazn2nmbb5SWMAIeugJYONrMM7VBed18xD709U2YEnuktpnfr/opPle
8XJlY0BM8kR5GpR7YkbhhWBl+Fhla/u4mKiPP2lyzfN3amtFeqPfVrzSwugjo39sX3hi3TU9NFh8
HfaHtWCF3KLmqKfFc3F2tK0KL27rxOgNMcU5STK31hb8Xuzu48zymEIV63ISE9tFKkHE0jHEs7Lv
rVuzGWxxkH1wjCJgBZXAWC9RV8Bd6FZApxu+e/M5ImWbn+6NgPfdkTBa9jpqLZ3CwZPtC0IwS8gI
3WGrZVKw18J5kPZ1TFwaFT3Zud7NB6OmhWG9q7xXbVrOCThCzRlRODuRuEURj+kTjK+8MaZtg9ua
pLQ/kMXzIRwgATdMXuuTqeuL1gxyDSWQtEEze0nNKq1TbYZ6H/VFfqwS5jlLaTevQu1HtvIKUWhT
JhMPgL14Y/uwBqMiQ01edgV+rNcVrluecdxgpvA0uxUdL/Oq4vt4qDrQnl5wf3Mg0Arb6t9NGTRv
PHKEf0UdX1Qi3L0VK+u3k/NkbVmazWm2k2w+B1kx2JRrC9ruWP/zH6HPWG5YV2G9aa9m/luBT3K3
fYVcetuj2ntnvZm+jVMF07vAOc0pLKmIwmHS3ckAJB28CcrKsRrUV0UJerwDl945CM4Y7TJK7NYT
DY0mPzV0dOKGVa19aKGNUdbZTHN1ssI5ck+yGvIOLH3Ye5uAm/ZrKSNqUXSzMK0ZMU5111qv86Uv
XA/GuC2LE4cqMluN8uxy51Sz+cHboOpAv2K63SyF7VKJfjt3larlU7sRYEkzRccqH+dtb4tQHQWq
8/wcM2BEFwvd6hGA8/B9iNR0R14gOFAQkaS0GkNzd4c666+aIuqv9jQiVUfdMuNAR2AfWTbzcYl2
M6AZ5tluUjDdzkTVvtLmDYFv5HpGu8ET9VePQ3EN77Kdnpep8Z6sJVPfYuVQhFMs4XoBMTFeJjor
PklT55LxNKDqO4BENk4pKr+LZ5wcbshr0i/720zIXKyJ0NRuYKh/X1MfflT+JOfb2aRmdDQQAC7F
JH/AQtF4HQkZnBAc6+9+7uMomDKy2V0i9qtxsvouGIr1g1IBSRvpKL2KgyrmhtXgUatGx522Hq/d
ZjvJomD8MFEGtRl5/4wgf2BAWqGUaUhDNq8AFYmrV81zeKoS9vGjCtgzJLqBQ1Tzf5Nk2pPVH/dm
qZpn4Sz5zrbpk9PUO+Bh7eyYuHqRf6uCPHgVRkw8XBnE8WFsyqdeKvtdQlT43q12/YDb1MI3Rvwe
wFCffbhSRGhzznCJ3VLeF2vPxy4iH8TOL+bpC3iZ8jel0zN78gWDeuIX5j7EAOpzoeRyICAncV6E
5fhget89UAbmqLfeD8y5UEXJoCq+pbDLgFIaQvzhtp3DH6FyrTuIQ1ha2tzuntiS9h96cpjkl/zy
4OAUGyDfy3KsdyYXBjhmwElTWKF78gI/OITToq51WTdX7mgnnZkz7vnRhyfP7Z3X2W9eso5tQoC6
AZajtBPujQYy9WIP628WGudcJTN5C+g688mwf8cCu3bdFyU1lB3+NP++LjxQRa2MgMsCTftBRKXe
YXbqT/MagebphGIsVEnOIhmG8494aK1jv8DX2liLAjDlQQgowXUwFN5F/g2pxwgaODbrwbtl1Qm2
4Tr/ClPY708ujQSQg4awO5euiNOEkRJ963lYP1llvHyASmufw4E8eWDly6WxTHPFKwFR3HMi574H
F3GcjFc/y2yMdvYQM+CPmv5hVGWCK4suLhqisb8pznttCmlq/qY1tpQxclV4JD1Dap+bIND7orBr
CpVtKzl4vFAAwS78ANty6LK3IVziA+QwKw1l5vzmhcL+e3CrS1EC1cuLBa7UwvR70yfemHYzGXNM
cctrEpjqqaDsCE9QsGThrixbITdtYK3phAT/ops5PKwQ2brtEk50lg2luUGaiTMVuF62Q4Zn6dYf
zmB2tnjxRKbPyg1/m8b6lqTW1pe2YaRrgGVsegUccdM1zvJkuXHBMXmQV19PYxoLaTYZtL5DMLOu
BY4BScm0gf9IJS04E1O59aFm/TAbh6DT3hMmYSiHn2Abhe507ZxEqu00yuBXrijH4U3ffdNYHMYy
rp4z5WB5EqsO0tvm+Y02pOil1T2eK6cHO/BjxRL5xUi8BXtrBSHwyNfB4wPv2EQ4LXuxHXXc8Ne1
tR6clZwdOQW0QfYBS2wfSAxE5lhWo22uXe4En33pOyzG6KKp9DhY7MvSkjgOZePuMEjZmFsditEp
Icvq/VBgbinGYfoxZaHeJX746APnG7ZKcJLaYFCfrnri0YksKpIp/fYfCa7Gv2Bp9w90uM3ednSL
9WvSZf7XTMF0RwTjLJlUQXeJeboc5EqlY1wENUfoQrueTFdmNbuZpqKXLFmrvfTKaJc4XVbuBYOr
ClMaN8FOGqUh0UXFALujdKJrMGFQ3MaezJ9C4DsMNJlm3cJwKcooudbpJVvlRrxbV0qaqvZgO8I+
qZ5B2b6uOaipq92Icpe01s/RaJwRkvP4r4wMsrOzstbZds5c4HyQ62WWEbXUI5Po4jh3Un1Gfusf
7Kj3AYX0pTmaEQAHIV7P8GTbk3xyLeE84KbDolfbelcn7ZxSaoJHtqUv7t7vSxxww0CZwtbu1Brc
iVK99kJ/RrGc7tbYNc/+lNCobfyVVRZ0kTwHh+Kp5vY7mmxsRmgU7McPkQz017Xsouhs49pite2H
/g5N3rA97Dk00apSnOA7gG+XwRC+czacz3PczTu3npfpmOtm/CnYVI6bIInbW26IpJkz2zqNUadS
asz9Efmknt5H9sHfmz7kOsiQo+OuHj3MtkXcgzYA9rA6d13cd8lRSgjNGwzJmFjZdg530D5Yfdmy
+d62Wk33lrROgVkbqf9hKSaSxhJPRHwY/BEWXpUMU3TveQ212tMYYXXDfjoQQwjm766eMSo0KtIn
t2hUcsjY63/WugoPhYDRaHk+jo1odp1ztlaLvefwYODdDckDj+VTXaAcQOFINgFooOyUSO0H+0SV
N4oX++RkTymVdyf+sIHlEHHSirqnr6KcfMqLFVQimv+yL5IjT7J1NVm0Tc8lew8RYSMmRZXynr0e
elkGXecUtvz8e3u22oxSmZhtk4fV3KRlkc0KA6ePMOjNWA6z3MQYLPpfvds+ZQUOpVsDjPtggrJ3
9msxZwTqo6x58UZfH0rplr+9pjYY3NStZjm2Wn/TRb1o2o3BoXbFVlAFPAoFTrkBfhFzirA3n7mI
W3vLsWd5x7EBhCQDOnNxPKIhG60bxzu5NxTcAWi6nrbxrGS789uQZJ0GqVLvmryV1b6yClPvpNMy
mhyhvmevS6PkiKcwX6d9EbiZ2TALzO7iPKEQTJWiVoe6a7yrVY4uTqA2N8kRT8m63BdEXw3W1oDG
OmqMyh8O4vi0rTF/XSu/G4KUclITHT1jKuvA2Dv8xNqL3VuwcwrpI2r0QfTdWj/lzhC/irC1p63m
zr7qSPNzRCK36xP+XMvaygCRBXNfIcLqEay8FaVo9hrpn68MLqAa5s+2ULO7HQAyfU7IdOvPkYNW
8wjCRZ861kCAOZGL80IJ131y8j6sccZ1zqt12+0ec99z1DHpPYpFxo7CCssik5qF6kU7NWYaa7Cd
X2vpFfulc4AeJ1AO0eAXT+itHRbVteF73y9YTFGgKX5kb1Le+RMBgkNj5fJJ5a4+zvCPOEbJZH0Y
M7t8ZFs333eeopkhcgi4GmVH/Fvhkv2ka5gyZqsKam/LmDbHXtJVwXKw+3b2L14AbbIIVfbekfpI
26yT8TWeOMVxEkaFfwbflIzbkpv4vSVThINoLXBuhk7evkttarOrifjie5ssSH06Rz/daCuv3kuo
S5w1UPO7Dc6XdA19dc3hy20MMYee927MBKhfPvkwsD62FQ8vOE/lW9OKgMkab6xffltVj3AIiXGz
VoyHiRjLrgnDkXNwrMhC98iFLyOFTTMdubXnXstAJ7+bkZPrxs40wKQiU2o+eACoyn0S5ZTRFauI
p01OScFx6WpVbyErFaeurX0A893UH4iBDR8tdty7TFviZCfj/GJ7cPeGqpmaTfYrEcJ6ai0l91Xy
s4xAMwbSSRl0ohwsbECbbdjdOvjC2rF/QZxMMJMvFW0EXQfp8lJDnv5SZYWQu1KDV2I+wv3MTDl5
QxV8gMTymjlB3eMoKrJhM+dKcBVBp43jojloiOrSFmY8Ktpw7/xIGX0xeJp5l2V+ku/BEA7yLEbc
sicSLx0jAy71vT8ORNrAhFZwXjLiLhuy+FZ+gc/DhLDt1vHqZxkCH1ecogSm6XXzYHfQQgU1NX2q
b9ZNfsgiR6A3TK02RS8Fdua5fR5uL918jLnzwkTUchvzdH9j0AcFSnXk0Dfcqf6ulA7gVd4o7qsC
LvkwRR07wRrdka+K09t+QRutD1XU8F7ohpjjGXxuU50dZ4q+OrVbXqy5VeZB9uMtHrd4WMq7wjnn
Ce7PFAfV4G5q5hHfaxrCy73E4jd/EYKZxWZI5qI8AK7mZSvLqN9RfTkzqkO1eRLYFC9FUi31U8d4
jt8sHvPm0RmD+Kks3bE7N5WBKUdbkPW2KmE/2HlO7NjGDnXBYd3au46+Ig51buiy0UnC5a4Va/TF
s29S+A1N5e4gr4VX7qVszz7K3idm1N15GR3/OztOvqEgcIQ8Mut6IxOwMs9pvDHaqFZF68Ft43hM
K5JQ7uvAVszZUjxBfISiSayVibaWLYOjHNoh3CeDcd5iuW7CyXrvs2WAIM0rdQN3z3znwlFEEamq
/lbza2/ctnStF4aiDcOV6caxba3Ie5kJVt1Ex0yltUNyfXvDs1W32dN0AoqX18c1F0IechWsr7Th
Tk3azMvyNtJqkQqTe1eDXP3EFL361o2DPAKsbuUpotO1PhLK9747hKzo/eVe3bSZwRnpN6p66Zyb
SX8Wdb+mCBPJCy5sf7xrRqyZzyN4P1y5cbNyNp5ix+yxMMBrbiRk3XTu8puvf4zC37Sf2c1pnMXI
sKZlfSSS1ahTodlDfBcMccybFWJce8Z/XgP+TXKv2RrjI+kH2ObepqlqyzRbyu5NzVAddjYIvxo6
kmfhfS2RzffrlFjF05iNgtFXWasPL8/JIJHwP/pF7/X0UzTre6k8//eilvqlCAS6kp/NmcW1u3mJ
0TlskutDucgtcoywr+OcO+V9HViF/VwU8GM2FfdWdAl4ZZ9acLbluWLKzJm04NvfmNjVn1iuxnun
vuV0Yf+GTyXxEzJzw9g+xriSXzyO/ZgyLUzG52wMxRNO7UVfZ9ft9k2NvTNkI0QadcnQGiub2BHt
IeZzqGMMljpX5bTNJS8XKuXKcblYa07ThANEQaU09ZSPXt5466kJMrDAw1rBwS1Dm9N4XjdfOiIQ
3cZ21Pg6BqF8NWFEQYUfCguxv+zP8TrIIl0Ti0xR4mnaZ4l7YRRpYWchJgndXhH0mid+dsK0VGmM
/o/aaHmZukA+OiEbE9cf1ncxmOKuD9w49Ri5p87aTGcyHNLmcjI5CDeBtEx+MCF2zo3xmhiT+YBN
cnmuqpHJZ2RL96nqtPuT8FAC/7X0pn0NCc39KNkDon0afBEbRo/RUfG8nGRQ6Sszt+ibI3R8wZgd
IKtLypaTbsjqwyztkrRIWHp7169sqKwuMaUyhMbXlsZ/y1TDCkvbNL1B46CLo+ZMzNSyvSFCtc8h
q+zASO7WOU92AcOJ37yynHRchQQzGVTNp9JS3mGyLB7BZAWwwjKrw56O/tennVWRy+uCUejnwR3c
R0Vl4r5sp+Weqk/3KwUOzjVcnGA3CP6ogel9tu1KFbQ7Ut5dShZN7I2C2giBCf/rNNskzLzJquIz
o5/lC0pRt2fnDFe2NWK8AB/N76JARO+2BkK+SFffi1knx5JmB/g9zKA5rzg5Aj6DsY49KYP/nzxL
GfFMlTxWYPuYoVKvOOSht89bx37wSl0h5DSkjmAVeV+0zebe5tbcySyIlw2cVrf9neXs/ShxoEPv
nBPYL6iFZz0+sklv6m0xV3TTzllLgEnN37yuJMqNMArOM88T6T0WZSbUEQtfd65GPzwuCfvcTdAs
PXe0bbXPBn8D48xqqH7ZbrZ+uCpgMoLFt5RH5ErzNqz2aN8VTAD5LvxWZKfZ0362I+Xi/YJGMx4y
mxBG6o2VpALCqptneEKoDhhZnGcCZRU7KVS3jardqdsXFmPPhJZTd5sDSnprcQkHu3DS0bBTVYnJ
jWCoBmDurd0pS3KrSFsdCWvPjgLqdsOM8Ng1+dq8GmAFm8lq56vLvi4BU88qt+95pV2w/Gnn0Kxt
90ijS3BnMseLUV4d+qu5tBn7ltuF22eKTfUDOmecf5vWweVBkcFtuMUUIc3bKb/TpQK1DslwnN7D
nm1Wkhu1bLLBCpaTduHEsp4ipPGIDxwirRUAGMskjd0qdDcFI921GaddaMA91U39mC1RXZ7rfKyf
C90xludSXIIgWt+YtufqHuN2VqEfemQiTJW/CusW/5t1dZ87ISI1Rr0cRwn79GofdRZHWA71PBcr
X5jeWuye4Trd2MHUzskfcqrndhv24/QtqAIWrWwo2kfVj8mS1sy3mi3Cd7+LmUp0z5pPfSbw315I
VET3HGHCBz0u8skpDaRX1+6YWACT25Mi4LwSjzSAr5pwBnv6xt9TJurjrXYDzPrEzOgxj2z7mcEZ
wu/An0WAL/Czk+FlM53HMNQP8zDhb6TP3Mv3ErBsTRrMw0sD558otOPr/pEshXu3dFbhXfDW9cvJ
C0skrlja/aM1djXDHUAfRDJFyVljkP9J2nktx40ta/qFBhHw5hYoQ7LoSZGSbhCy8N7j6c8H9pxW
FQpTCPUouCV1UJtZy6+V+ZsHr1Q11kaX7kPuNwfJ9cdvLq58L2UNkNJuRq27La1mrLZ54kEYw521
kHe5Bb7TlvK4vSZzLb9B+/DfBTkYyNBrCmUHtZC+NZiXxpwdsZs99nkfbVUtaoGv94N600VBab3H
vVjewibqI9tnWJRdqSYTKr4WcuwDGthMKLVGD2FLB+24JkgmuaUUHeuMrHv6RBXCH15AEsTlZ649
ZQXUrPCvtNKPfleiaAp73Cpa/5GnvNnuG+4zGwX7oARRdDxR7FLNzGQ7lXE1u9BNRBBaYDjPbAMR
yCUx4/wY8mRfjrX8yZBgLLoktrb0uPgFaB+syVbj/IMnHCOnwHCDEECoWCMdQc00ZltO2tClPlRR
00W91dwqfQ0Ovqi5AMBf1G7DQFZvUY4tQicBGPdJQUH9TVVEYxMZsv/TRJ2wvCrVPq8oQGRmyGtR
IjPFJ+79w2BW/Tvkg0DfBZZeiijIUfG1Ww5D790yS/OnN4xydJ12GWkk0IlluuUC30cOrA/pbrBK
rjZYEQyfa0gq3wMUPr4VZlthgBml5lcfZFPtKEWelFTzPfOnT/nCYoun/kIKtTMKSDi1yNYllJSJ
/DB5COvBy7YSuAw02I0hH6Gbm9YTKUxgILJnBi8tjK/8PkJEGPXrIdS4sKhd3j4kqj/e+Ei2/hA5
V39BZIAp1kYy+05mwSik+Gf2n+VcUl+GQsAAC75q4F5N1zODaiGppR35bH1A6SKVYCbqSopibmJK
eMnKVv255DV5CHs/mox9WtdAWLdE4ztsKSZvukSedmqvJXuQ1J4lbnK18CJHRo4g2o6jS+4bUeHq
TWl69bufcsF3lNh3OUw4WusbRMIz/Zraef9Uo1+Y7f9P3Y9pk5YtW3gQIWcktGr722wqBUFvMtDP
KLiZewnBtduh97pvclgX5GBF8ctluO05qhdNQ4CploSNFRjimbgJ0lpt5TeQp+XqeQjku4SFi/z/
9eUoC0BbapGiSSEUbUlVnfnkiHnoCkMNhSuWcRsQnpFptK3snlpurq5o0CxgXS0seS3g9UhQyOas
QeCzcuSHyeiOGH2KovsaZe7T5dYs9JmF9B5ZHoX24FwL3PYIma4pudA30SS9nT/lxms6bkniXw5x
joI20YYSFfBlGhyKD0LEUYjIz8DC+PBkAFhvCgGvimgvApMdMVS5HMk8wwaboqZKnOYY30uII502
Ji0MiJBBBpYE9k9IWq9D5GAwr/T+R2LeBNYqHPlUoGPCQdNlMm4qk+gTrJPZAGXoNZbgbDHTiEen
JXkoSjcpclTWXRjced62pdyrr4Cvz0dsgj2DYZPR3dIRwDhtpOxR1LTAxtlZ+yx/yO7UO6XZXu7J
D7j4KZwcljfgHIZLgi6jzvTkekPIAJJwh843nVNt9X276Tc40tnIdm/RvN+4G8sh7+gUm9apt73T
bSSHTrdJlTjChvLD1thom+Yf5tP/kyFwviL4WKivSKC/DTRdZ43PzbgJSp2PJVkPffNWmytyzMok
qXLWbnpWRq4P5tB8RIXYI0ttWkjHbad2t5t2IzuyQy7IxkHi33ZDvHOokDrgYzb/tBqspeNtXIdc
qrMmxHXOH5nA9pBtDF3EDeyDm3S8SqUOCRYzkXrIqdcIk0oIPVh2WDn6S7WT7t0rAUVEu2EEPvn2
y8+1Tv+QIz3plFn4ad0dreBWDPFlDwmP+oILYuHJNJz0+usDAjG2R0YV6vy1u8uvfgBlsTEQtO8H
+3dn462xMvwz62gWHOuajQpCCgB2nZ3+9JNUpN2NvtQx/4EBXEjonmXvIZJR5QADU1aBieeCrbTf
5OqtIp9CSvoacupfmZt+fAjoTkxAZIVNCQ/Y0w8hZdi5+xb6FIOCabWfbxqxfh5CvXI6QXqUCwi3
dXJ/eUHOvOT/b1A0qnWUilD2nCvg6ZOBVIWLgW2F1n1ZvOcdl8hK7Z5QnLsdUnnbdPo9dVxS21oJ
PFZF4sZUnEqJbtNivMJu6A7Z7+eVTzUxyE5nBhs6pCbOEDoD2slpV5QVdH0Z4pft1t+zXD2IXN21
UMVzNbsz9cbx0BLBxfKTJccPAh6RaaJ8R3Fphftytu/DFoI3RJ4H6WVUVmYDYsgUeb0eqHWRgNTV
hA3WXnZXeBsSZFcRmTtAYz8ut/zsFjALOVsScokmWpESsmTiayTK0EzoqNE2ZXeV+Stb/tmuNws2
34w1D2B8R7AWUBX3POrfBq/Qyy06O1cIwsoyNFnlMGMwT4cSHC36/qli2JgBbKk17XOEBQqeEJfD
nN0GDBiUBiRK9m8kQOe+yZ4h1LVQKy6PPfNxSMXfiMuSUkuqT+NoZG+Xg523yZr8DE0uBDqequqs
TXmiFEKtGa4tBOJe4o7tKe0bs3jlnnY+/wiDiBhqYAqqX8bU5qP9Mas9TLlGC3NACQ/oXQLEIgVY
Aqi9+Wzk2someD71uH9KcK8mphekr1mjOqH1a6vwyMISFZnw5rp1MentsVuwxm2bjivxFkaMOxWm
hGw9/DlfXUGA81kkISWqZt9bXbqP+/oZvXZbTb0V+cyzSGxzzAkaZdGJSDqc9qMwFTfTUDdsvzKe
+JfZldeWFG5DxcSQSlyZidOqOdm7OORlxZjupVB+YTaeRhPLvmwAcLKEYWyrL5L2u4M+lIoUjY1t
0n5O2277l9NxiqgakzAch7g2X2IN1heRh4avnYUqggvlttF+uUP0twsZgjFXbeY7SxmK46xdZCcH
2UpRmij7+z7/opUuqZyVI3BhpIhhMlbYFHO9n+371D9zU/UM7vLCrUnuRy1vjPh9aN4ud9jMq4Pp
wC1X5dJDAc6SceuYPbbaGv6/FMs8T9CSvFVEoFKFUfQobinhYWi0367S1UC/SVFi+HiFuyglPYp+
Wzl0+5XZebbuTF5gOin2ydOc++e0Sx+t8q4qYqvH3sAOZbUDbwJMw0xU5VVR2/ianAn5K7VJVy6k
rK/zaQopbyImA7hmns66ugDg1yoFLMfNZnPYbO42hzv+tpu+djt7d31t2/xxt9vt+Jt9be9r+3q/
t5/3/Pa/v3QYFd/tZ3vPt6/585l/x7/dTt/nN2f6cvi1mX5zHHvjPD1trvg6XBFrM/3G/xy+pn8y
/dPpPzY/D29Pb4efh3yT81+HA18/D9P/hc95WFmt5zNOUUU4+EipQzyCpX/a+2pDNpRKIaCVGtuE
8ocsjjs3unX118tT7nyUFWRlWDuTFivWEbPd1Ru0YixrgLAZs65FR60OtEMCXilHGdD6fTnYUqNY
pKqoT9LJ6vz6lChtF0gWybQozh/hPl9DGQY32922snB1OdT5NFJUtlRZpGE6PPSp3UezN/KQhhm9
1LCTGOU2960qig05L2wfq21a/6Cofjne1E+nuytKmIyWrqHrz1E1Nf0oni9FSq6EvmHjb1YeRBc/
Aaru2U0vJO3Ktnq+kRMKHQ3R4lKucRE8DRWg4apqFf6gOFtE1xL5cxt3+WTTD3qGr5kY6DeeMbQH
kCVvBsCSlf12WvfzljJTpu3QkNWzGdO3QwTIpzF4d1hUGaF6Fmvy12d5Bq7YxyFmnZlLZmNIZcvg
BVJ6lbXCsNGGrLkuAU06BYpqW0VKf0ZCWzhdGj8ojVj87SVg+gRo90/5Dm4Bc8eKJHZdjFL5BBJl
FtxHpdtMz7jmDJ9jo/j7pQ7BVMM+hRwbz6vZIw+U/UAqnOtuXPsbSbgRrbsk4bqxZl+wsPpO4sin
86bElRMHeeJQNd500p0LKiSoTKeIV07LpRmCkqyGX6fI+TE3eSrQSPcaCSTDpB1d5N4P7KxX+mxh
uUFW5byXeBZL7I+nbcFnC5xozPOwBMxpVwq2X3KPpadWrMx2aer92XQ/iTSbiz20cNPP6LVGhbUW
PI5MPP9XLaCDoyFWhvxi0HxDE7BAOPHyljLzDp9uA5OljsYBQHKXv8waGTZw2IGl8fCWXgPvgfK5
Kl4V1WMn70WK02pwm7U3Yr/P4XmWz355C1imsXZaZI9r/tQfucTzbvjzWWbdgG1Y4AbT5OGzDNne
q+8z8auLxIei3ULi1bV90L/E7sENW0AGW3S2h2HlbrAwrbga6UgQs6+jjT87EqVWVzK9pDvyUpSo
mOQcWGCQLnf6wiLRJZUTA3Ec0i7zZEcDyBo9AWog8Md+y5m2A//+C+LpttD/zp/sY3gniR2FbUbm
8j+XOy68rlDzSNGxpS7f22B4yivtAF7yhxvlzUqzztcLV2SkeEjga6Ru57UCoZOLAkkcZrEi7IvC
/IG4Mkx968vf9h5heBFOBmiGBCzzdFkOLUC7QSOMUbe3PgJt0Dq2QTZseYavZIg+TvDTGTltLYjx
iMA8jH+UM45OXEsVqiJvfRIuYWeYTzlVs2tPVoTuHSfBItwpITXILdUl811FOT+kYD5yWglB1A0O
WezgGqKzjk0p7/c7t8y7X7EIEP0W6g58EuwCq2SToT8I7WikILejGh3/HlyogRt9DLQ3GaLxo1jG
1g1Tpq+5kHfta+6X0MB6RU/J2eUIrKlK2APs8oPyk6GP3msV1OEXioH1dZj2zS/XCOtrOD8YXl4e
ifPFwsVdsUBVYGUw3eBPR0LWyrbCY9Ky0+yLoh5C/T/8fB6uZMIYOu4hs8WYW7BMvQz62jBm32vQ
DWNnvF1uwvlSxJLgKMTUxKMBFkIBN3WAoLYIu4qqNIq4KJ82mxrOxOVIS3NJFqfMCe9UPAGs2Uu8
RRBYxG+V4rWd2V//yX0rD0Cb7WHL7Wrf7lCL2CTOr24HC1DZui9wz/fdobMb+y3fiPbvn6bj7YzN
cLN20i0MJDUJ0nyYyfAMkGeHwAiPIjSqzGTlVqAJ0O5R1pq/0NEnIabvH3V0PbZdB5EQpVxPQEMb
62MHebvuakQ+YltlYv96ubsXDhOq3LLELZbJiY/NrLuzFOB2Y6YI+YHK15X8BgVtm5QfqicgmlCI
Alf1isjGsxr2junDTcrSQwY1f3JLluTw6fLnOX8D6RQcERLAI5MUkza7gFl4A8aBIbgo26nPqurB
Ui7RI6iuELj9bI7SylPh/GnyUbNDqIxXFxfoWXdreTwoRQDmMSm+BxZVA/NnEVTOWNyHGMnLK5ex
88ZN2SyTyplscMxIs9cCb0sFOGDNNonSuqK4T8BSbKlp71Qumcro/vXFWUWVibH9cMlBQet0Lok6
ShcSysTktCTbb7aa0u2MEUmadCXQvF08Izk6yd9Ovh6oN842OMUTeh9NTZit4g2IWRCdjhI8tS0C
jSuH2nIkCzvFj1eJOL3HjpeHr3lKjZynA6WHg41qhNOar2J51aLteHkmzo/pqVEqtFOZ8jTF1nmx
U4+gQiA6jIGiRooTwm7RTBrhb5ejnKWZ5mFmMzAApZDJJWGEK/cu+yZUdv+sIrBx2220R+BDyVoh
a/qBx2f1PwHR2yBprGlkIU+7MBO1VFelAUyx8S1UfvdDBm/vodJXHo5LI8VsZ11NdzdrDiBoqqYD
ucpIecJt412LmLB0Bzl7avSvKz04fxV8NOgo0mz2iYmWNX49zQkp34+ldQhruFAKhBt8ualMIjwa
Z8VeRpOmr6qfufb58gdY7FBayKoG6MTSPu3QpjTHsbamDi0B46A/5RXb2nQ07/flOIsT8ijObKc2
BSFWgLPSo+Yh1A6QuYS1Z6m0PGp/2jJbX4k0jF0FgtcRn/Qn6RoFZ/mp+pUUdn2lv9SIFH5yPXt0
go2wMbeXmzf96LN5+ad5ymxzjHo9R+mZbuzbdxBTdtFDeIWXpHDRC3bycC8qV5cjLg7cVNLFEQ7t
sfkUNcwBxViXDk2ynyo2zLr02x82nhz8h+2RxJ4FqBBYIeFOJ0gyBI0M5SeGxY+H5rc8eBW6bZU/
IFvyHxrElV6hPSSF5i8L5H2rDI4CKyEWrvXyt2m1P6w4gHGxlhZa7LqjSLM1VwLDGxBaB6MpP1nm
Tk3eYcc7wM5XJsUZ/OBjcR8Fmt1txSIGnuRKNKkw70auJIpeOm0afsor9bmMQB+LeNL7r3L+lgb+
IxAdXhXjtjO/qHEGGKfcTh5eRhFeq61//f/X3bPztYm1Qgd8GTsSEtHWNlfvRH9TCs+Xo8yvKB89
wF1hEkMH5qPMZo8Hc0aWUE9Amx/VpN8twNbwmjzfkDvdz8uhzi6D81izYfUTzkHuZzHwk/SzvE8f
/HaHLvzGqzfeq4XwtYNkevZ9DeUxddTZ0p8gFbwhwYcas0FWB1R0zGhaIP1DJj1UtWZfbtjidD0K
MBupSBHyISoIUJDkDmHH1Ju4UHZQzS/HWdyij+JM3z+6nhgyuoB6Qxwt+BokSNtLT1L0/XKMxS36
KMbU1qMYgopmWTzFGFBnCaPPqEA4keQ7YfNslit1p8V+MyTS9yRfEcefHW2d10KAGYiF4I5PqMoW
RacXV6IszvCjKLODzS+rjjIcO7/PktWRDKeanW0b8REksmq+Xu6+xWPmKNjshBO9uFOkhmCIornI
ulTbsttZ0quPcXZ5VQRfLodb6cF5FRHGGsnE4eNy8Bm8ap/vfeXVW6snL5/bXIsRD+MdQ7XldFKo
sJvANE7ndnIwdu1ncevZ8G8QnhgesaF5RIrjpdl8g1W6crYtzvg/gY3ZqS3lGQjbjMDokqE5EZF7
re8Qt7i+3I2LO8RRmNkmCFE8zsmRM0VAbwZ+asvvlwN8vL3O9qCjCLOtr1AUGKgNEbDvVRvRhjTX
WW+q+iwX777MqSLdmNna6ba4lo+CzjY+aPeU5xBEBCfOaQZqlNv4JkK6nZLMBquYJtB2PuwHCECR
9QUjVUdo3jMxfW2hek4yu6HafbrcEYsT9ugjzbZKoUGKLofC4rRhZxvmS57vyvi5FPaXwywNKGUW
zOop0SkUD04nbJLXCYBuPXZqeRMMrZOMa9iRxZfVUYizpacFnpn5Bvfl+2jb23Df3B2SiftmF/1s
kVRae1itBpxNUj3zRGRyCBjeNr8hCN20hxqybmmPv0UbSxthd7kPl4bquIGzKQsNFA5eYNKH7Xsv
bnqAK8Zn7W+z8NOd4DjKbI66UAc8paBVQ/wLSJ2MD0Hdf63X6tFLGwkJP7DmQGDJNc0mhN4hB9MX
NAZFA4MHh6ZisLaG0p5+yHyRHwWZ71ao7eG2h9kUosGogHgvFpTB8MnEUyE8QMIgb1yt7I9LZ9tx
xNmcEOGVIElLRB0lTIzRZda4jDbKbfczwojq8oRY6UNjNiFMDOvkoSOYkL1GzaZvPylfLkf4qJ2f
9SAsB5Cg1MJYuqfrFgCdWg4N3j1aWb0aelFdAfnZGQV6M5kU2VFnothaobkSIN15Y+ro92UFykDh
1gp+kCG/1fBkU/qxXrlDLO2kUAnIPukilch54daSG9UXM1JQZgs6DUk2Twd6F38DvILS0uVOWOrm
41izbi69DHJiRay8AA1uyM5Y/lC7lQrb0uI+DjLraK5Enjk0BEkH4J2etMniFh1M6omKvLKPLO3F
2J6T6CIfpAHxPx1Trn2mj0ssR5+00SZ+WPrtcoctDs5RgKmtR1dWMZxUSDCfdTwsWWBuOUoTQCF/
y3DUgeF6OdhSa+AofPBxJFJPs9Y0pjqIQY8URNZ/zbsfRbfSW0ujf/zzZ40p/AaPGxRfHAs7eU+p
Nr7xWvdrnsxLXXYcZfr+UZelCunhJJxaEV63iPaJW1UC4m7ywn253F+L7YEoCFyP0xgw6WmkuEsy
08w4iQdMoIoKQoe7k42VfWNxUP4EmWe+Uw31zwoqJi5TKQJSex8f6MvNmLp9vjGB7KUqw1Q2DWPW
DJS3u6xHugIe3dWImxSAbwjm/2WpHEUxZ9fd1NAQvpFph4zts4RN31ohWlruKQ5Aqt54gGuzdiD3
xv6CjLCjVxAa1GtyC9BRg34fiRvTvc7Ld1ZoVO9zRDU61iuvzP/Skf9+AH3WxBBp4RJG/ZRORXbb
tF0dRYzPfXt9OczytPsTZnYwemIgZRK6F44k+bbJ2RC/QH25HGNxEQFbhCaApQcFxdOp7Q5KJbch
CZpUftPKFy24FlNYidtwLXe5dMpT9v430HxPkLMBeRbSYWQR5e6u6z5hy6dChkyu1PTqcqPk6Xg5
m+lHwWZbg4p0J7L/BKsbe9wZL0iu2kNog4l4vLXf30fH3t5ut7p9peQr/bk4N48izx7qXRam8WAQ
OYTkMCaZkwcrx7i8FmI2/cOkCy2vJ4TygAJi9Yxm/T36unsUDrbFprjOna3db70XfJE/qbcejKfL
vbv4kj4ayvn0T81S90d4r475VXrx7rM3aZNjMfbyS/haPUpPN80GJb87fXs57MoEmlMTMrlXqwlu
jA8Z+tjRvohuzea2QDso+hrrj38fDPgJYk2UKyh6zq4Wo4fEcjNtxn2U4VAgO42hXTdjeVVJlhPA
tarL/OFyyMVtDW4H5U9IdDKFztOlqGB8GGAUyXkWOK4CUy+yFRRta+HBLa41E149Eg/IzhX3kXxr
RJu63698gmnfmi+b408wzbyjE1VA1A+fYT6Bl93LWPN5G63b5fEd4hkl8wtZSB68/yUmebOpAAaZ
dp7Y1Cy/xrLP4lHjkmZSHTQfgvxRKA9IfjmujrZ2FqF5uDaHp86cN9USscehkE5hX5/tELFppkmq
E9ZKFeFnHo2Uz3urw50RI+QUww30D8Z4X+Cm7BhhqPAgkTseqeYo8slqc982XbSyspf2+6kYCHrC
mIrFs/0eVGUWlbKXOG75XCnvMTY6AR58lzt86RJwHGTaOo/GWE7HoU5cH1FaYWv6N7r5wHUp7Fb6
d2mPOo4ym8vxMBqtINIU3hkYNCvInK/s8WvtmM1VF40PMUXizdGipy4ha0gM9BIxFb7cX0sHJDRv
mLzgN8EDzHbbCBHtAsthsJNe+RYa1iNOHveK3h8g0O0ruV5p1mLH/Qk331ujJAhxdkWbB+fUfY/u
68jGc7lFi9MMBAmAN8sAajWbZpjiaEivE6LKfygAQyN/23lf/kMM0CJsnlzDjfmNuSB7nFojwqc6
zt9p/bkwfwNyW5nKi331J8j8xtxTCVU7vHUdtFqdUhUdbueXm3GGaZ0yO1C5oI5Bb2ASzPoq8zrX
S13aAYG1SOzkt/AQHPpDvksPvNGCW8S/OfHGrX7v36yN0xmW9yM4YBjA1uxS5kfh72ipYptQmUXF
FMdXHvA65+xtdFd0L9F1tAn3QC0uN3Zxpv/Zfub5RtQXVQm3i4Qslm9n3g+MZ+3I+pnmj8Va0WRx
Cv4JNc87Supgoo9Ky1Ai3AThiFSVv5H7bgVgIS8caAb0HJIxHKvsqrNdPtHjshULNFw6Z9xZtzhU
3Xi/yiv/3XvKv5N4VJ5NbBJ+yhTtqNmnTpZeR++Xe3WhqScfYXYhbPTKwyYhR+WlGly0D1xRfEQl
IzQ2aprGwfZytKUEK9oKQIx4NoDTnde3RSV2lValxQhT2iGqe5hWuSmylwYAHQdFBNtEzUuKH5Wy
3iG/vDKHFi5pJ+Fnp4vYyiGeEiV7i7oTKE2Bh2uRAC8cRXwQhZXzcqkgcRJtdspUVZJFoGbRq1We
a9INY70tkc4y/LdG4WAnAXfrIo59uYsXdp2ToNP3j1alNoDtrWV62M8fcq/jkr/2vFx6vpyEmObU
UQhPMTNUdWiXIDy52q5CqwfTIlW809zPkbANUmRAfyqJsAv9rR+8+2HjtAMyUINjxCgGHxCmF70v
Q/Fqtu7aBFtYUtCFwDBL1jTH5n6cShAlkyAgrj75W4KwUftNG3ddbu6T8lXFvKJVNwg9bS73+VLV
HSw4DDuYp5wqcyqWEmhZjDkae9ON+Ev9UkBhvyo2mhO9ak5zwHJp20F3WGvrwo7IMx7mOpRoarvz
rJ8folElyKzdfjds5W/uV3k7/rDsJNt5v9J7fZc8oJuqXIdPa+fONMCz2ymBFUtUDNg8ZzaKIkpC
uA0ixIyeQ6igXHYX1rvLXbrYNp42E9lV4+I9WzuxICq9YmBOUMnK3uh/yPFu8CqnT/d9uL8cauGq
ZsKg+zfUbMUUPtl9Hc95B83UWNiIzZWV7oc128uldXkcZbZo8r6Adz25LZjRHj+zCt2Ly81YHJSj
ZkzNPFqVWBplch4QIJQd3fsUICIdrLAElo58C0ot5RB4FhNc/TSG75dCiVRp7BiBuIW6ZpvYK0Xf
I3cTQLBFcjLCgUK2AQOsNG5pLz2JPDunBCXO4bAQ2S+esJrIEqAs30kOjtQp8k1JkW4tvbUYErkY
8KOgdkiuzhorIbQeKy2FErI0Mbry3p2Ed2NUT5p4dghsXhh4P6xsJQujCKz4T9B5O0UzHKKcoOn4
mOmPovQb/aHLE2XhEDwJMXsylK43KgU2OaAQHXGwS8PWr71buAfmyqB94CZn+8RxpHmxrsJMpJNE
Iil596o1xU2ImHiIAGSF00hUK5ta+V3Gn3XphWt4od8mvb+VTHA3sBRwfjI1/zpo9d2AG5anf5Jd
NBHkHwGcJUCU6Mmlj32nPYR4wVzuoIUN4eRjz27VYtD6WIDxsbGus+Vs10lvFnjJdHs5zOI4wEMD
UzjJJc1zm57qI545VKTt9VHFQNhKvsLv17HrUBWf+7vGzl6n+iTEjeD+379OIJvCVObyiRoOm9/p
Uu7iIklrLwCxFb9k4iGNV1p3PpH5+QaHEyG0ycn49OcnaM6imcfPR/DVRnHCCcVoZ4mfL/fhArqQ
MAB3yZRQpyPWaZgJ8KFlGsZwcfBc1k4X7URl33sbHZHtyn3Qxk3R2oZ1WzvFq4aVjuPgxIux0NrW
uNRc9K5whqfJaHrN5kzt51I4yDS3wH4g0m/rQdgPjbyGlD4/FmE48AsuO8xoLH5Om1vHqVTEdUES
DneAVxFhLfEtuXFvjTutdLCPuEt+pk5yiG+MlX3pQ2jtdC0T2YDVg187fOk5RnoUMa7NRTbgTtdH
HxVYS/oNnVc/DGjzRrYY12D562JsnSBTqqesj1PeLIlUKhsM67JHidQUqt9xFSBMbFX6RulceYs5
QgtCXm8ShGXl2Mvsuoj8V9doqtduzBg7RYzMK9kN//48njCpXC/A9U6Lbz4/3QwioT9ttIa+s1R3
U5R/yRWZ6NzHEWYH8lBQx8cCgyRt9tS6h7F7EcODFVVINb9cXgXTJD8bG3DrJgOkcwWdnVRFk8S6
GpagBlSPPFNuNNsYSpljCOiOFjJOFmXMcyMO3SvujGvQzI+MzFl43nIaGhsoysyzKZIbg5kv2cjC
a/mr+02x81uBfLvlqNfuJvvckm6/6hBUtm+SB/Xe//X3KBqm5p/4Hwf50c1HQNKuRNmYRRH/9vSD
C8PMfdeS/eVOXlzhR1FmS0+L8jbUWqKY1XM0GUfCGZY+XY6xtLwNhAHhrUAt5UVxurybygirXGnJ
NpPWkBvtzreUvY6rDo6rtim4K4v6/E7KDJVhjKGahczRHApSFYrgSQ1NKlPTsUrZlv1vlxt0fsYR
wUIgGd0TMnpzmRwsjUvUdjumxngPHUAsrlx/m3a2Zjr+KtJ8ehPM5+FRsLmUQ8HNpsRuiOYUm0S+
64Z9UmzNaIuJrK5iCLLJqgdk6TP3ylTWdHPklZbOxeVcIUEPUSV4cV89ib0tfLKcYdvtf8Z32uau
9mE8Gvt36cr2rvEng9CSO4ONgajTbROQuStXmKXJetwV8ulEElVYVsXU72JxW1LRtDAN210e2qVN
5zjE7IWW+5brSiMh8LFrenyEbA7brqayiMmjU2VXl8Mt1J+mqcQZT76KyTRPHeE0EqlYB3BtzXdV
/SiOn/GKMauHAceW+pepXMfq11zoQGZhSCJ+q7SVbN3SYmGD4zIDwp0HwezAcPE4Dxt8tzGKqByD
0n4rr+wwixFwNyN9oU9MpFkEccxRTdMniKyCZGRyJ+IXvdKJ07jPlwj0bs5xljyEhNl1qSwEEX19
CDMdIvL6IRmeJetKiO68epthV2FFdoEwZMHXSvlwaXkcBZ6vzchovbptCQxZzcKDSPkeYrswfKry
G+nvMfxsaX8aOV+KIW4yUj41MveyHV4M+SjfCFgkXu7LtRbNl1iBHckwkbl8RbH18SFOD7xEXP27
WF8BdF6JtrSgj9s0W20NsL0qEqc2gb0yvlb1Tdh9udygpcMHFi1KNHD0AaHP5gYuL2VZ1A0HnKsC
WSmDXwFKQjaK2AMuoB7mcXolO5djLnXilKab5KFR5Zwrj/RIrwfWBMRLope6xprEEcRPmYQhEKLn
r5djLXQhuh8GSqgSEEOEaU/3RHwJpUzQiYVBcY9gtf6a1zqWmUawpoY4/aTZKkNoU6XCyMPOkOal
Ck90efiabFVBiu32ENx72SNkpntBgpyt3PuisjM1rseX27dQDYIH9yfsWdmibzjlsSvHzd66ytIY
vxVj4wVvyoD1gKDfVPlr6fmHFh9gLryOC6bbmfxFwxFbPuOTGmK90qiOKv24/MHOJhb5fkpt8O1N
+EGw1E87HiMvGbR7ysYCMC1rvhQapkZicJ023g0J+evL0c6m1Cza9P2j2yB3nVBvCqK1BWbJn0Is
/zr/aSy7TTa5eJrByq691rrZtEqTscXNgnhx1e8SQ3nM9cpWzXiLNsV9n8nxyjCfZSdO2zcHsJm1
HBtGkNE+qSYB+1ri32387NdIa+e5vlmc2X23Nt0gzFPi1Jb8tYpC3y7DVDhIHo4YSYIndN/r29Ts
M0fMk2Rby+1vAdeBlX1vrbWzXbYKzEHC8bpySmGHP00OVhfHL7s31oTGF4cRnaVJ/Vvl2TbbYC1Z
T2RrYBj9HO33HU5WnCG2Xr77a9CAxQl6FEk9naCdYFjp2BPJkt+ocEn9LgUGlpZ2E5m2161tRos9
iHAJeXo058mTnIZTMX6qg3Yax4JIgYQJl4cIi3ynQ+e+vPTWQk3fP1p6YRnlYq4QKjekF1PuvmDm
7qS4LZeatbIKzjbzaXYetWq2p1ShkKb4ilWO6llP6AIBym++q2a10qLlVXAUZ7abhCr19c7PK5ix
W2XEajd1ZESbU+ZGEb9CEk/qxxGq+NodZq0rZ7tKZPh9k5V0ZaGQtZLx9ozLBnB+hk2XtralnNev
PnqTwpmELPXUsacDVyRZLloS0bSw/xXnkgOS68HsPazKgs9umpAGrZrfoSZRcU9vfSzt/LDahIW7
oYb9rkLovTyRpngnB+jp55nDTFrBSPOu+ej11Mb42jHV1o59fatlO2zVYqi6VfcfdhquBZMGD5YG
6lxVQchiTemxpXVwHuxsWEBbNRs2Y15uOFJWUkPntQUaeBxsNq3iVsjMtueunRQHZRIXdNAf65BI
Mj5htxVb7z5Vjct9ep4qncWcDXJSjDVcRmKq+AwED0lNR+abOnyJuL82eBzeeSImJNuqRJD7DucD
qbvx62cj4OJ3CPBLu/x5llbwURfMrTAEYVB8JebjVJr3tYuqnzqO0Hnv/u2z7aPVQCQnbatzBLHE
G0AJMsKEBoglPf1CIvLpckuWjg5SiP+GmG17mN/pLrQgOjasUFU/4HW3HYVHKXpzxZV8ylqo2ban
W7Vp1BILo5wEYRL024tdjsGdkPLiXum55QH606zZHK0rH91NED4OG5Ej9rgwgjJUV0gyy0HMSV2U
gjKyqac7T9RbJh5YrLqIiyiXDAffpEOupCtDtHTm4kjxb5hZW8ogztxirNAFSu/68lUXqs9Vep/F
9U4nV+Or1upLe7oezbew44iz1TYqaiqGNRFRnnX87Mr6ReOUe9yGbwLBGQenwa7sP8xDWdNVpEwR
uZpL+tXcQ+umpy+xDbxF7xApvG4b1/dwo2tlrRQ83VLO2ncUbHaLyWMv9bSA9gW5su2RuPWxJQOK
6Lj5rvUkW2rhu7xl1hM0XLF5w4sxXhPLWDycES/8t8HT5Dq6b3gpUnJWSYPxdLDcr7367EccyDgG
c4LlW7crbVN9qIwvl/t5Ne5sweeG4RtULliFAJYoiYjtU4bcCU5fRQRlLbFzPbdBmkjcDC6HXlwu
Ry2eLRfslIQwHYick+IX25tR7/ft2otmeWgnugUXJ5K309Q+6lahG/He9ZrKkUdxg5QDr6a6+Xy5
IR/36fP58yfI7GLfWWVtWH1dOZixuDlXnHfL2pfCbaLetwFOdO+WvK/qezP7UVsrnbi4GaD0+7/t
m131hQKj4tYitIIBfKOJ9oieiw/XohQd3brKBWOtRLJ0n9FRm5MlQEKgdWabgYYBsOiNRBTy16G9
Q4TawB4w7+xYKeymvlrnpZ/hoKZj70/E+enamv9D2nXt2I1j2y8SQGXpVeGkyrnsF8GuakuicqDS
19+lujNjHR5d8dqD6UZjYMDrkNrc3NxhLSVtICuIV6K5bxXfKO7HZMLEHtQto5laCQOzJYp2fzxG
M8PO8kL2TMSJnqhz05nqLJtQsoeSovxaDtC2SjvoKLEjC76p/fcGWiLbZrS6sQs8zgNUKNTTvkPt
U7envToNe6UnflkoTmZ3d2EFxcuZbSCVvW3YVQtawHIOIBu6QSUzrGJLr1Lws0uryAHd/K5Qv8td
5vdKKXqIrJ58lJa/JrnRGs0ZLYu0zG4n7GysjDtFGV7kqbyJwZdlWdMtlV9ieTwMIX6GOcaQ+WjR
PmpLbwSclVYT7AtDNES56iQg/Edk9AKBGZMzaQ3tzYxC7BdMe8M+VdjjEKnH7V1eDXb+AwFC53Nj
6kq8dKYIEOBo7PVbRMU02Vsaho8Fkc78uS580QKId3hMNzPkynB3GYEbo6mNoV6DoYtDLixSrX/G
f28bCInP14Q58iIm82fs2kNnPFj9WyuLvM3662KxHs5WcqOdyNhiPWYWIk2kOrNia5LO4nsuzX2M
UysQcpUb0fCGEJg7/mhFZyVkhrA60vrB3LSsglTp0GFepYZoqHFQq9vKFMR2oi3lfIDVFYlFwfqL
GUHPxMBAEO7NRsTTvgqCWWRIfuBfNCWefzdoj2eDNX+3HO0IQ1zutdHwQVIjuJpWTX4BwzmWSjFG
ixqAQWLZYeVPaDE6YYE+LboLgkEAtmr2CzAumJDt1izqEWDVCFnn9LbsNHcMfzSQDt8+yCKg2Z0u
AgojlGsE3wCK83va72UsyrTcMRbUmETfiHNJeokLIKEwBGLiYR1mTxEZd1nVPG2vZh0GrcWzWBQ4
GDlvUZVFlDUT3JKM8bdeHZEgfRrAL/PfoXCOIk/KOkROHdLmrX6Q7eh5rOI9zW3B+2v1JsPQ9b8X
w7kKFptpyCwbPhYPyinaa0Hu6/GhxTsFEliT6Fkk2jvOQVh10EN4F3AY4YsUt1Q6h8ai4rdoTdxZ
RRYgso0BW5ehT8urFTuiTjxlP+LUmvwWnYXNrPWl+mo6seftr7b+NMBVRZAwRrDHF9E0JkVt3wc1
ZHl9vb6amN9GuqMWt2VxsluPgjO8qp0QE+DbwPPGXVxhv3G/Rk0WRywPJyg5JFjzJCtOihZLoYLN
unNfQHB2P3ZSm6YyIKwc3ZBYRWkeDDhajKfMQrkj2xnjLg3/uFFxDikXsNxBMPMcbWcdTEaXzONQ
stepTvfbm7dqlQsI7hDoRswa0uCj2cVNneXoYHs2YZ3bIKuh6gKEM31QPlrSCFpMF7lNR5OOzTw4
qqhOgw9mDI9tcppEsi0io+AOAlTfspwpgMwDNGKZ6Sko8u/bq1p17YtVcReWoQYoRlnwuRX6ofL6
Jg8KaEffxKAH+Rsg6FgitzHTUHDfiBpRH2iqBH1lEzNtGQ2hy2f53ZA7haW9bWOt3sJQfPs3Fvep
6qpJW8OGPWT6FR5Pgzzrz3sqFHvlv8l0g7XjP1DcJ2pSDEvlJaBklV2r4ehS7XHIUDYmLPzZ1elR
ReG9LwNFsJ3rJv8bl/tuGkmGjibYTojMo/DkDxgZCIdekOde9cSL1XERhprYfaDOq7M0r00fS7D6
yGgAafVdWdu+sCVp3Rh/L4qLMybWMVvOsKgU6rmoE3TlXm2+awYTbJ4Ihws05LTvrIpgWUrVOsP8
9qti1CaSJ1ZQ0btv9qqXjv3fa5L5R1BuSVkAET34pugl7o8R+FOTHCR67tQHTpo8TfavgTwXmmjS
95JG4cvv/gbm3P0gGakxZQCGqg2GLX41gR3urIE4LQKSKoFcfPnUdaNjd5bX48lZdmCdgXSBokaO
0pmPg1bdjxkRFf62TQoNHeexZN6aGvpF8I1b+tJ2V7r10BbRiaavhvE9qQ3Bl1532uBZkBUUwKD1
d46mymNZ1inuvDolTlxCMXZwYrVxcvk45D/GFK3tkeCeWDWur1Ey6NdhAprzCEMSKEpcw2kjf4NZ
Qb9pvzXqP5WI3Xs9AbfA4TyABMVO2gRYmglOjvyYQZNY+kjrQ9Y9jPJeVnDXftbspUofMO7lbTvY
1Y+4wOb8gmZVSmvMdzqoflIDXVPJa4PSJrN2LMQAlmgmUrSlnF8wykamcgu4MPunim+10q2su1wX
LGr1tl0sivMKjU0NDCkBpUumo66zT5kpgmh9eyGoZ52bY0qoXeYxIOKq9iL4NQii19J9Wu22v8/q
7QCNZAUNRRrEEzkbBOu00tIM83bKUNxImnpjZOTVqM3HbZj1aHmBw9kgpiYSFqjwMWr/hhqJrPo0
3qmy0+qhT2pPYgdwwEXg8hTgzsf2wqkucDn7U0apadgEXLS0OXVXnYJJdfB49IJ8cPKk9iP7R5NH
HyVtnbIynZw116YJGrft37H6ORc/g7NLNZhyKFDOvixlp1Irrxp0C2UDRLIl0dDuakizgOKMM7P1
ssfrq3ZZ9qnDcGqKxx0aafs3EJUe/qtlXfDAN0mQo/UUx63ehVHsAsuGSJAmCD1Xnch8SYFlC7Qw
vLSspg0GNXsYaTXuteYftICUGAuMiae3LzVpBKd79SZYoHHfymZm0poDvhXpvyv1i9FdKfZrH0SY
H7nKy93YMsEZFAFyXyxpAkkrinl5OXVCw82lGxkt+nVxm6m+bviqKB206r9+r5Bv0dWjyEbXUoRD
b4EIAJmGibbP25ax3oOwwOCCiqBBH0k+YFEkJQ923NtOkxYdxjmVzpPT4bbq6R1pm49a7SfX1KaX
JpiOkhUgfxjfxfXMZ1an1C9SNXDzDoQq/ViAQ9sOJMEtfMlUgF+JKSuobs2TCxedqWkgtSQzoSST
qqgXN+EeE04YoSnKg0Ixh1glp6hr95AcA4ckPBXtj0Nr/00SaPkjOP+oIR+IWip+hFw89BLaslHR
zHJRem7VDS9hOHeotZkE7mR8eVxctbVrmuupfzUkw43T94a+kOKgV8dqEnj/9UvmP+fXVs4vswCT
dHpUwRYomU4SCkVpqd2GVSISHRThcDEcZIpoCc1EZNLi8qAGhV+ZaK/XRFn3dXcEEh8TEmpoMObO
KyawCjRIYTmm8dIZkwPBM9Zi9nD0QZNDDNG49+pHm+eSZ+VwlF/4B3HYm0OQaPhoaeKm5ugU7BqK
5Q6UFIbops8PNrpdpRb0NiIJ8VU/sQCe/3yRagpjW0oLlP7d0az20tDve5FK1+q9uEDgwo80ynTE
TtjKwUJSYdqVBlSozUOhmYILePVWBB0eBkpsG73RvGlQag9FD9PIo0e98mOU7gnCUM3HCLAAatUK
F1DcrgWD0pE8n6GqB03uHaMh4C+mgktDhMLtXBZGUIGbn/VSfG2jxByjb1DIz7p6M6FNFjS9EEC/
6CiNenQdqQ0+jwy+4DCG5DkGbsBW09zZqU+T1KlUwVV/SVr85Y0xtELQi6lDKujc5sq0S7LEBGSb
O8mN/jjeG8/NrXIf7IhH3msHY+zdMfyFKG77wlo71F/DMv+Ly4cySp3kVP7KOk1Hy/R1tGDSeyW8
YrI30odtrMs5yvNF8oWFODeSDpEvLse97YS+GTqho7mTY9xnp2xfXtmT80ac9KXahR5oCNDCLwne
F2vnYblc3iW3rRobGsxnGnYMGukj0lDPVu0Z8o/tta4mk5dI3MnTMztX+hBICr2CS2Yj81Rypevo
UVAPtbGrMsOtRCNrlxMS3A5zh9CyulDpJOxw4xQ3E+J6jOQ60KdEtSN6a1+Cx6tWdTA/4f0I/FBU
zlZFxsQdTmVKYtJReGzwwO2CZ+OevjWe6cc+ym7QgHW0B+pZnubWR/2x8qTvLYgZ9s17Cesu3QbK
zY4Ntkx6PKjf6h15kK5i0cNozbXPM/umYSvQDOHnTzHQNCU0o7jDhtsgHsBMILq21hzUMtTgvnud
Z21KRlweeeDoIBCRsn0gbHlfzW0sUbjvXKd6rE3zFQVVPgIJNjO9AZmCFn2qDM0TqQS5EL8iLxPZ
91D4HYm/bd1r99cSnnsrSOWA5toM8FolnZLJvOrTXyAkfWtG6XMbSbSdnF+sOwL5R3B/u+Z4r8sv
Y/fUBr/+Kwj+WUBZynIzxGKUZHKVWAH557Sb0tzbhlmNZxabxk/tTZYd6ayfNw3cXHiR4y5m1rFW
7jrd7+VPKl8VskeM7LiNK9hBPgoNo6GTSQTYUH+vUTfr5AddedvGWD/4/3lL8KGabmGqOyvxleIe
nXvQWVd76d2y+qtaV35S66mx4sM24vpB/o3IHYDRTupUC4BYVzcBQRSYQWhCcDeuYsgzQ+nMj3PR
kZQ3ViP38yFTWHRb2D3SI7ZWsI/tlazunazZlgaKK0vn946gAwjyCzNKZXij5IwQ/UlHT5FUCNXc
hajW/Xd43M5l4TQmoKjBW6h6rLW7INkl4zW1vmXBwwBulm2wVeNbLG7+80UobZKYJsQA2NhN6EI+
1glU1xNBq+6qN1qAzH++AEnCrkfJGyBBX/mgOXJJbOP9bd2h0UNgdqKPxT0kjTCnSkIABUpI1UbL
it9OP8fhSVWupFZQW1rdO2j+6VDSwtQjn5o322YsU8hIuyZ4gMf+JFteXImmztdjsgUKZw65pkAK
e34aWzfRXX2YDqheHbObEvpF1EHhtnBiTz3mrnST7UjmpDeWL9LmvqRemaOWxW/grKRlGug1EhyB
7uMOGjjhK3r6Pt+fFR26bpXXufredCd3fLN85qqnSXfbnSawodUJoeVv4IwIudEha0LsAwNrgZf1
rv44XDX77kB/Vh/Rgwr6Rh9lMNnfPiDrEdti7ZxFpbkyGk0FXEglWRL0pIer9qB8Bp9MdVBbIjvF
qX6iSnpXokvZ9DNR+W318CzwZ4tfHJ5A05LEjoGvP93YIGp4C6576uPbkx2kuB7ZVfCo3IKgI/y5
vXARLnexU6MpdSPHNweldYwUgnYzSb5Q4lWA8hWlL1ZnJmj+HlSsLq5/0uAKkgEJ7ZypEjzf5h/L
p9sXxvN19S9gFL0JVGrPmwhO1TQy/1ERZkOcwCHqrykiiPwJ8railtlVZ/T7031l+BaoWj7VUTcC
lZWfUqB5aQLykRQ0Z88G8oZxs9v+Ype0mOfH9CsoXeCFZWZLbM6fji4EkEBS5prv+A+mBc1bvXFa
/xv52brkUbrO9y2mrd30Qboe99u/QuAVv1g0Fj+iVcEzW0qwmwpCLUMv7wrNNVRR3kSEwnmkAvTw
XTTbTVXnoDyoXF19axNRSCj6gLP1LtaS1vncpgAUQj8a2W+YV0UfeuJDCNKhIiJtPpqREcSYoDac
JVswqM6Tb4RJaUgKIxJ46OLgmjbmr35qJ4Eb5fdNtsyZdUMnRJs5cfhppy5vgyLsbMnRuh9xQR6S
yNxJavG8bQOzT1wety8UMJVYFlrwLxWekjJXYyjNhS7qnh9tme+DcnweMHbsdDXmV+XG+kOjmwFB
BWoii0bA9MOzkk0sR3OYnISuWTznZXsbxaYrG6LI7CIJBPog2YSgN+JAghFtg7O6VAGvayGlkXv1
njnIPDmPzv7jzfXdB5HXvzQGtO+ZGhj/UfpXgXVueRGaZgM9R2lf2dfezW633183Xuq4niDY/NqZ
8091DsSFF72qDMkYo4qUOJga8nq3xr/URXUH/0/FIud/QeztXL2/eze2f3O3c47DvPD9/YfmXGsO
aGb90tf9D+ceg8IOiIWct73/5B4ePj+vRF2G/H2BL3C2L9wXUKwoCesQ+yKZkP+JWR7vcwhIop08
eTTB9ShIR10cFzwrlFnRSNGRtkSR7/wzDOgVbakBvYmaKpVv6EVyIEUT+2GPsYbtM3PBxQ3iPuT8
oVKqgUVNh6b0OVZELV3uGjlGB/RukkNIaBE/n16DtDs0yStLB4+G150pXUVphxF6N0ufx2FvZHQH
qpmjxG7r4B/TPOq94H16oafy9cMwuQhSMAxmY9zi/IdN9dgnlQYJ5ClHw4jXURrkYI9u1MIJZSO7
ScYiNjABVydoC5AMTBMVhaLfg9VW8klcs+AAhcEwOtX4siMkOwLV05NKeejDYei8uhtLspOlQbqy
SJxrrpykreQWfY+0WJVV6jszYzT+UK2izNve85XPi8KFYoAJHGw9Fj8VpQSRXfctWkf75lqvwXQ+
JchbC47YxVFGpzwacUEIjV4hDSOm59uHclJJ1LxPXJOxgy5JDrzm4Y/XgSVAemt27FB94r4Qm0Km
pjXWMUERLYrIrjHkW5KaAq/ER1H/e/isWR1r1jrnB9RRkTRbq4KviKzAUYN3NmV+0vSHiQ0HdNo5
hp7K0BAStbWsfCU0KKIEiklAE+NH/AYObc6oaiZu1NqezE4TJosgvC6whQvPgs+0RFHOP9NoTzJ4
VIDSjaAL1CKXDS44NB3ZFOU4V9eDc4SpUXwrDB2fI5Ukk0erBFOnaSRHyR48bcJwRSsaouSDFxxb
A8OTaI2FPAe0qzijUGsl0No2gl6aVqPJl9kuFDxOo81sR8dGllAGYuzXtiFeXvyze/5tIfNvWgRM
A3iF5V6GhVA2nKw635HKPFl9dTMM7a7PRHQfFzuJyrgNRSAYPl7h6MA4hyuZkucxQ4NHO7BTUxGU
Zsb+qlSk++1lreDM6um2Au41aA/wdREt0JtKnm2CWomjq7XHyHWSvm+DXHwvC5y/CxDOALOyhsZz
ZUSoEsNZyGF5nIkRNSTsJlXap8GvaKiftiEvUp44U1AgQbyJUEOTL8qPXVz2yciGGKYRP0S9soPw
gjvU5EOWw4chme8Z8iYjkK/Cyou1ROAaL8xlvl4J5Ce+SmoX/pdB1ijtIvTk9qSrnLY3P2zI4/2o
VCa7sqTnUFjPx5ftNV9s89exQJcc+GFhMrxiSRvUwRiaOBY2XrVxd531x1J+qAt4tOw+EZ31Fa+i
wjxx0sHEijtg3oHFgUhn4imJ1BTKEpl6XVXW5JV9ULpk6shBjkPjsL26VTyNWLCjeQafv2ySeuqg
iFdRNOumJ6X9FsbKLsQxFPGHXJwI+BN8NQQqcC5oyuHWFacJqKnjBusaq1sYykcbQABLEimtry0H
FydcCoZ5dY1XZEREMUWI6vBSpd9l/bPrdob6WUaCk7eOAnZQSMkYEDKYF7v4SHFM5IjFmCIJybGd
PieWYT7mPu4+t7/N2p6BxwFiP0gnYNc4GJq2uEADO8YEZMz2UqyjqFppMTp4Y1oI3nkXaUN4f5C/
mZAw1WX9Mpqko14VZgyBaiXqyeuQmXbn5BGVH4aR5IUzSlWuOERSyM8m781dDkr5lzQOJ5wHSsz7
GmLp0Fia8Ijba5ZJKsfEfMonRlSG5ykK0w/TbPSDaeVNiNSxZX7TaCEq0a7tF2S+CDwEWHFMnoOn
Yoj4ehLELtNGL4hQirbBYhHYf37xq0sYLrzIlSBRdRMwaVTsxuEQtgSaWYk3Ba/b33/NzAxcxSDN
NvGc+Op3X5iZjWaqctIQX7LMJBG0RTXtTbaQ5VenQP2YjAgh9jbipX+fE9O2DNLsWYsEt8u5Zdd6
QBLQkSYurQ9UlT20r00GFCzxZXemknsVKx0bzaaixMnKpwMuKIRnt4cqLrenUxVhErdEX1CI+0RN
dBDfSl5oipKza1au63iRzApUaJT7ShovttRoBlvPavCtdqBkC0uwgscPtvWi1X4CtkgdMuOxXwUn
Ndx3xStUqgbrCRQLUfejLK+0Aoow/sDuhkxgURp29exNjV0HJTxYWvFoRH8Kt+tooqj0uEdjXlLs
A7QIyrjDBR+WZ1fA8T6DmH/CYuFsqOCUm7n374OCMHGeGHO60/je/xy+pYI6x8otrc9RJEQXDUXF
6+Qcy8Z8fYW2w8S14BhHdt03d62iOUXjNYkAas1uEOajljcnqS6Ua0PTMNDdVeEhE5aHNpi8MNGP
VkEE27cOA6Ec2A6Gufjbawq1RrUGwITFBE7IztETw7FUwTTwyr7hlOOpBJkD3Cz84UM7vgo3OlAo
aSSdn5NOuoHr/AniPYiBJiSHqlxfCRIWKz5GMxFn2KDmx3+/HMLCLqTAkipFs6iL8dJrWvVuhoTi
aGWHoM8EQbEIijMLa1IpttDG7GXxWlqQHEVmzyjeoz8VJIEtnC2JO00xIa2u5sAp9NELm8Y32/jA
Ju3PbQIxMP6nICOAnlsuoiExqbVaDuadszwm17dBUbp5XO+2T+6Kb9DQ6mcYGKubW7o4GLWrC0pZ
A4Zo+tajnKurT9sAa7ZNbLCdgoAJT3Se0LYMyiSCmFDiYl7xV9xmYASB0FmgCE7qinFDhweTzJg/
n2mxOQ9P9MaKJCNEViMtrqdYd+KGnFj+qTeJE8ej4OOsoEH1YX4dzS8+TIWcuyCKYMMoVIhsqJZx
RZDuyjrTMxjWB6ErsxN8o5UtBBquLegJYP6JX1sVWH2m6BmIvifrRPTAQQ3YVxpBiLZyfoz50aWZ
FpLKJp/vY3qfSLaUg7ypMPbze5lmpdNnEWa7RFOQqwtaQM0/ZeEVYk2icO+AUmv7Oa1LNXVKHcJF
tTHWgkrbin1jVVgTOCpwL/NVDPB8xlg0oCDqd7RG826URS2RIghuNaMedWEZAKIuB/txCmuKZ38Y
Pm6fo/XP83sh3EGNRsOSJxsoVi85E1y3tjOnR1USXeWrpg2vg/QyUluawWWD+tokU45GAkxUaRhn
NJ3ODg6TEvnVmNyokiV6c6+9f2cv9y88XhJptNQoDYMC79+yGZymjgq36ELTCZXqWxBYuzAO9xFk
tLZ3cxUV2jRz6vCra/fcAvs01JswhmzMVKQn23LK9B8FKtGldp+psouxu224i+5OXBrIrf3G4+Ij
pc9N9AgDL+wUd6xHR2p0tNwTNxyfINmUIYGpj75NfQHufOlxod8ZLueoNLA9EhIBVw5ABxXttOph
VJ97bd9itWOxL5rRneJ8x5qjIYqGVy1psWbuXBhQgGBhBmxUyWA5hu6QQbofU8iG6ZBh1DNBfLPq
VRZ43AnRIAedRcW8VuU6lCFE3UQ7Aw1s21u6eg4XKLNlLXzXVNKQ1bPljLbtD3r7vW+YA4ulThkL
51BWwZANg5oxwms0vZyDpW0ado2GtFurS+jIZaCYqMyPfC61xMEzPRTM0cbrvI6hCnQk+j6iPwLD
cLvwvSsE/md1dy0bqoD453L8p1Pk1mSzDtsQN/9kVnxC1BA6qRUKLvLVJS9wOKtRrQp1iVm7RlJk
r58UV2oVRKzf478qhMD0kDJCJgwKTlwgF1aITMthpveXRhuMJHYFkrRCECmsbducm4ImMGrpFxlN
5OKGjKBhD+l7VFrC8lpPg2vWWq9/bpXIH84kc1Cusb46phZWaZadFMkMVP4JNfJng4zpEeIv7DoC
L92rniVv23BrD3l0RKMZZpawgW1yt0TUxcgPQ8/ZTaXE69ojklVF981Acn88MQkDD+ZN2ntNsNvG
vaj4wI3iOTbHXvhmGAY/Pw9FnxsdCyH6AGu4ttpS2yfNSBxS6M291Z6i9HUmiXbM4sc2Lm+UM1Eh
ZLEx4TELiyLHeI7b5iMrIBBYutJkuEhXmIpXtir4kP1tnPn3L901jzNb0+IzjrSW1LkzFtdCc2uC
D6XK9yooRCULksiiVj5+M2cwiO1hM8FQiKQFBxa1U62kyKu5rGk60GorsYPZtOG1yFu4ai3/RFZ1
3Bd1h4G3mmV/GG5+oSPND204MEbhFJ4vFVXOOMeZKBDUljUUF+r2Xm8bZPV1cJhP08AEeGtbC7cN
phScd4J+/nO8qQ26UEuw2iobnY692s0JlWA5vIlbwZG/uOznpS2g+JBmKjIN7faQb9aGOVjXO2i8
RO96a7iJErwlrD4SyfgYS+U4Ytpi24JWwW08Fw04AUhYXaSoq7YYq/mtqBI1OKajmu00Fr6D+O5I
qwESGCmDDK9OnwrbPpFqLAVHlI+s+MVzD7Ec5NUdVO1KF2MT9xAYcUJdvpOK2k06RPkT+r86XVQP
Wzues8bgnKOZNew5TItWVtmT2ZLxj0FcKXiR48QbRT2Iq2tb4MzR1uJ4BnrVdBTCqxCE6b2b3Cvy
0LWreynZWYrAE6xCqagHQZ0Ffd58ic+UWMJUPS+hDYigMc72CIlRIW1r+aBrV1YqyNOswqEUMKue
wc/xs5oBpDV1eYDVMBLGh2oyZFeqKHoDs2K8tTMbQsBxcFOmvUijZT7mvMf7IltDt8AsUs15dGhy
BbhHKkidQ5wZukFyCk20/faZWF3cTOj2L4z5zxefjSa5GpAeGAM1f7ZdAkE8JL2t4Anx+tGMakeV
ROqQa5CmbaFQgPZCNKlwsUWX9Sitsah0e/lZklw7/GZOx6Z/znrFQaP+9vrWHPkSjLudCobGEZOC
jMVEfSXqPjVKneyrmfRHKkVO0F/F+h/G2vMpR0sgrsM51Q3lzfMtLaO4I3SGlORpN8gtmiDiHesN
gTO5HDqfcUDvjHQlNhIv9XOciVVjUxm0dJWeOYb6FMZuZ+2icafpnhJ+QLWuzP6RLE/PRMP/a5sK
EgVkmjG/PNfZz5EpoYjJS5x1Mgy4f2M/i1+I+cqMU2g+op/QKejz9mdc82IYuUUyDpUK0+ZFkgwW
hrSRsKdypIA4ST6xTPEjfYAYofQ3t8QCS+d4U6wh6rQ8wb5qyWc0onkrQA+VrhsvdRhDr744Ku1Q
OaS07ywSvm6vc+0mRm1dU1GoRbqOj1VzFnUNI7gewYUMT/poI/DICW4mKXTzUuDYRGDc2ZimTh+o
DLBO/bDDvdKmXkrfqsofMBq+va75r+Jd2XJdXERTT02S1OYMJb8q6Y+wElwJq38/Wj3RgYkoH0Me
5xYZkja0Sht/f2NnT3LU/VQy0Zz5OgTafqEMgO4/nqyxJLVq4wUNt5V4KUYdSSkic7poK/zyHJiT
/hfE158vnDG4CzOSJghxzTv0MZbXwzHZj/fVu7YzngznR/lL9gO/8Bvf2kO7UDRyunbdoDUHpSPT
Qp7zojE3aLuetrhWTQLyCpC8NraXd4dtQ1hz/ksQLkyou1S10FeMEMx+qcxjlnoKeO9xENxsuMs+
tsFWP9liRdxNUwzBWOmghAQzEZrDkEfTRHmc1T1DtwhaqSDzeJF+hq5QbCp1CXlOtFc6FUVpOkxf
ZNoI7HsdB886OAWUCvhvk/UNDitDDGJZUb8neAf4SYdSsCwjw7K9aatfaNa1gqNF0Mg/BiSCofxG
h/uzSe23xonG4Mj5R4eGEcmf1eBxG23tE8HVoTyhygYicu7g2lMUqbkJky/HtxY6mRIT5EzWdu43
wAUL1lhNFoRJAGD0P8xZiMk8RaIrQ4TB3cQR2DyaHCUBjEDvbPqg6rcItLf3ae0CXC6DOzclYaRk
DSD67jqirtYcS6jwNIJvL1oId2D0HE9SpgKlVhuQISdgKrKdrK397cWsXTzgCUMIr8yFXf59a0qK
Dd7b+VxWu9ZyIvsl6UsnMT5y+9c20uqCFkjzti48KrXZiNAaSGWAAfkqcDNjnzaCgO9SbRaR2HI9
XDxUKWMylj22rYunBx2TZ32FazuSPUNLXqC850U21Oa70Y1jAx2kIHrJi3iXpvS2rgbRjxFt7ny+
F0tOSdrkmjo/V07Snf00PoAsyUk0NMc69p4cg8Po5T59sd4sgYn+H8/r35+VO8ujpjfKSLHZgwW2
qzq7i6dih7ZATHpEJ3TQoJs62k+94kUZ3W9/5zWntfgCvM5hhDcu0xQsOozRv/oTKWi194cI/U7e
JD/9MRbeLni84IpEuZt/D3ZWEKlF3QKriHA4PnpQrvcYrOz3WneiIt+ytquAQ0s/Spza3DbOfU+w
XNkGxesdRdxbFC1cTW+RmEEjrYQe2q7/HCF1NpLGQWLzsL3SldNzBs2dnlSr26ZOsdJMvqGln1av
uUjfcMVaAQGpTxVJfFnj+/lyowR1hNQgJVI9YGZA0nxIQgcdqDVOf7EWJPVUpLlkpEM419aNiazH
yNK7nXFQxlNUvNL+eRtidS0LiPmuW568ucYexIDIY5+ym0qrHGnwp+Fgd8dtpJXbAJ12vxfD2QT0
Se0hKfFh2mSXxaex/D6EDx39uY0yn1cuaEc/DMJpvEZQ7+QfsmkmdQ14HHDnpFBocmw3/6H67Fpx
ApHnmG8vHgl9HGiAg5Q12kc5z5HEhpEW0WzbN+MpfBxv4/34IR3DYwY0JhiNWHPXc9fIv9F4nh6z
sEsSSaR00+toT6/L62gX31jXZBfup72+r/ftt+2NXAlykCPHVD0y9OhU4IMcM8nraDKxPBvySF0C
Rc3+L07qbwT0epybXqLE9iAzIBDpvhuureaYiWhY1/INi1VAje8cw5Imsw86YIwPkzfeprljfNb+
uAveou/S7i+eW4qiEMwnzKNWKN+co8mIhbtJreBlM8jJ0cyG7HPfiGgp1g7SAoVPR5slU0nZI35n
2nuruZlyldO3dvrz22m5Fj4HqwUZmP5jrIXaYNhCO95wldKdRN9s9TafHraNbc1pKxh7RJYd44g6
f5YsZtZZUtWlG421gpQXSEv7qYx8c7JELHZrdo1MOsTnZxlwTHOefyOJ4cFTV3BDQ4iC1tRejcT+
i61DaQnPepDlYfiAMwPdirpMCfDqjioVQdzgFqjMK8hoUajFadFPSxVxvKx5cYzb6mjaxBDJhaBZ
iwC4D+enVgW6+BazDor0qKchehAkJ9YFrxMRGBfWV2rFWCrPkXDuF4y543BqMGE0yj4zd9t2Me8U
72OX6+IuwEIqLQtcq7gAh1sCDqtGKZyA+lmGUmTrRvW9hFB8G3LNFJeQ3IVY90k3di3i4jwvTklu
v7eGcqNqkYgubyX6gzufk/Og9jCgd3Vuh92EJ0oo4RQPrewoyWtlvkKjsTePcowpfkGAvb6P/wHj
kzRFm42FqQCsDKNDn0LhdmQHuw2OsZZDRHH6RzEGBvoJ0gt2c81XLVb51WC9CC8iQnuDJvAihW5B
GORlCBWI0UFEQVR3uOTRwHTZEomzSha0NO3mJfZK+SOStdohje4W4LYxy8HPiOpREt0N1jcCrsXC
esFduqeN4rRGf6eUz+GgodQ0qxJ03l8YFMrqKMgiVkTTwPmHzlUpVUsTZxMKBIemgcOO21/VVAuc
zuqpRP4Vmn8G+nL5pkK5IVELHj/kDMhzEzy16l2d76fPcHz7i+UoiEVkDbltzBqcL6e3q06C0G6J
zgSwuuFZaKMFvxl/bqOsrgZBh2xiaAZzVBxKlTZZVGlAIUbygN/iJil9DMBfnaXF6f8hKDb/fReO
ZoHHWc9UTBNcGcJgPG5BQUw+p+h7MWQuYdoO1aCbSR6fA/JiNrVrpJUglFw9JAtwzsslg9SlIDGC
QyXplaU/ZSR4SiJMUGBnt7d11bktkDjnVqryJKvos8C5AC39fqTfmUis7H9I+9LmNnId2l/UVb0v
X9mLJMuyLe/2l66svbL3/de/Q897E4nqJ1bmZjK5mUrdoAGCIAgC56wqg8EgJKuoj2FC9Nw/qmkc
9LaAMkn8s9E8uwiSdgPOIEFguehYQd2ZUdn/Pzl8FhRhu6tjjhVj4DFB5LegQHqRH4zQz33pthJh
M6xa7kQc55BVllCjyaCWjAbkpSrdCb3volEhkRDOC50OsPQYaMfZMz7V4zZvH9No9x884EQPztdA
Ah7ZSQo90LPnUgwkqbFr/jV6CtaGgRujD5SNCtqcD0SUgd6XEFLWt9Tym/o2tvzreqyWGPCyhoCH
LmD0STE/PDlZEnAmZdYkI8myf/TzcxRbZDLwXKrf9YhLE7Cr0ieb/oc3Idwr/0hlcetEKi64s2PF
kIpX/LJjbKqi2snK/mGN6Gh6gAnxyM185ERCje4BxALEcX1SXzA5BrfWou/9ZKCnBjB31624EmY1
jCUqeAvAoCxIQM6FjbO5mF2LeCApPwFC75kzJsaL2bONlmjpj+vCVrz7TBjn3dYUAXx9hDCa34DF
GbkOGUfB8+Cq9U4U4tw7r5ZFA8pF5S7oRFrUFzV/BIIAiUWwlCsJ1ZkuXCAFQLDcVvgJstLppa+N
wOrmLXVqr7Gdw9xrL9FY+GYqcj+RCTnnMBfVGUbK1gtvrCb6OWh5P4ve1Ni3c2fhmW7czrLtPlKq
BrpFUrmjdk3GTtS8JdKD20Z9opdTHkGPdNL2QzeRqXWgSC447lZy7DNN2J+f7KW4cJD2ThCzWBuz
Q4NhMDUq209AKKBu+fO6f6/bzTIVQEngGsaffB1VqOG0iN7VXHpau68TUc3pEiiP8Z4r/4rgD728
ktpiAgWpawTadnRnAOuCzmMvvdzJ9+NHdKu56jPaXw7VJvSzhmTf6e9M9BFrJ+/ZR3BBw2gbuwBW
CipDMelHwJzdTgDqK0H7RirQ/mG2Hi+j4Jm9bt31UPVHdS56xA7Y+ZQSUvPaIK12pPSjmm6HeMIs
tSCICBaSn6/UpiRr0bWMVBos5+O8sSVR9rIePv4ow77gxDFLaSir1mEScKG1RyA0+2O6oRkbMvVS
ZQN0+//NelzgSPCKOC0UApcag8fesjwwEIg+8UZNMKCzvrX/qMZFj7FwaENlSGrlDYY5AaEKLilR
NZQfT0Xyd+aCXPyodcw49gnLxma08Hpm8tYUn52ik0H+LFJvVskwba5bUOQUXCzBoBqw23XopSmv
ffgpLFWK7MblTEo9YKZvwt/fOfE3aR63oDZ86yojuK7GWt50ajr+1akzq3hYmHNXkU4kO7DTLWbs
c03G49/BLLxCvTEKkVCB8fg8I2nMifYmAjEc3d4lvlwRZVvskx3ih6669b30jBhSdN51ZZmvXZxk
KobEAOLL5gI4m1oZMp9QhVh7jLyEyjsN9TBL+mEBYu26pFUF/5V0UctulESmfQ9Jc5MRsylJ1f6X
fXUigYu6pYUxCpmdZQ0wYqzhhxEFgIa9rsXqeXkig4+xdt2mjQbfMPIP03laojt0Bkx551ka2pwF
wlYDuop2WEDroZLAvxEq0mjVZj1iD6tHTcFrje1N7W2f3FeSYOuubq0TSVxIkp207zOdRYv2UTY8
Q/YdERTn2vuMBvaGf7XhIpIWqUm5jNAGLDZkHHxJ6/xC9ZWqA2asWzYjoTaJNHQ7vmb0oxzcUUSn
tO6Cf76AC1BzVSO37qBlW/40tR+FCMxs9cw60ZDbTEvuLCGdmIbFazQ+AmC+lR7CHhvXo20KeFxR
373AQXhcdmMpQr2IoVCUbvGk7YaLO0Y/IsAkDaKnKJEobnOBdUhdeoX5IuqTEluv92R+H7IbQ/Ss
JpLEbTEtKwFD1DJJGPvUwHAgxcCrJOb0YxL1NqxGPwzWoF0Z7I6oM58nGfUyd3XIKiSy/YahK1Bs
fe+Mh1bUjb26u07E8LtLTfI2YgXBxfpmOlibWzMUlK9XXftEBLe5OntQeovdHEf7Ke5+z/ruetwT
qcBtHSOtTS0KYSkVTGRyxhgaN9pf0wywnOVECW7/zHptjwOzkzqYXqFRF4hsWvT+P2nCn+60adIO
dQLcS3EOpaq/SAYBTA/536Rw26UZtFRvWbVUsV5i/RMTvfkkaH24BBs+NxePCgIs1jrPmCaWQpzt
SIlx/6k+pPf2g3JXe+mbvANgKeBAvfb2BdQiRU3qvRRc13N1s/5ZMh6es7bRAGyznG+SgG43vCZg
NmjK2yy5VZxJYNPV8Hoii+2BkyuBlKhxZgEvx42qb6E6e0udv8qp5vWj7HeO49U1DQyTflzXUGhm
LkjEIMxWcDwi7QyUWyUIUdwMVH/8TYHL7Zm7ZVPehvvGL17l4Bh9b29er8tfzThOtOaCR9cpZr6w
O3M0furVi6Qt2wHkOLmi4B3TtEFVmf01zzbnWFwwKeMhHG2W5HQVqTFO4YT+gB0iDYL8RhBUbC6o
WGbRKBNTTZ139gRE+Tfpb6FLvq5BJ9bjQkrXLLqMMx/+6QTW9Fjk34WTBV9YNRc59B8Z/Ck8a1ZV
OgvUSG/BerBRHhOCLrUHJKEN4HMOBvBx3epNDcLH9M18k8m4Ve961/FetA31qKgKIDAq/8pVgy16
7qOvxXvO+wenfdQTwWGzLgIDG+w1HXcHzj+6XBtrme2IeelJnG6z8EUVtXCsB5Y/Mjjf6E01nBQb
MpJ8fkloR5JJD7IpJFVVfhS6qC9ldZehIQVQiEA4Qn3qPLbUjdGoVEPSYWGKqAalg9MHQ5N4dXUT
pztZ9IyxXiFCf4WO7mjMXPFTPtQsWjrRGZXex/YVDdJwkeQWc3UGoQ/6HcbMrwcRFiQuXPREHJdT
NeGSObMF9RL5Q59v7Bok4i61d9elXKBzf+22EzHauRVtoATZYwmtpK19nH35kNxopZe/VZ8NUXbp
Jr3JHgw39K+LXXXHE6ncuWBkOR7aAODhdgBcqnx5eoslgWYsTFzYD0N7GDRniBb8TWxsctWkER41
cszQAjYyAxI9JerkgRRUtyayiMbNV3U6EchF/aZXpUyToFNuz+qtiZTYDXsD75HyPAh8YyV1BDgW
3qqBsYcna37IRgmp1GhKS91+mAYig3Zi01VlK8hWRApxMWOxqyydFnQd9k52XIrYTSJrD7bX666w
6ucnZuOihooA0UY9pJj5xtZuRoCbyHeGaNrlkgmFHZAnYvhTxQzLbHJYC+USeRjezuUGqMt3deVP
5etQunayx+xcEu6H9hHMiJoROP/pxm6xQUtAgOI5jLPnqKexPprsmQ3vX9p0a8yfpigGr3r9iQzO
mhr6bnQDLx2sKhBrHqXfre5bt/hK+LPWfSHRzurinYjjrNpKwH1sQqik6+/G/ENRQdKxF5b3Vtxd
w/sARjgtYMNhqIyLUXNulAVbu3ae3KH+HocCH1z19BMBnNVGHXC6lQUBTbfJADCq/YpEDHprpxWK
UIDaYgcktu65Dpj5l2I7QjjX5rJ4rOLuxjHQXLb0qXHTYVbuLpL1bKPqLd3+/f5CtyhIJXSGaMqj
PapTMRlOMSEsmY+WdUSv46TuM1GdZs2CmioDfgJgnRiZ5BxhVDupqmONbS/VCxN5FxmLJxXa5roy
K56AbkqGCg9sBBsPyedWbBEOpcQG4Q0YGTVXjkMQa1a1KAP9muc+PTvQsInqAtA/VSBPYNE4h6sd
VBkSrTdI1DrA+lw661aKp3ep1VQ/A0Q/oT2qD+mwvHVjNXtdOutumyWPkaZ9jkr0ism67E4CLeMm
wwQyiSIQEPydIfCFgCcFaBjmENCPwIMx5nipxeyODCIJ7bmr3sbi/frfz7sr//ezPz+5uBW0jXWK
hjNSKptMerXU5yk/5nRj2F4ViYqmvPPwwjjn0dNCXyqg/5Iw9+QoJrkWBegHExxnF23TTAzSRNas
j6fMizCitt2AXFLVCeqBRLdejexT016kYiK1cZupL/W4b4dADg9qJmq0uaikQjauG1gnAMt+oT9z
9rSGMq81QJaoyoeCsdUQ6DODb+m/LcONe79pQc1ljL4zvoRZG4TOQQis+dWgyzk1PkEDlQ3r4QVJ
yvknSGZp2tMAp7bmCiVcLwtRXUhuOt2PVcy4Svd9nJEhRROq6U4o7xZlMKHW0vt4i8KprCL8xtsa
2HFzSDJ1dLt0M1jPxfQ0Np4mx2h4z9zaiIPRRqtKGGL0/ElvtnORkMluSNF+0wsQ4EqHrvqk+q+2
eXLse93ZpLO8icBBAzzlnD711k1RiNAdL56H/rH+H9U5b04SK1wKQIoAkT3zYjMnE7AXoxncffcT
GGz7CrTAj0YvutetbKIzi3N+nU6TJOUjxA4zYAcAEQ87PoHcAM4W3YK7QJAVsr/uygLz0xQo1Gc2
UimDlDPqDIwFOL/Jpgmt066KK5I5/5TtyrseJ1a27qmKfEtjgtq8KRWDQYzJRJFnQY82Jckiugxd
VHT+WUH0TTKiDhMAIOfOG85zaGY95MzL5OagdGvCpyL/5Rg3Sn+0LIlkjrdkHmZXxyYD8XGgaj/R
zEdGwyQqHYkEROFKO4zTppVRFpEq/7odLpoY+A9kJ9dJwAxppBulAuMbSB06+wZYQaTQKcRhz1tg
+/iVzwrBpQQE0Q9L8llW+wwU352Mx8nJcecEc+zOsdcwPVbfg/CYNNad2prfrn/mRRr89Zk6xgRU
9E2zic/zzwTspzzPLewY4ZyWLNfJXpJ4V4MyCcxAqRN5uvVoA9sawOFO/dZXpJ9+6qUtsNaq15x8
Bbcf1TqcrCzEV8gdCNeQmrL39J66AmXZFfliQ5yI4fafbJd9moejQcbG0R6LRZEZ1YWxn4ylcSvH
6UhfLkAjC1UgshY09vs+7Enap6PfaoktKMFcXLW/bM+a4tHeh3FFnqZ5kJHCFgp63vL6SNUgbnaa
npM4ocRyvN55t8oPGesPiEn8+82YSl92PsYGpBnP1w1zUf7iv4SzfwlYWE1r8SUtCEzTetu3OoqS
9d5Wb5wQYHaNp6BtSVLv2dsiprGWu2l+0aXQw6NVDwToNJ2J2t80rEna9qnRuWmikUnvCM3fLTSc
z2UlyPwuyi//fDNG4NBsruOxn6uHSFk+WmCrNUjcvofqxrI+JC0mTatvJvAfhcPiduBFstCpI+pr
WfVWLJklm8g8L4CvI3swS8wTG6TPx5L0XVt6GMj7qXfARr++MPx16h8d/0ji1iWyw1DXGkgCvhsA
/6grxUFnTDuzNwVnhUgStzVUikULM0iKNNkLcXLjXZJo+YMuuhh80clcbMI/1uNPJb2obWuOEQWT
OvRsnSwqfpvfVP3i0eTYS6DlRKiMFDQ33inyRtVuomSvO8iKXnPnXateLXvBf3yO8wHw36Tp79GM
gyFVv1RfkfnOzvH6GqyHSAbFi6EDQE5/beOTSG5qeQieBnywKYV3U4w+gcY6RooFfMtJCzJVDyZ5
Afad5VHH+czCH00DTBhMz24WZ/DKbhAEy3XPP/kgLmYvsY72fQxRksJcAlaqU+QOo/q3bay6joQn
ymTfyg9jZ+JR7O+Pd8C94+LIjguMLXBuQgHeMiYUgaLoYgC/SodwyH1ADAp609ZUhBwL1E5I0THS
zR3vUpuhdGPhQJgMKXWlKB5JOoOCk84dyPTCVgrw/w03YcjwpRucsDRDUa0Y7Fyg8FqijgI5IM2B
ZsrasLkvybVwTmOKMJM27bcp0rzSUV61zvTUqXSd0ngKo3Fny9mtIw8u1eOjOSr3CcjPjSETVCXW
rAInZEDXuDTgBs828YknlikgoascmzTN1PZeTWck2GX3Q3OqHtfeHI11NU1eAchU7ON5SVxplO/t
uM8FseLL+twWtpCWyl/JF94POAe0APMU6rFikG6qqB/b6AhWtUa+VULM3Q9GxGYpx9HVnfQpzikF
wMcCasTEULF0qLmiXelRsEdZbZ/7orNV4rKtPnNyPHTAL3uGu2psBqAVmodyAbJCdK+Bj1GmN5Zx
21NBcFg5Cs7ksj8/WZGw1lqnAE0MSbp0l1tjkCwYF+yowAvZ51+opzI3ROAEGwZncDBXm0rC1MvS
G1MBfF8n6Ltacy3DOJHAnTTKoM+JXEAR6txF1tuk7VB4ysY3bTrS8gb8hLp6O5YCtdbuYWdSuXAC
zpgo1m3oZVgvyvIWSuEml2+k4qFJfucd2H3AuSSic1ldMpSmVJze8GIejdXoUF4wZ2iqm4gYob6l
aHwtC0dQXWAGu1iyEzGcQRu5iWeLiZlAllyNmzjzw8LXpsdSM8H/ISj/rG1JEBT90YqzJK5DrOKG
0JCVDwrFBPMBvHFJ9CuPHZSEfFogZ3DL4iemCggdBbnYdZNi3Ph8F+QpzZUux4GktbE/OvL9oJWH
Ibf/y2b7V0fAPp6LWfIMqL4s/FXGY9vdp+b7IgokqxvtRASXVJaJHMv9hFXLFokAfdEdJEGoEtmK
O0/QGSUbIE9DpIrjjYb5qmmKbpxSBEvFIgLvfqANAmQYcCIYNd25raJ6kigbDwc2veYndUpC+6DU
Hah99pIpgkBauz+cHUxcGIx0uzLaFCtTKzfD/NuI1W3Rbetyck2gOsbOvbz0X1PbjQUgKWsjW+3G
np6cftsbPx39TtZ+ltZPQEzq6oPTFV5blp4+7iXrm20CgxVtXdfPixXrnH0vZx2U3nDvLfG9cY3S
iGp2Mm49/bDLKGgQwDFTEUzetYJox7YgtyRnQrmIEFHVTjoJQuniFyitjcVMmqTwQZPl9qkOFvUX
G9MF1zVdC+yIcgwQB1U+FTNQ546AERStMCc4gjE2pL1Jcxs+jaEGz77Lrftibn7rJn1sTNFz61p1
9VQw36QVDVqew8rsdvvcjx+K+jtyZK+yn8tm16WgiF2OlbWv+4n0hiD2ruyxs/yEs3Ss9i0KmxBt
GtSlw8cIRtqhEGzkr6nui/U8yYJ4y5pmPYQAsSIpIvqQtZtkfi3nBcHd0+xvjU2UmLGqA2MJjVuy
u2Sxt6DzrpyfqrTzsiQou3fVQQU1J8vy/p+WnVFUAJMOZFBcrGyBrUerGSla2b9M8z7XdloeDCDd
nJZtNP9swz3V3azYXRe7VpaD5f+IVc+9LcNgmuQUuNGNDoqMmZ8hIUzyxO/A2Nu0nq3Ybhl+G9KN
AgDbMgfcugXIXiAaorlOeqSqp1pumLspypOdvW9F38cW/mLJGMihirs7e3U9/7wSBLh1LMEqpj56
6ZyQjI129w+htWuzj3kRuMjFuD7u74w78F95nCNKZZSXSQtzpMm0RTFFSTClpwRVtculm6R6Gewn
wzgAcyaeepQkD7OFfsboVzp5iXI0K9Fg3fqePPkezmUxB0mVIWXLY7wX/bJr8iVQEPL65EWV3Kx/
nXWg+uTP9Ywv8q/7xlqyd2oMfqwLz4TGpAC7FtXWDkf4bR5WgRkeQjyIUVyXqp9O/CMVYWv8f6Q6
MopsjIToKz6eZOgSDqHG6jSDLPmHk8vEKN6jLCdW/WLau3pqXct6knRJoCzvaHhgNXHugrsODHI4
grlTfpBH8PVKNghh5J2RzoBruI2MWwzVNMNjWQrC3cUdlWHcMW5CNCHhTRwOd+7WjCtxwCho7L4H
34Pdr4cf/t1T5Ile5S68mYmx2VnifHUr8A1WwPHQ+nihiftqkEMQEHIL/nri+ltBMuvwxSgmCLxH
uOIDvg8PuyxLO1kzNVTzUo2qxPUO3iF4P/zzIwgOwYFALH7ih/9//8VvNmRH8DP4+vefP/SJX5Db
W9fbHo/b38ettz++Hl9/vm4FTs12zGlEwaeCaA/tG+ynfQE5R+vO0MOyB/mu27pBECTu14+tCEjl
C7zkQpAGLlpQ/4BBnofbkceSZnSG8b295wVeAKV94gq0uXRbaAOedRkM6+it4O9GwNGltE7qxM3I
fv+69w6fwebth07efMESX6QlX3Y7kcRFRrmIlNCJIWl/OGDZXF+kytrC4IEVYIAgcdPRGnDuQ0np
lGmboAiyP3je+yH4RTZwB3crSOq+YPD4dTmVwymiDLSMsxJyDp+f35+fnyOykOeJPC4Eo9n4Pf4L
ov1b390+/a7cp99PI2H//J4J3hvZ/whuSV8wUpdfBNQ+xwZOLKLqueYNWkuKuFXgKWy77O53MC9x
Pei+dV2B+l9/2TVhXElqtAp5MmomzIP3k+Bxg50JSd7WE4j6wly5EKWjYcYCTQSY5biURp7aCKCn
LRN1YDsg2LFtzwIB1IN+Hvt5fUOs2/JEJpfPRE429W0NSEePEo3gF0C349dXaJu5iftr87Z5uH24
vfUFi3hRdGb7A01B/yrLHSB9PaixnEEwImBJguB58+HeiYLKWkQ/k6Kfu4oFrAIQ4jD1vANKZYig
Dxt46ovITS4SD14dzifNJG8U+UvQuxfsNuROJOGrDnvhHSYGw/AajMl0/jFNS8tCytClw1Zqb5H3
Ieh9L9g8/Kj8H1+h0t2yPSA4ete3/4lYbvtnWkjpokAs84+MvPfu+2vrjzgOZrfzWn/wPAu7guCk
1EmHf3L89g0NB27n4+GamKTAP7D/9rrnfnWsX7MHl+rZRYzOK/2fpWXHqHf4+gUbh20edqLiGGWb
lf2CX/HjFv/7tZmwnfDDY9v4+leZbL9c+SoewV+qw7qXz77q69sC75/Tm30F+xb8xInAfoi+QGMu
zX8BkCzR9wPWeuQxnF3KEpVivUGDCxOMjOLrB0LkI3mD9nfuDQuT3jEQJTUXOQ1qc8BLQK8f+DXQ
F8ftAK1pY22wIXfo54b0Jh5MnZ44meFreSS4d3zBFp4pyQnjonKXFlIa2xoOv5LcRyQiuAa7A/mF
3y0EWAL4B5mbD30J1N7cPriPu8fNzveh/u/fx58wyy5gG+n1uN8evePr6/647cnvyBvJT9GcFV+M
YfkxMwpSDwPv4DxnrJGNtMBTU4a5NDlsACOYlbUPBCc05dZT2FubxVqSXdQUuSDIriyJicFBEHSA
Hcu6AKGxQ6meFx0IAZhS0Alucb2H93/0rRpocsdcC7nu/CwUcIuCXkXMAavotADlArcoTqZpWTNA
T61D/QWt7vpmtF0LJQqr8S1H8Fh0kf+gvn0qjct/SqfIDKORodzyMGL+3Lkzzdup2CRo9Opu8Lx6
XbmLFkms4pk8LhDWYEpMewnyCocs7+FvQOtsl+/592hX7tLHijSb7Hn2xu+GIKSwfcNbVZMZcbkB
WjywAePPT+4KplbnTVg64PCujsn4LUrxLCkqFwpkfN0xT2T0aqbQcYCMOgvRopKh12E74qHnugnX
3PFEE/6mquJhfzRrSKG59qyOAPTtPHkYM6Joguz7Igaim9W20S1qobOR8fyd2wyBIa+cmRZs+Med
0/5uinTB3loXAbIZtP6iaZZvzFVLvH/oYHhw6znaVS0ILQFk8eMvDQY12NSvZTCMasB9nasRxT1Y
ckOAoC3Gd3tCNfGjQaFbHgViLlafiQHqKFhlQa2DQ4MT06fZ6JgNrKXvy9o5UN3yAEQoiA4iKdz+
ccZh1JQEUpoKiIZJc5sa+k9a/C3fOEOPZERrsBurzvJgEV1ipE45QExkvifF9ykPwTjqCZENL+93
Z3Jw4p0brTK70khHyMmL1pPqzTJ9auXNEqskNjNiOHcgPCxqNxfhb18EWU4u59oqqqnREDK5eucD
0sYtBoeg6O0PE3p8tUe5kASR72Lb2jJonhQDeJRAPsZ981zTYgqTburQIYw2XzeaSjwFjyTUXkMR
YI9IENtyJ1HIxBC9os0Q1GpojLUSTd2BXq7cz031mYEQTKDXiiUdtJQjqhoWOj54otFeAr6doiFI
tFX2Cso9r4v6ngCvhaRycdCoRUKAmvz1jsZOA2MTxhJw5n7lNScqZpYCzqq0L1wN3aPjMJAh9hw8
k4S1IG9f2W2sZMbYuTA6ACqwc1smw9igDQmhw5CcG5sW6IYFtXCpWaIr1tqi4f0N4OkYV9FRFjwX
5MxyhRAOjeYMlXD1eXCOWu4njSaw3KpCJ3I454hlCc/ZyYBYGFqbBC0CqkW9rF2C6wt08c6M+AEU
+D/6sO84WaEpRCeCTaEPGqi9LFvA5hC0lm/ObmXeKBmZwL1US16LXpR+2SeaoDFoVU00+8FDLBDY
869ZBXieGPRd4eKQ9xUp89VZ9xW1FCXQ0OIsqWBa/hHDv12Feq/kUg4xURy7evg5avWTLpdepyrb
shI540UCzKSxgxhNoArgRLkUJpnwWDvaC5SCW8hVuZf170nyCyTKXpyLHoZXDmYIQx8TLq2GDjr7
8wVUpFYGHyRU05LiQaLarVV/u+4jq2t0IoFzxVqem4g6kGClg1tEA8H9+BEkpgJXXFUE3SNAl0ap
5AJ/vEuKmaLOjvhkR0fZmp60RJAmrTu7gzccFFxVUC1ztkI3gKHS0oCzT+FjWC4gh3m26OLpFbGf
isJXh6OlH6xfMrL5gnab63ZcCx0aSF/xAUhxwJB8vlKF3tahMYPmLrXR69AALvVH0vsheg2vy1kL
9BprAIeaYLTnXw8ag46KmiiQo1kHDHl6U2mScM6I4+SbwVYIGv4E2/irZ5LfYKiXA1oZhrU0PmvP
l7EoRl0vQJmivekROloT2n9aubavOuNQ9K3pLnr8bDbWYzJOIzGyWNk1+ijfhLTe4QKvBVVXU7SJ
ai/XrXFxb8JmxAsZUkrM0xroLD63elMZypjMIXWbUUE/iwuQ/qgOwNcYGmhjdp77WODHa8uMGQYN
PRomuAj462+EMZTERAujW6gRCfvvlhUU1eImmWCZVxU7kcMlmGAojyW7RA9xOLx008NQ7NAw51Fj
WzkHpQqq8T8csSjT4s2N7R50350bEt29hhSOMW4ANlixRvQugxmvbUQXz7VocyqGmffkQNI7NGoo
NsxnOg+jVZIO47y283zdKda2CLtqmLhnYCKM77+zk5ZSp08KV5nuwvhAGzAmWVtHDrrCj+f/YrgT
YdxCxXJTtjRPEXV0mdT1Xk02LWgWrmu0duacasSdOVkbta2EGAoot0CyercAFElc3nZ4CB7+i4P/
0UfnrgID4DvGPIKoSPmo7O2UHRv1ua521xVa3UYnUrhoaTpjNrUGpDj2zkEbeHU/SGQQdbqtbiLc
NOEHSI0BI8B5W5QPaUKRg0da5Dn9LxkFPUizWmDhoVsRD0WuPYvygzUXZ3DMeMTGtKLF0/ImaalS
jFYULpIr38lrtCIDYNA6XjfgZQUHkQ9N7qgHAEQDMI+cBbO8xJs12Jvdum6JEWtkNHViDg0wjKd0
p5ZhYIx6Q6S6Jwb6d5TiBzWKA4bogwE96EM9Ymzyt1GLkLfWTI57jKU6BrIV1eDiCA7+cExjVBKK
zvKAaoCY/zur2k2pvBSLK5WHStRtu2Zvy9B0PN+jooST4HyRK0vqgP2fY7fXNN3Wco5OGS2eDqWW
m951o6+Kgt1xbXTApsO/6uqILGHhQLmyWQ4OBinHSX42rfHpupjLDgHIsL5aEZAqmbhhnauEjkeT
yuw6vqA52sril6FLDu3waw5/aiP61+MuJkYvu4Y+PinJ5BugzvQkVUY3dy+qg14+TeBjTv2ZSxA7
Bbi6kgN/ljBb89JnxlBtwxYd1P5gWPOTDtSYMMCkc2EQFPF76lWKM3yDZ47e7CgRAF7sIUe7Sqwo
5aOtSt3r1CtJSqSwdSyvlhrEtDkey73TlNZ3Oi/O42A2eYWCg2I/pWHqHCcT6L0DDduPGn9LSlIM
IbzntT1turiMsiCS9KEjKmhfexJ3WTUcmxEFNQ9L1ILhJq3BLKdqchaMMfrr/HEc9Taw2twEo8+i
eW1jVQ9VWC+YfUzzJid91VmuNRlVUAOTmUYdIJlavSzwEBT3lUPmeqzvnKZTFmKaU/FT6q3kfWYP
gCSxajkhwDHFrWrSF6TUbY2Jaz2tVPMmGywNPVOR/DTWw5Qeen02H5SYOpMPkMQx8q1Jze9BQtV7
aqVFJiZcAauh5wpQp2pJDl/jypmsQ0xxXQQWlmbdKw1tdnHUWMGUDsgOQjvCzq9bm8rQPrVexrSO
MCjXD/lGaboyoGj+LILUwRiUqybo2hyidvoWynHau+OEwcrYUCvRWMZatD91Ic6fm2VcmgEU6eCF
Kkkb3vXho4Xakp0JDv6L9iF238XwPxq5UCxF8z0nqE1lNuiADTpP90W5BcJ/Kgdz/QLGHlKlezSO
adL2+mZdiwmnIrmMZrKH1iokFF6aGJ3jao2Rirg6Ypb247qcVRs6oENHYxRIk/kc3GnrZShyyOmm
ZjvG+qas0xf0Mj5W/SgIc+tm/COLr6BPczEmCqs4L+ZWsb/L87HTE3e2v+mVvyx+mx3TRkSXu3LJ
QP0Kd11ACrNzw+YPNLmPmqQFy2XuHKL6oRwPzfQjir/NpZsawYwNmzxjnxNAAakVZgBUL8neu/z7
dTNfnl/nX6Geh95Raeywi/EVQwZonvCpmTMPTRNuGHtj9RYnbtIK7q2XDgSJQPaw2A0fVX5O78IA
TE8Sd4WLFyC3qqVAT+zdGIrErNR4IQfnMjrxWYcjz2cWjoOJaaQSKddoPunOcEyGuNl2sXNjaklJ
qJqNbqzhktclzS4pQV+OjnRb4FqXiSzwOAA0gvKaDeyqr9b0k/x/sTOnSljBN2nbAzKXeBNSu/e6
GU2GgO1A0Rfd6IKosGZgC3jL6KtlTX5fTQEnMqvBqZxEzksU0aecNDRv3ageQ7+vlF/XnWdl4zAb
o6+P9UphFI7LRUJlyqmSQT1avybOryyeidbAZ6QPiX4b5jsgS83L3w64oih6JlQ/d1mZhnnU6HBZ
DEZvU8V87+I+KBtdUOBYV469qaBob2GgkVNO1mo1LMGjg0FzkDzQu8Z5pkig6b3dunrj0/ZAQ1FD
/GXUg25oq4E50cmIIt+5bqBO7p2+weZo6a+mxehyeReGMykkwcqt+cipHG7bh45TzrkF3Zr2psy/
d9RXxuN152DLcF5EOVeFM18DDmVDoVCla46LXJIJ3HHXJYiMxTmCrbaWERdQIqswFyHRXZbYRwv0
TWov6gJYDZMn68LsebKnaGWneDOCMoV9L2EWpDXJMgHKPCShcjsqIWk70bPumnbYUdjFaD1A9sY+
6USko2H4YLRRy1Y7HczH93NyVwxJoIlQXtdc4UQO3/g8xq02yzHkxEqxN5UC3O25t+SRd32xRGJ4
z57yQe9liOmB8umMth/TxquoCAXuspcL0QGRyDINPCECa4iTMwLNPJFt1HerZFzwKjSGeqCCqGAm
U9Zp9JCBp/H/kHZdzXHrzPIXoYoZ4CvDBmVZlmzpheUIJpAEM/nrb9MP5+xieZfl88lVfrCrNEQa
DGZ6uncVk+Qh0ZI+NOup+GCD6G+NpjDBq1lPf80qiy+i6HRCtxNA0EiWni8kKSCu5hKBftzU7L9q
04xWl2jQKbgzGot9K52pebQTPrQ+QVEBQRz8bfgfJv9kUpTjTs3awksFk8Ki/qWM9J8NtQJabrzj
1g7J6dQrJ14vmrmaIiwxHb64YHbVS92P5PNsPsTajOj36zj/l3Ex5Lzw9F7iN8UiQNhZFRvIsicJ
i3ap1Oyb0uwzVHHzv9YsXfbVkmJDPhg4czUR2jZ5y8vFVNeZd8B0PCWF419fpdUbB3W/ZQO7zDDV
7G4cZWk7ayi1SDRc8BrkawdDO7T9DkT2uvtkOOg76TZ4PtbcDKYPGCPkVxCFKlNIiAtRzxH5dXvk
HtVbP5+no7Cs0CnajdW6zFOC/RSVAhvAZ1hTgyGaubKeE6NA7VR4Mwnmnnu6814b98VwU9Sv12dz
dWAn1pREJRVDOwsBazEy16zYmxpoCMrGK7fIalddDq5qBPMuAk3HVjw1meu8KZZxTbYG2a52B6B6
kHSN1zbET6keDNMXd8j9SY73UU53EVou/n6s+ABksoEvXXbPuYsRoqz4OOAmjPHQj8SPjsWB0CRo
ZZONNVw742AVQXyCIjiABcp2SWaHFSIhC3LmsWfDTss9t32y2Z2ZHocx8SitN275tV2D8g+YbC1c
U6jKnI+NOXzUmzyB2h/7NoPEljyJxvIa9GDRMeDNlorISsSOicS7ZFlQlO+UqTRkWYHGQSJb0DF5
KycL5EikBsPDaKVJaCILsm9b1kQbo1yJlsB2ZiKRaDsW8pzKvDpjX47l8hqxU3tPZrarki3IxKqJ
hSMCqR8wuznKRPYOWCjoRHH8Zn6UBlJEKOH+9T7UF+YNB3xtuIAvQuZuAhlhZ+PyFeJgSA4d+7s6
MTw33qLkXTndaAZH8RMqq6DBu5ivMs1BS+bA86cDUkMcxBc3dvnMjY39vvqMpCDxQgeTBhIkNZ6w
kx4bMMOslQvljDkAvvAiXW8sPuzpMckeK+vRcfazbHfXp3JZDTV8RgvgsuPhlDV1tXRGO4sPGGBL
vhEL+uLIWhV84y2+knlF5+0ilo6iIhpRVBiNU0fCsAUOFzXATjTty/JpTJ8dgVznPnYOWnNnGLs5
sfwBkaf+jizb9VFeLOMSFjnoDFuEKnUgUM4Pd92VtO7nEQ2w5MNCLom4oeFG0KHZWsZVQ7i6kSMD
LgMe7NwQHxLNjBZDeo28reN3xugnANbMoLYzdzH5yqPXptiNxReD7gHvmYyXnITM2XpUXhzCZcAn
37F850lU36IgoXUQ0UXreeQxI9rloI0HI/eAsv29ZF5U3FHA9fVQFr3HkjuXbCBvL9yp8gGL/zv5
gGYmVT4Z+ABLjznEPKDDp4HOzEZKpNCyUPAorA17Y/ovnKpiVLmLI7PqgLeD0XaMw7S6qUfh5fGO
9Acyvl/fUaum0OS7JD7g6tRaQhO5HWB2wDG7UJ8kfF8ZYQ6adaMPouhvS6HLqICuczQLwEsg7M6n
kmUltXgNNrbRfZzbo+i/zFvMJxde4I8JczkhCAsRGp6bQH63L6SBBvF4kkjyBpP+O9/SK7mMXxQj
yusgruNoriE7ChZmqjVguNMaaCfx7qvo3Tx0WGodeDZrL8WYp7u8qoa7tpK0D8eOJMcsT+y/9krK
BymXoYyNuUosoLVjI6AaMs3gWmWBHd3S/iWKn93kKN1d0rmBQ+8T2683te0WA2fO988H/AuGV6bd
aDNrpgIfQNPGb3VfkNC0jo52b0N/AUiLkgRujWcOmEd/WPbx+g6+fAYo1pX1IJM12ZPEFi61fdw+
zDTyjOQ7Az59+KKxXV7vmnpjytf32b8DVmYc5WnZFwse34w+8uzTVAFH/Pv6sFYP5kmDweIZTxxP
KbUZkqYwATpJrf7BkhvBHvsZrKx/DVZW5k/x9ZYoNZaXSytDOj2U3QeeODsjLjaurjVHitQuIh0L
j0/k6s7HA+JOq3ZjcNGBG5PXOwFerelrl3QgjLgdov31yVtbn1NjyuTpuY0IEYhCf4iG0OHPqTUF
df/9upG1O/LUiDJvEfYd7mIYoXA2Rn8vIAID7mEt2trgq6NBqde0TYD8LnjaWFvweWrgOCvb8cof
Yz94ky0CWw9raYQsfoEUYqCXaAfCc7sOJvMxHr/V3cZnrA7336/409N8siFB/tsnpMJXFOmdGL6N
9o2Zv0Rbuh9rVtB8jd4h8MHjvaRsE9eF53SyEnR884OVBS57IGPAtjhu1mYUQc3CGgG+yQuVRafq
42YQTe43fPR6970huTekG6mCy3ZaHKyFmR3sdYuKltolNg16qrmLFV0D712Xy9wCC2PJDpkhwTWJ
U5ehUDXndcgz1t0zNkMsIx2m8n50aIN8BsuZ/DUQ9EWDurnkruHPadwFjOfGL63JITRQRxw0zkA1
anLXTCDmDC0m2vau781R2+fCHnEf1FZlBajA8/8SjkJDxFqY4TGTaukkLwyddEmb+1I3giIKhY5n
H/O6aQNhuBYFIuJesKHLM1pt2qgq3ZQEBXlf1rzbVSn9nVe29bdPymW1loYDYCqYeQGRjzorJpbO
EGqWzW0ConJexBvXxtrmZqgGg6UbCEHwnJ77QKePOznPSe4nrZEF4/hR69CpGO0pGAHJv+6d1uYM
CCq8jV1oUtgqyi0Cx4CcJninbBIeK5/7/Ok/GEB3LjA7AN4D8HI+GOb2NslzDMZeiM+7Y9r++C8G
FrShi6o2QsZzAy5PR+5ace7PA/0Jtg+fgYVtY9Ev36tYdReJSvzBWwe15XMjJVSGZJ2muT820V5P
QtfAO0IExAlM+41DUEySu4Jpnks2LK+uz4nh5f9P3Glf8X6q8yz3qSy+9T31LW5sHJu17XY6NuWC
QhoIOI8YY+PGO1JhgTmGhKFWbm/cti4+VQ3/wLiPEjUqcQjvlYUCeyRl6QzyzprqkR/LH2ONp9Lw
BaCOJ3fkjm8V+Z2WbTULrg4POURdg+dZ0HTnMyhANdJGPcxOvQNFSmkGWUq/56X5VpCf17fi6n1h
AtFr2osig+qAZGwZ5dTA0RHpPgyJ4euDedfyLLxuZm1EaHn/x4zy7ssbqytbB35uiszeM4fRFwDB
JmC9TLv88L/ZWhb1ZP9ZGShJSQ9bffHO8tsiu8+rh25LaWI1OF/aY9EvhRT9BWMZF8nUmLirfHSU
/uqa1IdQmQcxYzRNW56I66esyINSfl+a5a4PcP1o424HCN4Bz4pKGqKhmb9wSokRVou4+x0tHyfn
IU6OhvmrlAfbfibGZ7qlRbQWtwNKikgNcA0LL11lXpNyQiCHXenU8ZOBKlbxU4KXnmV7a9hdH+Gq
C3EA+EFy2QK2STkApdXHVBowJVt0ITd6fYh4usUPu2XEOB9PqtECex9GoL7+NkQaeia2TKxOGe4q
yzCX+FKFuJCJuuNMcJNMpPsleXKsBmikW+6BDR+y3kIwrz1E3BNryoBMDU+rAflQv9NnBNIaujBm
dNEP31hMvkS9+6DbX66v02XacLlkADTGKoE0C4XF8zlEjYygCACTJbBfwyx8vUpeKSvfCm3yBuii
2IUetEVVodXwq+lOgdFZQceqkEKW+/q3rM/1v5+iuJioT6c8l7h2XHtAbxecy0Mrw85uw3yrkLsy
0cj/ou9i4TjW8ff5qBsIFEvxh9N5hK5Ms09pENsHB61snH2QYeO4b1lTljXpWNvPosC5Q1u3M79K
/nXkSKVneDIBw1Qcrs/jiqumeD1gYGCwQeCguM+mqu3ZGDpc3zbdI9vSkZ92+4nNMrhuZ+VupYji
8IBw8JAw1ZKtNdYkqUUPHQOQvNWfneFgk5vCOuh549UGXs/VRpZubR51ZOiMRUMHzdjKwNAOCCWD
CF4zn59G6cfFeGuExw5w3ra5vz62lb1Il/1hUsA2DAzxfINoBJ0yWoVbtenY7Yi4whs7KLjYAq0z
GX1yACq8bnDlGodBih4l00Gbklqsmnk5RhnBZZQOxr4jzGuRSB5wzq6bWdsbJ2ZU/dG6MSq7XcxE
eBalzX3V+FFlQG9nw/+v3XAUgkOg3NBATQf1tPMJlK7dtdWMUulc1WCL5yTPvLYw5O2UW89kbJJn
lkzmj0g67W4qymwXp04Xe1bsoFv7+pjXLnpUslCHX1rSFw6182+B/pkhWqbjW9K7iqHnAACNOVpi
d5SBdkSDQ0MW293qT1zdridml+vrJIwBH7oY+9hA/D6SZwC5gy523sqY7Yk7P0magph1i+h67Uie
jlSZdY0InU4DTCbjR6J9DMYunxfpghtb87nbeMlWV9TWGBXXNjeRTEoHBsuJgNDxi5xfRcQ9o0z9
QXzo8YZru+yUNPBCPZnT5RidzKmNBkkT6J7cr4xfIyQUeyjXHbl7R90jtR7d9rUTO2nnaBwBEHXj
ibzqEwDyBa0BhLxMlfmpAwqh5CW2UauhHNocWmruegZFOO4NzUZtZ32gyClAtY/B1ak3VMbHqIeK
de6bTqWBwiUB2dMwgeBUWMLr9OiHxaFfmsWDcWNo+guJdDMYaOv44ClxcYnH4nj9FK2NHogWayEg
BCJVBSa4QyVTu7Aw8xELqV3dWtBobXaMZHsp5v11Yxf8rqjXo5X9H2tqRg8EqrytEujt6cVjh5Yx
ImsJzv1nOC8/Lq1gEGlQAG4i412lB4ZP0dj5uUrv4KSJ+KRRL30aAxLo6caHrYSc+K6l6of0GQMT
+vn+I2ZDkFLDLIyoRmWyesTVsDHRay4a8GI0TyO/gF5ZZYu7WRTXpF28VZbQLJj6DBS2EOQ9GvUs
k10yuu3L9dleswiMBAgMoc+GlIziNXqJOgUrQIcLOpD0seMN8mTanN3LXk+CiLfNRqC3Zg8NT9DU
Qn5jYQ4+n0S0U7vdKHG5VgVIfHROPuZ8vkl04zGPt9AYq87/dDqXjznxGFbXZgbCasTUbuqX8lvf
vTpzOOioFH8ZjXsRI55/vz6fq5sE/gEbAWfFcpUVFBrhWVpjBfPB9SLR3A3RFvP02hSi4wDvuAVV
AA7N81HpkZ7N4LLK/aG50/JbyJUTY+9uAX9XzzzWaOEcATpDxTuy0qyhb72ceV48ZSa5kbF8mVgS
gqHjAb07GwHl6ryhRwQS1ya64lR8kAaIZyvAvO+bnWxuG6d075yZvV1fnGXylYwQEnb/GlH2Q5Ui
FxD3MGKjK9nNpEfSLJDGt+tW1rcd8IwLBhANPeplAQ1ovUgzBy98S6CnSwf0vDomQ3wgEYRzMuuA
bqzbwf5F3f8U7iDruXBnYPOZF4AasHK6UeIi/u/MoE3edYJ2rNrY9XHkj53YC/tjKMc9iFE3nOPa
1CKPAvo5YBChl6U4R6RNbAI2YiTbGhJE3XHGTRT/2pjYxRmp63dqZNlEp+d5nBttiGGkJy7AO1Xq
j5yEuY2hpoNX9uN+Roa0WHrvqJt4c/Lzf/wA5XSXqLuRXOADOBE7q9jT+Z1HD9a0bxsedvWzoX1m
5m8UKq/bXTscp+NW9m1TtyYTJpy0nZY7Yu6ZMwbXLazFciaoheCyQFuOV9b5zNZc52bTTDh+wMaa
eqj3rynZW+TQZamfQ2fturnlg9WFRCIK/cYLXzbyROfm7DmCg4vhwnT9TncB/WqhZZt+lGQL6Lg2
c6eGlBi1qeyCAw6R+1ZVvHRz8dks5o2xrO18VD8XqivEBehsPh9LYkW5yXpEa3H7laHeIJ+K/5JE
ODWxjPJk39tam0vxJ7QfXnF7Ueg24v3qd9xv5ZPUN/zX6uKcDEjZ5G7majKJsDhTdqPXvU9o5Q0s
9catgGrLkLKtR5IaXZ9h5tLoRmevfX5fN2ix3Iip1tYHZQTUyCBRskhsnU/emM5sdiKGM5uz0uvJ
e1XJw8CL5+tbem2nOQBfAzYJki7ww56biWLNni0K18Cy1LrVIh3Y71ZPX69bWcvZoSECSAVgvQ0H
QPZzM1qb0qIbkE9KOvLRSXNvEBOCKxpQy1D7GOO7ofluDiyQ6E92Ox5yHClWcT/v2Ma+X33mM2gj
Ltwx4DJRoRNm5QzIrwu4/LmFlGPSj142ovZrldCfKP2BuH6ZSMhKJh50W/xy3tITXIM8oSCv47pB
JIlJVyYjXpi3UoZEg8BIa+heDFDOdiRaoaFxnJOjZWaGBynyGw7dlcjQfZtt4ZoXx6h6stNJUI6m
48pc0GLJ7yGUKLpdRm+Lfgegh8eFFnZlifehf30PrB2bU5PKqG1QFfCKA4vg1uMuab83yb4czGBu
v1+3sza92Gv/LrByPu3CnRIKOTjsLWDCi7HwqoEGDq1veMtTD9zuAW2/m3O2H4YiTI0EItpbrXSb
u0w5vlbWGwxEPsjGicjLDZQrhGexX7P9Qzrfp/i+HTs/s/ZN9x8SjszCWx9A0wVIoMwyM6c4AzgB
bl1PD5y6nltGd0b60rIgdb6nfXB9stfC7VNzylzLEpEaQUESbGDzl2KSYW850KtENnXJO+ru7+vm
VvcQOpYXlLeF4F69tNokdVlTIX/bsWCSQVk9zBpksbekmleHhYesubQZLNwa5+4qTuaysxLYkeJl
ORS93I86yHPkPdtKm6ya+kOlgbIruBIVB1zVInbqVMIdabqv8YNJAlHupuhbYm5ADNaCpaV8B54e
QLupimFIJja2IFhG9NKGrQ3h5+c+e9Scwaf6XdNunPZln6kO5tSY8mDW0RvFYwpjRd8U+x4kEh5h
VntEA1y7sQe3TClBIJj2pCV0mDKHBzr9yMkTMgEbNtY2HshaEWUaOuSI1dyWvnA8lCk2RNVJL+tK
H2VnrzII+k82LK2O5sSSEvpBDced3RKWeAtJMhOSkNFD379fP0dr7v90OMr+TmUPyr4CRmwrgQbe
p0Ymnm7vdf2zmKTXjI9oSL9ucXUCTxIoij/EZcO7YkICZYwfrHJXacck/2ykG7tuZYvjZoU6Klg5
kcZSt/hYAaRTLTcrtX4bNOzR5Gkfe/CpavRHv4muWzm6S/kRSG8khDRwbpx7CaMZy2ZeonRh91Al
JzswZXy2nPEA9Pet4M4WO4x1eaaWeAGU3EvFFcjPc3uzXo+daWIOAeoLB4eFSFtfX6WVzbdA7JDD
xSMcL3FllYqmyafaRH0sJh8VfxBoR03zjZz0lg3FM1h5olEhYWNpRS0Y+FnJnc7G3fWRrOy3s5Eo
azMkmW3yCjuhTksPXHW5PCbmiw4N9f/FDpivlDXhPfJQM0YDsLxXao8ARHRpBT6vjZ3952pTHCro
AFAbtfCXe9GjZaDKKNEvjGmrAYbzunqq0GqKLqUARAgJuGBZGZeh6KQLHkTNOsbgBjym0AG/G1mF
78uHOAtmJof9HMfpDja6X+i5AH9ODQaOJ9a6kQizOkVqLhlnTj0xZYD7tjhr9NChfgHEWNmYYZZX
hmeTefwSDbP2nvKG37lJNX2MPKfRc9YZ5rvVQfG5jAmywING+Z6BVOdnlGTzE80NKJkRtEjvq6oq
BuD1+JD681h30b6OWtrfuXVG5M5sMj3e65zHX2q7H76QWpqmX5Rl/F5NTE88wiNwprDW6A8oBxa7
IUXT/4YvXnMnALEBlIk3MpB5yt08V7gMhI5kYlS0QWvvawRxlXUY5V1lhYJ9ur6V1g7GqTXF8/MU
feKpAWsUfGFdhX4kME8xpBmum1k7GadmFC/SZDM2zQQzuvlTF89Z9Knvfsitst5aAAwdZIqsHiI1
0EYuoz15/NeRHbsmWqH9Rv6oQMQk9qb1mMWpb1a3JN0DPuTKJ8fZeM5uml1Gf2J2aGOeIypGrs38
2UMkuxSf8iYDV1to2+CYsR4bEkL5g2zhuf/0cCnnE3SOKIG4cMzYLsp4GWjRCCB0wgc91Q+r/Jj7
cQdQFO/B4tXcOHwKGcJintnHEV0Vmf2Md+FxjsubyaT76yu8ci+dfYoyB23NclRj8CnWoDueWdoB
sStAllvud2UGurotVriVcAIDx720gH01qlIPR05UJJYAj2VeOi9lXoaMVZlvC5BPkfI3Mu+HZmpe
Kov9vD7QS5GeBdNuAtKBDkkAR1TOQcpt2oxuBxnt6dWutF2sizd3KIDvzl/cBqBjYN1zUD7oTQ3J
yfEpQeGztZOX1nixuvQ+0j+PtPKJudVFc7kCiBLR7me6wFmDJly542wbhJgD1UDjpld7UH6BMBzd
bs4uiYVH8nHjRK9aM3Da8FJZ1EwVN4WKXBpnNbro27EMpoJCrwNQpKkMDA7w5tbJXgPin662ygBt
g3RnIBD38vtyPkbowdY5ExStolZ7rzk9dHurIktv07mh5U0Wk+hWo3kCdZeqiX9Hk6kRv80cHbl+
0T9pxpQeUsH00rNIlhuQCI3a9zizx7eeAxfgpVYsb+Kht28mTcuftBSxT8HLjbfRmt9AQIz6EzBz
NgUu/txvpHxu2rgfASYjfe9HaCDQWGPDFVvvEITLwrrOPiMh9WTnaLfNTE8fu9/XN/OFX14E7IBl
xw8uHESx518QzXwWNKbEi5EnjfjOHaB7OQbSOl63cxFF/rFjwUnhjgc+cNlNJx4SJewmNhLYqavP
uQky3+rjuoHlQ888oWJA2fxO1k6zKBcD4wv2ha4/bwpmbo1Bie5aezLTrIUJFvOd3UUeiFQ3ArsN
EyrsqNRTOLRlmprY8Sz+prkb67A+TYBKgKELRGGW4qWj0XB6cEFiDGnj0WFX158M5+9DCkDBAJ5d
oIOAaCl3PaDkMzETTSCeF19MM967DX1z9C3I6cXWhUIR6GWQT0XyDCVyxQHNQzo6toRHmAaQNKJs
h07FLt4LoKOub60Vh7/kqtGiAzgdaDvVLoZGH1D0ZZPwpfE+Il9ife3LoNYDMd/02qvV7SKQUsYH
U45ejmYkzXzME1A2HjTTN/Bv17/mYgURdIMOFqAxG+cInv78JGl5OhP4pAWNLQBGPXQT+PS2nPuK
u8XKIRhApxo0gFGXPbdCchfPsHjOF83CR6gofv68CAlCjepl8qClefh7NS50/NtoLUZnEFyi6oe6
uKfmCECSz4HDAppitD8M423cai6+OF+4uk/NKNsfjxxTNiXMCNDNDNbD5G7RZq1ci7CA17mzkL5c
kObY+ZTowoaF0uzCSQMlbgB4/D6fw2hLPHltMOCjx3MAWhbLcT5fI8eZI2wFxCGZm7ZPbZEAQNEK
sbHfVi6ppWvRQcUTiggLu8y5GQBeTKvWpPB54XLkbVrDT+j8iBqHF5VxWM3Qap++j73Y5Q1wivbL
9f2+ghA4t6+sWcqJ3TttLVC/A7Ox7D05EZDu6fHDHP2um2Q3EQt9k3h1j1uZ37XFROUV4SViHNzP
ygyX4I0y56JBpId6SdLfG5DwwGMiGm/nbKs0eunOMMx/balIrgRcr1YMXnPfnFvg2qHLPd5CQYFt
velXx4QuVJT50NBhqNnsLHZQEXEW0luk+nSw1NF8100PeftRkP3G0i0u+OxSxnHDWfjHluJFxt5q
uozCFlI8eMP+0nS8YQ9OVPoW/T6jLJJYuxLgwPHzdcMrY0TCYiGUWjpx8AHnWxbkKQnovkCEOYjf
vCCeUSCoQltvekPdNPwPtpCMw/YAoTN+zm2RoRZF2kG5xjUaVJr3hrHXKtuPm85r/x4KgPYDQK1h
BbT3gDWd26raSRp8Ag+k2+wd/X7OXKRNdW/uNuZvpXJ6bkg5c5U51U4+wlAnbrP4fq72o/nTYOGI
1DrtvL64RaVOM97K8siasMuer8/pcq6UfQOyb1Shcetq6DNf1vckWixsiEbh8QbGfXsAThGEBAnk
h5ZKPn0pmgpMzz+zrQ64lfN3ZlO5V014U0Ms3Jezle/cdKeL6EDNG7vdqgVvDU5xKpVs7bQa0Stl
mqnHHAD76OR12Q/djoLW6v1E2yXs/fqELh9/ZUJVyn/EEhMDeSTIHCky0zdtE8zWx9xYSIr5Y1of
/97a6UNUWb5p1Hr0DeJpyErwR6GzPqvvCPLhmRx3sgOvVLVJLfxHJ+18hKiSMDQW2wBnog9BmdU5
a+NZ7/QYxxC9/JCPKmvKdsOUN71XVMQl+ynL3dua8KYMsjrW33QoawOWW1nHXIto8jAPnP2OslL/
PTZFeUMShx+nfALvtgAvMeMDYNRNmdcv8zyPe1rI6kkjzLl1JsP6Wgyy3pduZUFLra2iyC/tSftI
xjb5cPQU/DZDRZwvSKMXUcCsAkTuxjjKPpB5Vk+eTFhv7p2BWC9DlnbuY+YWZYq7ZsF7crOv+qPL
haPvRJayr6DpIkVQIglZh10OycCdEwn3V1VGaC1puc3LMIqIZYYQu9LHfZ1pKfWnBplr8IY0qD4X
vazkjksx2kdCrZ59Mty4Sbwo0cfxaEWCUj/pG5HdaABpYOI6LoEkNsd9Gltu+xglOW+PTi75oXWd
CSbcUbzHaIN/HCQy/N40MBDdFAw8vLPBpiioGEHFW1QTKBZsFgH0PvM883ORj3QvTCsKI6OGtFMx
cHqXlpKWPnIOFFd61CO0t3GRgN4mt6afYAu0UduuHLTAVj24lJ7iIdLb45RqLRiFCurWXkKm/KWE
RuCjYVRjEo7om7g3JhKNkFHIR30HuhzSe05iFe+9aSdg53GrwYb64qzvgOwyvyOP5bDn3B2ADGlj
MNT7dtO0oTUDDrZLc6gceW0WV490toru8wwis84XblXI0KXCbY5t1WrfNb2b9loUF4lnTylHIrlO
6XBbpzV7jy1OwXUb8WGvzc2ECiz6hl5RbEmkn4qyfe6Hyqwhfwq4tttSaJ9SgxQ/hsoefvaxI7+W
06DdW0hxHKTN6W1HMoHGAt5TGgxuz4QXa858dPOKfM7cRnxyx152oOVLaGCKWN5aHU+5l+TUeKly
Ue8iaUxz2E5QCfSagWdvpV7Lp7qExIIXuUNzYGmPHuoG/dRgnp376BtItMYfpSQNg8RHM++B39DA
F0bR6hSko+ugJS2lEupjAh3FjEzFNzGn2cFJifkm9c61g5xF5S/kbBvLByGA04OsUMwgOxjoNw6S
emiZ6VH5nNR2ta+ZbchQjyl9lG5hTB6KCHPq9YmLHE6nccrDQuQDco1mlH5jRDe6fd1ha2J3w4Nn
TlcMu8GOF8yNnhT3uWijRR8jH1pv1jgKdg6eBfdkzCZtV+CwfncmPeNeJnp9S+rlwhkjVQHeSROv
Krxa8Yo7v92iwRj6rtMJkD8+aXw9htKLY/ipds/SZ6Qsrzvji1fCYg36fcCa4r14Ee/FiV00eQRr
xP3WCDR1WxuZlz+R6ZnrVSwoUV4UWyAPTFGWBincj+SQH3fz4Ze5JzfVW+J/7z3QMXhagEThLt7o
Plucumr5NHtlnM9kXzY0kTnSJQU6TVCi7NuHpnxLpxTgqtETzaEatjI0WyaVxcvFgLSggQQKnz5y
gF20witxIHK0V3zrme27W9QxS0x3bYzK7Brd3PYFypXeOD4wY2dCX0FPtgL15asvjEDfEVlF8C5f
BJaDEzvE6WHEeTX2X/sge8uPw7DX99mx2DcHebi+Jy+VAJZs3Yk9Jb6UBbRNDOi6eP1Of9G/9l8N
/1PmR01gPN0Nd8YdDbQ9DTaMLrvh2iCVsMRq5ywGLhW5L54FXIJFqw5m97bv/NSinkMfY1J7sku8
rAm0LdWctWO48BoCwwsCIPBqn29VnWdORmuMmEb3ciFU3yhwX4Svf2b039+vhK+87/u0E/j9ZAJZ
g9mHE/O0+T7fYmzYGocSZ0nH5Pa0bMcSKipCP0TaFojn/9kc/wxFpeeurY6A3hImkOSiPPhInue7
/vADzZjx7+I295yd2FWvcmMCN80qD7kkcpN5HGAWHD3Tp2fxW/MRsiAcvx3ev0yBOL66UGfbyq6s
+hMchqUHFFeC+nzsNGh0o/BNvNn15I39w9hPe3Yvf7fB5ycQAUyPMc4CD2ovfdVunY2362VuZdk1
J9YVByrdBjCmCEdisr05Dsu31mtrb4xCsje+xFteZtnjFwfQhfLcQiG4FDzOz0ApEh0xIsaa3snf
8s3wUbu7dY76fvxUfh1vag/Qt9tM87b27Oowl3YLurBI4BQqhsFsMs7DiGGOkEF1bHSyezx9gLin
OR0rO0ijB7kF0bhU78LUUoBqLeCbUfZQcxBNFvVdRTBYIcIu1MKi8+S+uLU/gabqbtqxnfs8HBBR
h1twpDVPcGpY8a1OI1vZI3D3MvACaN6kf7YAd5b2hg9fcwSnZhSHhrVE8GnAjGa8U4iiO/2v6/56
Na44taC4NEKjyIgAE/eQhpaecVPtrKfW8/hdwwPHY95rcyj2z+bRfto6FytTiHYxgFsslJUBhVfG
ZkDXzZ5rdOrK5lVHYVkGk3Uc3bfrA1x2nXIcYAWXwYLmAomZ4nDMdOnhqmf4OSssUHSM6wwImy12
55V1QsYIaizogNOB/1YcthbV1OyKEYfOfXXpsxZvdOBay2eeDQPpZxt1YDD1g1n3glC316XdIHCP
/VuwvPn84D6aHtunAUSqvHaX3GZheyueIcUdjj76yd+ehr394CAqLDzx1DzC19xGofXwMO/BOHw0
PB685v5fzrTyicscneSTYpa0BH0AkA4mD9lwmzmhGf3tcYAJrCHK7hBu0lxVOK7naAyshyLGSwaN
hp8sc+P3X/jO5fcjBQ81Z/AWAyl3PgTSazwRQxn7rflbr1+G9maI8VAJ4mTD0MXeVwwpc8XdCOeC
QzXagL7uEN0k9MPKQ22LmvtP86q6bf7EQgsFOCCuyhnLZ+SEzbLDgALnbfRoWN1lofnwUQVAgfl8
394lN70vjrGXPtjP+Sf3KAJEAHvyuQy3kBMXZwSdLlCmAvB6kVq8IKeDqLom6mIAA5Xxu02Crt8C
Ua5M6pkBxZWJFqI9E7oafZs+ztEOTecVQORbIKuVPYKSK/aejZoQkmHKUc8ivLTtdrEi7/+Ps+vq
lRTntr8ICTAmvBIq18nndHhBHY3JyWD49XfRnzRTRXELTUutfpjRzC4bh+29V0jDxs11OCkUnp2i
neb/5x11GcqcIRA16RREkwglxyej2Irm0NkrCdnSaPByJagCT7Ip80s7LSKjFy3BRzF+GDB4zo9h
AxYqcDXJypJf+vyXkaavd3E85LqJopKJSAUFiCcH+mNNmPCWHoIVdhlittod6M+pRWlgvjaW7vLG
1QNUxYKGbQfdVXBujj/vf6BbYYRZxNmSY45stFQiYq1s+IfiuIZXefmRnSqkWsYPantr/IXbrsEs
5Gz9tcqIK8JASHHIFdiAIuAvx5Oe+plnHh1cDaJ8/rC9P9CbW9SAtg4kaNBqwrGIbs/1x2v7vkuM
hkZehmpK8m6YQVyv4HT+dFJnZxVigLAIee1JanQWgygmnPkkFOpQsH2AZ4hrH6zH7EW6qOtu4t+m
z9zCa93klD/8JkHvPgCZ69oPmfutd9n3++P903S892Nmq9Wus4a2hRV5g4eyJIwGfGNwW388GV70
vQ3CTe5C9KfwQ09HFdwNV+77haPsai5mKxm0ztBuQ8xFSn7ZhovSmVvFL0Wzhgq/hSD8+bD/Tvps
AcdJoVfNiEBDQNzMbR7qDYTN3wove2l32m7cvneesUldEhh+++BsnYPYoTP2XwUYp18BbSNYwuLa
RUZ/vbxsu3cKq3QiuGX7MfFipJ7247im9LBwAgEqAI0H+AnrBNTi6yiCE52bo+AebYEFe+PZ+8qi
WThMrwJMP+DiiKsZEFgcnlBe+6PBIee46Z4fYVq8j76PD+oj3TIvi4LA2a+pdPyBB8yX6+XQbvYO
r/SqQ+QmKFK3+2z8FtvxsXEjMAzPytfq1HDc62sZ/NqEzjZJp4s8yjRELZNNkz215e/7E3q7C4DZ
A9YSqwMwj5t0j0e9Q5qaARgf6+3OCdsH2xhR9y+A9a9ktIZ1nSbpehJRMZ6AvliAELH4k4NffL4u
i2vHrkCdCfOnEYiS6lmsFTYXzhXEgO0GMnlIZOJ9fr1ErLZSyu6PzONX+Qj+QrXtNkjhux3bWo6H
jmEQwO/Xjb3MX2/fLY0PbyE07gww6+ePFNuspcZtVHCTXSxc+ZpvoIjg9UEDorineJXv/BpNbzyz
jRzd5ihW3gcLixRj/zf+vOSkxrwkhkR84YXP0MipcVvaPni42z7Yj14f+Zr3en8F3RYIUI+/jDl7
/nGJgh3Mi5DTFm68R9XxYH1WCvd74kF9FYP3o0AG4afyvFYgWEhG0AbAgQZ5JgPadvNaZKkXorQH
Bh13/skKPRXmAt1Osi2FNUahPHUQB6paNzdVVEJXbuvbRz1Gjdsa1tfIeHBhz1aZCqHXWBmhCByf
iB/vs6APnAAXGArqLtnGv9mbdYZY1OBavvwhPLFmpblwl1//gNnJwB0T6hAWfkDmQtNsN4KDdrJ/
t6fPP+3NcIC/0lEeweMKwHaBP8gxeTMAB/bUw0M7elXoApuzUgJcPEouZmR2oeLNJ0cnhnRmNQQm
PJutesORsTNlZZHfXgGArUNiBccWkml9DsFt0lGEQoQJNM8etagBRWLTl09CbzZl/+3+2r4pauIj
45yCCS1exAQWctdHSVJRAKgNhLIL4TwncNd97tPmOA5JvSu6hnv60H8nzSCPCXqI92Pfnvw4Q6DV
CUVHmDJBtfY6ds+IVGob0wlpay+08qBZ03yYEo/5YQxjLgShIP2BCnAdgcWVmebmJAVKRWApSMGs
9piU/FNrDV4H9JaFju9fDArtO+C1kIBiaNchYyJ4BJVFKBlUT7Fduu0ae2NxX+Kr/RNhti3SdCwT
WIjjNCI4d8EAxey1fv8NLoY+vFKhrLWJ3Y/kDTVp5v1UgeFYGeLSmgFoC0nQdAPcePgaNmwYQKFB
E48jm53SaeORPfXuahV6cYFcBJqNtDLiNNU5AtHX9ASIwehCBKE88n3mfdJ/6BsbWlQrW2/xfrkc
3GyPJ1k+0sZETFC53tSD6hlfBObzl/3IPdDV3Oz7mnTy0nSilAFRSeBpge6frZjO0jP48IEjTyvq
GnGQR750nkAIUmNAR3r09P37S/T2wWkD7Y2vh9sbhXY6rz6gAwwhxww2cvmwkcZjP6WZqHmPHYy2
XVWcHYiw2L/tunZxJ/karVYW0DSiq205xUcdcvJBsifj0es9Eio5Ufqp3pHphx5sqOo5Yj9Xxqjf
jUHmxMvBoiE1a8RoHONZh3ZrJgxPqj9impycWN8Rnn9t2fAlFgAdCm1fJmvdsZvD52qUsJW8HiU6
KzCrtfELiknUQsKGt3koo/ZottKngGYMfA3guPhhkXuC3QxlUB3vk+uQVUoSMWoGvKVKNppbhfb1
ZzEyFJjUoW9fItqVz5Wq0Gyj00mFIaQWYyeNGcnOKouObERqqAdoKPRrtPWbqxOTYWAOUKTH8xyA
9etfBm8No4EdBCwEM/WoqT/Uqto1EuSgmCrBX3x6VNYg8QHNNaDbZrEgHYPyjZVgedkPYf8OJ25X
jaDhm3hZ8agU76Y4CnrIuvfIXHlxL33yy8izh3CX6zWParibq8PZqs5avodnh0fJgxW9a+NuZZw3
5XzMKYVTPbz/ACmnc1oFLm6WDWpReKVjnIxCfxm6N6crA8ZAoI/RHyT9WVWTk63Yh0YLv9wPvzRW
iqbLJBYBVfQ/qevFQ4eLlooKeC248zkfA42gkEqAxrS9qFY/w1fx2DJj7eBaHDEcB5GtAPyALuz1
KlLkQKKQYcQyoW9SVw/KoPlSa+G7YbKTqUFhPHEOKhToafgzQ4Hp/pBvy2aYcRNzDezY/wAC1/FJ
GGlW18L3sGhO093e7G2gaysbb61+ZzuBjdoGXPOIn0HDjW6SYu2TT8Xa+ck5YZGm5gKhoJZc/4Da
4WEjVHhY9vFey4Bbht+XofyOOApIyi4dAAk8g2B3f9hLX/qPQqwJQc3p0r8OCglNVkXTQYYWanxK
APB3JaCTZydzXlEJebDi8FuXOO2KVM3SkYH6OOKBHYya/2ysGqlztC1bINAr4hoidy0Tppayd1WN
rZSOphHMphWSshbg2n90ceYP6rAEbcIq1MLr6A+nEVskyn5bNFDvqPfrqvC3TW5cehNYGg0oBAUt
6npCRYrsPnFguo0r9lWihA01Z/ipJYFmV9u+eeoc1etEuGFavHLzLszpVeTZp1QKM676ye67CZ96
YCXbvEb6yDbEWk0yFi5ghAJ4DmoUAE3MmwLKMAJckOF8aEdyMDiElcriFCnMJ2UdJBn8KMpoU9gv
qBsex97cNuoawWdxsFDGxBODgH82l7DLR9SzohyDHZWvLT03SuOW7UsTryVwC/sDSSqwAzrwe+B7
zRI4YWdhgz2JdEoTh9oGlRzsVbPSfih5u1MyuU9Dub2/JW9LEtMSsnGhAqCE4tYcmWiUlpUDW1x4
Cd/TYsfpQWPbOt3BnT23d9HoZ9YnCjMdZ6PH70qOsjO07K1HseYgtjh2EJghHoyOMuh9s6VMHBkB
MFp4MUyd4bpB3ix6tuvQS6Kjk9LN/WEvftF/o9FZL6uTQ8XjCud/XnTQrP5UNciVpQEBr5Ujb+lA
0EFKwcQayCLmDf8wxbNXiBGGIgBNlQqH1ql4ybXyGJHkRTr18/1x3dZ58Dlx+KAnAsEYQM5mZ12j
SpWDZQEstTO4TCvdstkkKBwa5TnPPMhih/wlzD+4zVEDersf3Fg4/C5jTxv54iJPul5T6wzmKVrO
ICIfn7SoXVmuCwm/DlNu0FXhFGpAeec6RNeUZWSHdgGyvR3YsfCoOiAL5Pv7I1m6n6HuA6XtSWFh
6gRcx6HCAP4cyGivqZ1iC1sxA8zfjD1nNnP8jsp0G4niDAAzghPmN4MRuxGDuWjG6Du0yVtQLrJh
JWtZWEv4sGD94S983PlWTcvGyAZwnLwiaYTpIdkOT3aUjLnv6ADmu1ZNkiNVwnityzeNdnarQYsU
KRrsmsA7nJdKTQ4sdaGBGlSzQK8ferPyddRmLdByUvtb1vhtt/YBFg79q5CzD81F7vTdxEaybFDT
y3enVj1VZgG4+08Wqd0imjRLCAX9VodjnuPAM1Jf6Ub/SQxm48Y+wh8g9VD7mT+oswFJWiywmWrC
3S7V3B7w8Ir+7Eh7NEB2DhNceMY3h5tuSeutIWqQ0PMdz55q29wltAW9AoVekx9DeCxHgEvLclUA
cGnXoeIGHC/cyPEUn6WyXSNiNjjYdTlqqH18EMlnmC5bxA8b9h4b5d7gn7WGuLrZv8F1aBPHtVur
+so5t7QxsR1Rzode7S3ODxsASmwjEh9OlNbjhiZ3UOYD4ampV55Gy5HQXgKmD+pEc/SkZjVVKqan
aWzoOxs2Ck0H+950rTq2dENY8JYDBxRmZeCAX58AUiVKTOus9OwIAmzNjic/eVFsjFWu7cJKn3Ab
QAijMn8rJJ4PnMZtXJUQYAf4LYjAot9QtW6RuCnde2cP1ieQnLRdFlnlqbEalK5NeAEbedl5leaw
lRtkaa9Dew5Fwckm5+YCKdpSM8ekyz0z+mSmT3b4W5d7OCyM6VOUva4i/hamGbW/f8PN7oy45brK
p3BReLYhaFYEY/1hrBbjFp47yKkmrBqqVMguZplVAQdUQkNR4jwHgeQUFj+F8ltvA8v4TPVtlW/T
tcP6tro6FaQuQk4jv7gNeSyKzkoQcvA0v/4EW4yX75BUxyvaFcfIzd2nQ/RLeRKe5WcrB9fCpF6F
ni6Si9BDVNaNE3elF+dfKgjT6Clc7x97stZYWbiQruJMOd1FnDAL1aIRiKPo6UapFLDSpQcDm70o
Spco0cr9t5QiXs7obEv2JOKS95jRtP081tIdy9eev6iKX4SQ1HU2KzkAXdqZeDcSmJ6DAg+Ls+vh
jTHKqTlBkgjjUQtkr1rKettUDeivOIPMQ93qFQkYqrGbIWvrDxV2Pk8KdQZyaK0MNe2+1OTGTMgE
8hysgW2McRie9aFQLVC+CUmfcJxX27LPDWvHw0R+SzRZmMDNMBJEI8O9wkBcODaVA6Ib2HIGyApm
Bwa+pEp9SNVCCfh0DpBcDxUPHlDaT6dVm53e9Mngq5mjcL+L4tzyGhnaD1SBT4kLc9DyiTBDfat0
Lf1M1QziRYpmA+HgNCpDoZprIaCpRRvvRdYTPLygmeBrVlTjN9jiobNCQt0UVg7fQF6D4JNu1q+k
In3pD6LqwQFr1a/wj8LhaajcLNBMYJG5oVGlHxjk9TO3LXs0XrMG7KxtkymAxuEgG11DSw0/aUZ1
51Q6aDxtKvQRAsnSQXlP5hXOejQTD30SOcKrWGz/LDQIfw3Ccn4nrNT2GXH4FmWuwXfSMDIPaIgW
0OAdOsxbgUl2WQOmkF9ZQnhq0pqhJ1Qj+1WVgzibUMMEMyuJQ7HhoYiEW9cx/Z2h0f9N4+1gewlr
6h+i0fLXghdj6NJqQKPEVpzfKcX0vliFxR5qTaqxxwYYWkJtAgiddoRYbZ3Ee9yeuKR7x952eahL
D92dfdaK+DBCHngvhkrfq620v1Wy7Dn46xHkWesGK0ypJckP4POS7JzTwg7gAMnBD0hFfiRFF57B
q1Hq3ZBroE4kkOA/ZwJr1x0Kvfis10MImR+IShpePYwVWJ0WdYrnUsbR0awHAoxYOVYj9IurKnEt
EKxoIBPI3cQRrHsUOmqvRi05WiYVnNpcnRS69lTSLi8D0WuCnZW2JifZ601ABHG+d85QbdEozCno
/7qZrSQaiy8cB6XAycMbi+jPg/bi0KnrFqsnK3H/q6YX6tuoOuv9l4Q/kMTN4x0pftcjzLRPpr0m
17AUGs9yFCknc17A2mbnatG1TtXAMgXcdHpquu6Bsp+Jnrk0Kbc6wg19tyn0/lhlkPROC/iUFSuH
0sIRCMSqBmg3esSozs+OwBzEEcj4QhZWKJqre1t6Er2BXal6EHNaibVwuoOBim6qRXWIpMxrpJqS
0kZrFdRIhWuaD2VmerzZDeFbSNYc3paGheocAOs6+tQ3eiPl0OPYrFgJOpiBemxlFAdNlSJ1+VhR
6FmrXPgj05Icugdm37v3T/qF6xLVfW3CoKBIeFOWRPm5q+MR7PwU3vY8hZuwUp9bRYXOwZok+1qo
2Y0JiTgdyEKEqmS1sysI5uFbtjLx2H8WYUaBFY1V9MThR4WX2yzjIXJwanuAW0Xc5UGYQZdPV4pX
RfZBbGUBhPsCKYuV1HzhKXIVcxr9xda0WGxGXYyYKRj/eU3wCnm9/6kWkv/LdHEOGgpLhxt/VCJK
MMIhBw7SZ+2G9gq9dWE5XkaZv3fzKBbd2AvoQggH97fywcGr4bkJq4d0YzFj27E13ZSFgYGwAQk/
7GsDYIbZ52rJ0HCoEeDGpLHXqAI5TbhPufbfM0MwQ+BaBFQBSlLzWmqLtopdRiUyQ2hz13QHcj+S
tzdrrey19HQGsGDyLjGmNHh+UA2mLEnJeOnl2K+fK5kAAm0OI0RZ2i5VYJhhMvyKKE4GCHn14KO5
A/KdryBQdRUUtRhwtUyzjlHTObuImRHkDUp2jHivBNBJ7VCAbeAY6idtXzzJ1LRBFqq7KFm5bBYX
9MXrZJYBcooSN5kWQm2hnNbHqPIkEVn5Jgvn7NVqm37Exa6BLc+g9Q6CGFDn0eVOEz9r45nyHyYN
7u+exdMHhEMUcVDUgur8dSQRi9bSCjy2OlSqIJ7gE76DeLQTftyPs7h/LuLMRhQ3jkCHBCMi036B
zokNn75eizeQ4/hCQ+NQJskKXnupFYJ1jQIVRHKmA28W0+l4TlVRlx5kIlwIg7hRmgfp+DWC5YIW
fYVmqJ76maH594e6tG8vw872bdLkmQ51h9ITtA/K7I0MwzYVK0Gm3z6rQ8HMDN5fwM/BM2v+em1T
4KY6FSWCDt1RRqLHhImV+VsLMTu6taJGGsAQIstgvTuE0bPe8pXrYWGucLBNPjOQuJn6ntfLr65U
q0ubFiUVtXzJG+UbC9NNFpZ/UcG4DDMrKQie1mZrIwyws2X6WECLKuLnGPhnJyDdp8zc3l8CS/tX
BRvujy4hdGhmSyCr0LPKKGqh7RD5RdE+xqMVtNI46G3oW9mw+YtwNv6fFiqxaIvNwsWjWZlCw6M7
RI9PG9OAVqavlzW69NG5VPb3oy1tZSBs/ok2WxdVB4PWeEC0Wnkce3BY9J9Ncm4pPGkBF127NpaK
TxAJgFsOdjD4P7MVYiRcH6N+RDTzl2FBWGUr+99p/Ob0oV+Jn9JYAxAtfTtg6+DDA2gsqqfzgESi
W8uSyuNcBrQISxBPDQlpptgbIkD7hCm+35/QpU0AYI0z6R5Oj5jZ58siWUzsAnT+C/iWSPORMbrV
8aRdSWqXRoY3HfTlcNDfgm7tYbA49hrkn5qgG49NWLuODKIaL7o1pttyqH/aA/OkjISon48pklqr
/lyoqlvw98GM3DLcDWtdwmm5XZ2Ek3rdBYx5lj+XLTAanADGrFtyL7UAutMwun0Z11BGtwCoWaDZ
QwtlSS3MRwQqT+RnvRk/ZwdjT8416DeBsYEsmdjdXxe39cLriPOkM24boBSxFj118IyvxU768eNw
Zi/dDqILZ+mBO+HlzxAKe9eAlD6U2/vxbxvBs/izrZDHWohiDeJHe+XReWWQA6k+IEh1st8GFow7
C89rr3rTH8Bevh/6ZkvMIs8ObC1te9lqSN5GG0oPyacoLzftWoJ9c7TMgsxynzrkfTyJHHmjBs8r
QNZg9/3SONItWvWDaa2b1b3b9M5KBnkrMTGLO128F9mdxLiScFqx6rY7qfEOkg8e/zU4Lp5I+mPv
y4N+hDCAT97+YlInYijONZh4zNtCZd9ALcnApIYpPKfjbV18hP9ZP28aGySFAf7EA/PWl6RindJN
MSrH7HY9dX7BefWxVYZyB9Dvyr23uEr+DTbfH51DEjA2ESwiv6gajABc4yV2f9Jus8jrEc3b51ZE
ISdBEMRQTqHhd+YptjrITJFNrQP6FozlD135fD/o4pl2MbDZ8o/i0Rm0EDEdrueo6sVn2g0GpBxQ
3YWj5pqT1to8zjZCpoY5Lr0YC5I8R+FT1UGrfwVwtRZituYjJ45Gi3F8Kvu7bbjQU3UttnJeLm8s
oABUiDNPpiTTj7jYWHATpEZPMQ7qnBXNG6tzYbgtmERkF6Z7yt8shXlMdQnbVPTRSGFL5urtSkr7
p9t4cyFd/IpZfuTkpIT/NH6FrPcqmqyRxEM0sJJvkXzMBAWb3sfj1enWqFuLi+Yi7nQnX4w+QoNZ
KxvEHeJX3fT0ZDeW3Idy3P21ubghEMaBniv0cMF+uI7TjALO5iHiKAZUkgyMQzPrXRhC8z+EaU80
KWSrmq805BDVK2+Sm7wCmxFkO7wX0OsFcWl2B8Nkkw6ajthJZR8gCuKnwND0knw1C2vP1i7gxU/5
bzi0+6+HKi27KgY9gUQhmDLWr1JqPkORqXkpbSjI5bUfFZss7/dght2f5KVveRl4dvOaXG0GnSFw
Hjd+Rcw94zUo4/BLYWtZ4W0Je5rTqdQ5dbWQF87WTSoaKXKOWDaE4dyOgOshUPunqT+YnUtLGUz/
vG7IQ6JNIDANVj4rCm7LE33xG2ZJHORA2zzt8RsUAD7fIJDVHzMzB9d2BBgrV2Fa3yts3DJpD4eS
6/Vjhr5bC1ruCljz/5kMeFD9Ty5vnotrUZpBHgI/RDWh8Nz6ndjF1g+l3SR0wwy3gI1wj0lC+06u
HV/TETg/N6C8ZuGlA+FwVJ+vF1tFYm4StcARyYYHolSwO1prei8uK+BdKVjAhg0ow3UIfXCcDFAd
TDP/aifbhPx0JjPolQRn6ayHB5oD4XOAzujcKyxWJFGKsp7yDHoQZrGLBHxGh+/3t8gtIAvrFvgS
HEIWtIFRBbkejJWWXLNjpFF6hyMW3baP3FLQeWlRWQpFqr+HhGziNgvxLO6/y7L43DTWM4SuHE/L
yHvYGmsF9sWjES8slFEBvsVTbraVUMbExVTDcCVpsiAk4Qsk0nfo9nmgpPhJyJ8NkQUUmCWWrmQM
i7k6AFkgvWDpTvL217OhJ1nfEQU8hKR8qk255bXxPR0SN2tfRq31NRb9siF7BfmfDuYeXfmlRWU+
6Gt939AEiRpqsc6X+19o2rTzBY3vYqPoa+KPM/tAA2A5FQBzE9UwPiTdc0ZQCKPQiw/lQwHL1xCP
7PsRl9b3ZcRZ3lR2TjoMIyKW8Vi5BOlao6ZfOOj0dNWLZmmVX8aaJU2a0o5S7xErQTbtoD1rlR9l
v5LSLN13l0FmaVNNlajRHAQZcATHceVytlWcQ4h2fxfcn7ul19BlqNkCKtJWREUE76QG0v5NHqDB
bqH6njBfxztvYMItxcqxvxwSKDUYa+A0mqs1x30JnI+J0alhhUixVyf6fnBUV5jOQ2g2Ls0eE2V8
vD9QMt3aN+sSBA/At6fcfV6dA0LeBDoF55Ox5Z8MkIzxjD0VZwLhuaMSDF64h3Gdb4D4mJ1Lf3TD
t8+VB+WvA38LP1c/jZVvvHTuA36EdAqgkql/fb1zlaymQ6ThUAb33AXI84Gz1ZxtcbGi8QdlFAJu
wFxmqcizEW4UUE8On40XbVMcWNA5vvQgqrxlm8Qve9dbk9taWrvTR4UH20TynmNlinICejTgz+Sm
NZRP2dD1ME7AqUl9ngJVHbOWvjQNxJvd+x94abCg/1FEBcoa+LnrCa3LDOmE2gF5OzwmZNPmEXLu
vzhpQD/APeoYAB3PXTeAyuhz9IIST4hvyvjAonfuvJv25i9GgjY7PhnwcPjreiSjJYcU1yk2iM1f
heg+4hoQ135c2fqLWQ+EgYHysLFC8Hq6jgP/xZCpEh2g1DnTKDCTY59vhnpbiyeVBoUWEDyUzJPW
vf3F+C7izs7rSGoi6qNxOkOh9QBADKleikxZmcWle+hydLMNFjM+sqzHLEaWgToysX5NQXfoG+ee
XubWhpdC86s8/689YyQo2M94KUFPFnfy7LFC+7wiDeRmvRHCRzyzj51l+sOoPIKk6uaasjHN3/fn
c+kouYg4F/gP24x3BM6aHimYZ8cPjljznlhMcS5DzJYKXnhGZTKEsO0QjsTYWUHEnlj/qTQ9KI3p
eYO0eWVDL90TfzyBJoIYvbknQlrSZgS51ks6yDDSLz04ITLpfQKlZ17LQ2tkJ7Uf9vcncyXqfDKB
0pIJbBwxUvk4lo+xeNKjj1p5aoxdXXnVmoD20ql1Mch53wE0I5HADRBmfTF8DEEGgfRE9Bc74TLG
bL8Vsi5MpiOGkTSuYrjUALUSFP968Ic2gOz9/RlcG9Js4w2ZnQyVinBW9C2Fd04ug1qsfKWlsryJ
LTYpZyL9RSnu+uwiCWurBomEJ4Y05RtN79gXgIrMHxzGKBunADZPFnbyYMm2Hr2hZsojhP4gKAXk
fn+KqjQ9ttTuh5ULYmHsuM5hsIYOLXAVc6iUncOYtsUTHlWofcgOjSVduwtXNsbSboTgJgTXTCCy
kGFPa/ii5lOnI7T5J5BD31f0pNiV/sQyekxlj3dr7WyHTu995HBnyMwMbhQX418Mk4IshvxNwyE3
L8HWFhgfWYr3cmi/2sZTYe+0tQ7grfEaMIGXMWZHDowvxtxBzRwYu9iD5XpgtIULA2DfCmsYqion
HXJLUWe6XIPJCHE8yPW7aq65SSwBgYSKCtFd4E8t1ATvL3AT0zvLJK9+2Ww/2VZShc1UOAULxiEf
vcAeOrA1tZyFUx2LG71Ic+p/4kV9/ZFNdMhBScGrUq9/J/VbVL//xSimHAMmppPw0ixfaqjahEOD
fDhzggpqrZD0HirfztekZ5a2BAVbEit2YpfPOZO9HmObJnhhkPCgK7+qDubMKy+KtRDTVF7sB5UO
VdxLhBD2K/AfENL11WGlRrQWY/r3FzGKpO5sw8arxS5+V0mQFI+yfLn/RZa+OECdwB7qEEBHde46
BEwooEBg4YuPWLkTYg8p2P0IiycH0ZxJEnhS6ZgnyWyswpYyzFRhHp12J5tgotBZX4xIhacgmuyo
s62gmpYqNigy/htzStQuZq6OQF7tnBwL4NXR3GEL4LlrfCm2zsMIlvtHc3J8Y6Uav/SxwI6zHDiA
wedsDo1ITZIBcjs9oJVTCtUKPKPhp31/LhcSBRD3/40xnRKXw9JUyN+307AqX4MmDvPH7Bzyd9Vy
E90Va4+CxfMQPTbQEMHwBrVqduPFYWRpjcSDUUCJUn2XIKK5aEx5kPrf8JP9qEKfTTm2m3S7Botd
nE0CyTvgcac3+/ykgEWNKcBd8Lh2MKJDKb/afOV1vnifgxb7T4zZIinyBHx8hqcqvB9cvgO98Et4
EhtnCzenF+ZrKx2F5SHBp3SqJFo3JOOsMngUjRiSreGe/tFn56FdCfE/APr8npgqHBOCBQ/wOYil
jWU9JFyJwVHl1Ts41/Q7VZPuw7CzcifKUP+aNrmzD3msPFh53B7iTMuCGEiOXVio0Z7FdfvFkKH6
rYqLcAeRgnETKwBnuXhik23RsXAjmS4OcPvpwEu18vFLMrSGZzKZYnlIQy1dpbJrPxticW55ijXS
mCXQ20I/N4OlPNZVKFtXtYdxW2kV+6bHWno2M1E+h2UjT0bM26dUqQXqhBEgt7DEceSGC4iwM1X/
bo+JgLqQ0YAloiPxeROCc9zTHX+gVk0bn1Mej14J8YPazSOrsd2xGJqP1kyMLSauf8Elz/aQA9IC
J8TrzBXCNnZRKSfa0FjVJ07I9MvCeN8Biu/rlchzdzCi2M+dot9UJq03KqgU2RY2VWKH/lC/hyEW
Z546RuSdpaN96M0G2GBV5oQHoZEOpWtkqnHSSzXcsd6BK1DZqE3jCkzips+gtUEhzP5Famam7DqR
ck9YtHM2sdnxbTY65uesjYACUVXlLUbS8XUM7fCxKXsjULSICLhGGASIdSiCGT5JmQE/DjXRPpFR
R/GFSfOYZkL7JtJa/2UUXH3qrTQOClgT4ZUPH7rUBws//QT4XV95zCnSn3lI5SEmSvYRa123L3Jt
9Op+yM74z8U5siGC06YWOYcQL0FLnER7W+rxWee08uti5KULRmHxCVwa87nPmRO7jqgJKOGGnfab
MGMs3Yoy0veF3rTPSUyqDaBgTuvFhAwHqKf3X60uUqF3VqPNZysF2/YwJoVQIqdgBsKv7yENq7gE
92pKPB3JXhlkr16KfATpJwbOGESwqvrCDDMC7EGr+29GF8NwJdWg6XDQI/C4YviKbOIxLQ+hUMlb
LkoS7o0+4TuR6OOz1pMcDmgD9ZRQsZ6pVYX7VkMSs+0MoCqCSlSh5po5OmaeATBxt02bRj6nZTd0
rkyd8NRTJYP9pCJ2IS9BmrBkVXyHe2P0RjAvkVtFtfLKNNrkfg544lsRG/JVZ6321SkdEHlSEPfd
uIzzt5x01TeaohYMcg4Qhm6URNWnok+d59BhoArkJSFboRjZ0e4lIDOik5u0aEC7rQa9dplSF79l
18tAAwblTTc5XA5TG21+F6R5WQYZd6JXkoA4n3EaQUYYFYU3fdCVTREKErlqoabwjQpl/0Fq1u9D
mHg5AOGZ5rEv9fCBkRYbuFBBiiYj3AuirOyOfZ+oXwYod7t6Uhn46fBiy/wBNmoPWY1SpAv9cLmv
Qq7g6DDrZNjycqwPRg2i9RCPEER0YIy+r2wz2eQUsnAhHaMadWMqYfAXJz+hS96/l5Yj9pmdOtDf
Q/vmMUdhKYdtZeSXdVF/Y3YYPeA0FL5SZ8N3K9OrzWgQBY/6XEZuY5UQHwU3jh15x/HedgYz3EK1
LXuFITG2etzonYtAbA+/vWoDscPkbJRF/KKEQ7QzI0KxHZISG8mM2oCRXB5hkgcyzmgmX2DOprjG
EIkgg4vNrgcKVbomo51f14OFdo2mQxfREgAKGINlP3YGOGw8zo2g6BLab/+PtOtYlhtHtl/ECFqA
3NKVu95LG4au1KL3nl//DjQxLRaKrxDSLHrTV1FJJBKJRJpzKkIayzFzHfBP4IxuLXss47pz1ajN
ImSSGjQUGYDRUO1B1wqvp3GngcSGph5R0uzFTDQkt4t2kjAgpBvN7CytjhZHS27TnxFhBLtTWXdv
dWkF3qw11ReqB91+iLLUn/Ws/aKFUrevgaCEHsweXfu0qVyNKT0qpOVdV3r556inpk2BVPWI7jl6
E3ZWe6KmuRwUGOJrn0vAG70eBm0+hlbh/UUYZPZwfYgoKxhmbbyb5dcgd8ZGlN7dCo7XzwguCIkV
Fd3/BuQU/dHQXpNBkLbbigjWv88FIFKNqyDQETLWuVcDIbQ13hTz7bquRDK4d3uSqtqQVVhD1x6T
/r2xntPg8boIgZp+PQBWUakVFICVaSACvJRRVuMp9OctPQibLIZDiXQKjO087J3lHix5OcLQXDmi
VVbChJsciJ4MLJblI6e1EG4zBi0bqdxBCHnMvwF1/W7ZSw5xe38c7N6pvsn761rbfKOsBXI7k2aA
v1XZqkZHgSd9WPYPwwmtVw/aDsxP8o0opGZaulggjiD41oDVgO7ccy3KoMTEKC/izxnjmc34YEqP
vXEbAl2cCJIVIknMYFYGUcMHRgXYZZxZ3unRPmxMWyePSwrCUsGDaPNxidIaoCd0BBmowZyLSrLc
IEMOUcFjck8Vz0DLxBEYEKqn/QgEb+XNo/RbFm/nqlIFdZFA1qC4pn636P4w/s1RAnsOimfINGKC
7nw5zUTUTAlQWwcwGQZl7S4XrEHd8p3rB4J6LkHTs6kZUzwQMCF7g87Cj+5wP3qh6ZBd8kBc6kTg
i/rojsS2dtXPwsFd8aor9n5EzssTnACWXOAtcv0tnEVG4E1NNcbOOmhPS+zLaAZS6BfVepfR0Amr
xKhWOvv64F+Xu+WvgEQN/QLuCd0cnNgGUO0Y3UYqU2p3NQbCs0ZENsO26WJhKwncAQj7Sg0t1slp
9fPXSvmRoQnRAlkp0VCMjL9bGYbvu0lwK26eBcy4gHcMzSoGCOTPt7ZNWq1Vkl9bqzoZGqqQgdib
gNdzwvv487oOhcI4d1m3NOknCcJSRvcC+K7B7+GXTcOPo/0Uvwf6j6T+KRDKjJPX63qF3PEomwR1
mRxCo9jW9s2P/IiMv6N/l93Em3bFq0AcW8OlOLw6DMwfoQTLKVQHvGcYSKzv57EBenh2+Iyd8Laz
aQ4iDvUh8NsD6kPmXXgvKiRuGRC68v6VzGnXapYoBOcF0r0g+jxkP8Mb+XvzluyoIMN4OSqJjPda
EKfRwkrjAETIqNMAVvq5fPOXHUgIgY2u2+RHfms8ga/Bae7CwiZ3zaspuCi2eokIq10i8wgEZuRi
OJPF607VK2zobfnU3ZsPOnh3djXSto7lhE7ytXyYT3hdgwjx/W/2diWZ84OGFZVWxEyp+zAN+x7x
sbIjrkbt8rsZAXwarM5ue4o/EwAmOEKSik1DXknnXFAsaRKuSEiv30Y8zvb3CrWzt9GtjtIu9kV0
A1v3MUNoAqsRiu5Ip51rOW6jTCWsybsM7mIggxC/q4DQeBuIqn5bN+RaEOf3hrmZrYH1XkvNS998
aOGhlwUms+W81yLYJ6xii6SGucbMtS70MOXoKVG0v4g20QGBUh8w5U3ALZxLKAESq6usS9UaT+MM
LgrPMgS54q1LeFVn4oeWlDZvZWVANUdazJvRzI5dDIyTMna0RHWvG/qmqN8RBQ82mBVdScyIlXSG
V1BSA6ayDHZExBa3tfEAyUQjJpok8R+3K1SOi7rtWWKa7sYQcDwpsGQFO7+1EkJAj8i6HKyL7qWy
WswoHNE6EoHAOkcvEWZts9JThPjTW4dzLYizYllKGj3vmCDMsN0g/ZgeC6S/PNq17QM4dQOnGXoQ
lRDydZKV1iWL4Wck1pxej0WX+tbRRTGO8Rpg4tL85b9X5p512lIuKh4JNPVl4LYo0VMonzqweEyK
IB++dbLWojiPWFRqjRsJotjQTqw9jpGolWlbAvDM0NjMsH+5+1TLspwmLKnftbuqvNMGQfS8aSEo
UP/39/lbs7BMpZnw+3XxI+kTNyyQV7OopwEn6Pqp2hqYQ1UEsSO6RNCkwtM0wRDRstFAlDkQF4M7
CHkk3wgBt4/sZrdQtHNTWw1jL0zLGwwl3c3IEi9tjxzqYCegO9AW2Y5Ha98rd30AatZCoIutCGL9
gZwRA5e+X3qmi156N8kD8IjAtxSVTt0d62qviRosN1W/0gfnAJCdxo0ao5aSot+jjTubVDMYHfch
UonXVb/latYLY1+yOhGFBaz1bMbCEgxFaK+ddCfL3nURm3YK/EaKmA/FPN5OR6kwUA1DP2Gi3kSp
gpq7sLlpW1+/RXCmOpNSR7oc+uoxYOJEudPfFX7oUa92yX1/kNziZ/zSP5uCi2cz6QDEsH+Xxl1u
w0IjqWL7hAm2+K57YLCQx8T+Id+o4MpT8NwT4RdverDfEi1usiUuMqtEdyY6/mKgwbUvLfWL7CNr
b6RcNF22Wa9crY7vYgzGoAM8F2wjOyw32klzkc29s5zKiw/td/m7atObeW8gxnxaBJU3gclYnPME
xFUz1ipMJoqrfZnEN0TP9tetctvw/906PoprNXWekgCKtEi/K7URee7CzmgmMH7RfnGOox7SRlcC
6HAGh6+M4blisOvU1YfnMcnc/21JbMmrszxXsgp+JmhN7XSXlK85Aa+zKdDbry5r/hm3tgrOY2Dy
Vm9lVBec9M260R8n1/IDjFOPX7oTYO6Pw9Nsi8xh2/v+3ivupgtkJaZWi70Kk72MEZ6mvZ3H25og
8UbcQtlZmn9dk9sC0VWPwAi0y7zLUnoST0bWIyz+GO/Qm3STPixHzYnfr4vZ6t9FaASiaoD4AAiZ
7xCqkjkddR1yaHwT58dgus8woKYq72Tc92gK0G1dcdApZ6O/6G8cP2vfR5lPAxMeZyzFtKQohUF0
1B4L8PjKqClGyU6wwE3zX0nhjGVIaGoAggnDCWBRX55BU+/Hx+odgHMhcZrTfKifAUU+2mhuP1wX
vXm+V5I5mxn0YpYIu3UA0pfQHWg3MTL6N25qJYO7duoiXozFgIwpD9EtD+f/x3AxSChgIOvfXeIu
mHCsqliSIAHbaAcAcBtEQ1+/pscvzjP6G8BNSJHJ5qcq8sBSl4LhlgHXZxc/Za7h186yJ28+kM6d
4ZZ8xH6ES83025vX2W73gofI1vQv1vj7AzgbmYzYRHcrPmBybwPX+h6fmsM/6Q05JHcayHVJYR9L
gVfePN8rkZxxlGj/JmWOKYDCTF4SxEB2no/tzRIBsZNqM3rpsvkJRfFvmEYQ2KVwuZzRgCp06kgN
2eQ2GjBM7Vr3iU928WPxbtyCF1YC6qWteLFPBdfDprehYNsBDS5jYbgYwk3HNjHZTscGgz/XMOv/
MrY1CqTVzdBSp5jkx2b6XLo3jMkCnjsTuBy2kbylUSDoY/oYfL/0oo9Qyke1UbDyPAE2py/TWd7r
g2T8sLIK2BRmqbz+uQ+AXRF0WykEzpzzcUCYVbpowIKtyFbSCs0F90s4C1a15eLWQjjzhewprnQI
ibTvMUWXwD5DTNQ3L23/dn05m/pbLYez2mmq53Do8ZKuJvAYjugfQGuOis4DrftyXdKW81yvibNR
hEMkQ3UfT0vrWxgCL+SZUsER3BodxvsYiXWMm1psSOY8WtFRtm8lduxrytiPPeLmN9I/xnF8Aaby
7vp6ts47enBRH0SrLIIXTpaq1nUbj5joKIJvNPZTig6qCj01sj1a3zTJr0U0z9sK/FcgP4NgZj0m
GVsIBAGSRyY0F5LOz9HGc31d20f698L4htN0ArjNXDM5x2ZwXtrEVX80pjOggzDsbCVxG/+6xG0b
/L0w9XzXqtJQGrVgNpj6pPB03S2yZ00XuCoWFV94itWyuBSrUahl3teQojUfOXLGleDhJvp99vdV
pEzB1jyFuYzkzOQkXQg4QFF4tWlxLKxDnycIhPhE4ZC0GRAiFQQ+9LnpwPU9vTWyjgYc9A4d4hk1
ORHJ5KYfwmAbBrjBQ23xua0QpOLofoBES7mJA0zfJ34RjvbYK8ggCKxgU38rWZwVqMAcNYwG+ouA
tCOhxK+9XTezzZc1G3X/72o4CyjMuQBUMSQAEW1OjlXzXIZPje4U9a5HUxWyCAnYbfwRbWAKBphE
9D3bBwuFKtUEsBdQzLirIxhzovQBLFCKFPDy5XSYX/VYQpNWk5glOBgDQC9qU/2UUZLfA2sJ1HKs
b+8W+FmA9kZ/k+jkbekcABrgF8BkpokU5rnNEmspSG0xfzkVtjTdDOWP6zrf8lkMSxK1cgwrIOt3
LiBV9XqSNSyZBsuO9elUkuyHqGX/uRh0UAHIiIEEG7wYqoZj3QYaNDs8J6rXjsfO8v43EcyJrY63
lgO3Os50hLQJvUvBEhYUyV0BirLrYjbP+Gol3H2MS3Iw4wViQFvRnQw6lgjRlWMyxcRtjeRoWlkE
8s7wpNelKG+3GUau1chd0WNTKbNKocanzLKNe9ULvrR2V+zlk/aYu42nPuES2Ite4ptOZrVk7iId
wUEPvki2ZK20ZdVv0ucy2pURpqUEZrJl7qv1/UoZr/YwSdrBDBtIijrDbnQgyKsCJ7Zl72sJXLWU
aiUFjxskZDrehpWvosdYzwWDLaJlcJ7SmpQKHbPYpkF5oyZkPF+3wc0NMQHQSgCmgXkQ7tAWSVJM
Ro3aV4wyg2w4ObDmslspeMAI1XVJmw3+eGYiXwC/jPFsbilppiSZxqb+wT5uB9ppGH5mgV0md1ID
suHSG7U9zb/MwW1lPGCgSyB9a6Eo2LBufySCCB/CFXoaLXGJesr4aPn6rnxa9mVq64fOu5ldivYb
+6Zx+taRBDX9bbmop5s6ANQxD3/uSwIiFYkUwBviSv/WRBj+nb6ikf5+Ml60tBU4ri2PwjBVEQ5j
SB3VkHNhZYk8jcmGGoAY70zLKU8+J820jdKJitOQum33z3W1bgrUTUDLAEcIv80JlCqEWhXSvOg7
KU9z+6UFg6U53UXmCNav8GUB8VUIfIfrQtmP8tEdgh+QwwHX3CJ8SZgi70QLBXP+qY7Rl/SgDqd5
EAVgm0KIwXqSMGR6waVkmVOP4hhyho3e+m2wHOpI3rWhkP6TeYmLxbABfJRrKCpxnBdpRjUlKWWP
2ji7nZv7ZUYBomnvwEbmYYTJj+roAUjrT3PSOlb27bom2UV2IXx1ZXMXnaxlJmAYECWB8NDuVQwt
5X6fPOt/AWv1C2b6v6EBdwiUUhmHHrMiToAYNkaTV4qmTgXoLKJex017XC2Iu9ViMyB9BaJ5p1Rl
YN58QweLnj13+n1P3aKM9635F+0JCPHgPkFXqGl870A19pbcgC3DCdPjvHzIZK80f9GXDFxpTGgy
Xm2VD8wlLUGmWkIO1EoSh06AIMSdJiqBbd0zayGccybpAurfAkJyYj7IpH+0iqfrtiaSoJ37Jk0D
a+ac49TWxgC023sjE2zFZsyNNkKDQXMoOLNccJHKcxyODSLc1nyXS4AgnGb1Wepfk+hRAavUrXSL
LPgiekNvnaGVVP6lFiFGzQyWvxnTBdPQb11D7cp0CxFqKTNd/qyu5XCOImzkcSpkyFFqUuxidX4c
pvdmsR7I8j0HUIlN08/rO7blAtcSeZsoUq1MSxym1MBsaJs7Wv+U1t51ISL1cWaRq60aNgGWNVi7
BdDHC7FramuR4MUuEsOscxUOlrQdAfAMMRVenNk02zn5BH1pJYsa11kB9do2MaWuBOmzklEV7Qgg
JQfm5PxtCbBht0H11IA7JUwrRzVUREB/0cyBcpOmAEsaOK+gRT8XayUhBmPYNZIN8rEr6N3Qv1zf
qK3jxSpaIBjGCxLujnPigVGOE2b0IILWdzVLC1SLHUe9nScahpVrpMOOVCvc0fiYwg+1EuHkbWwh
ekkACY6BXmDv8BB9ZOiVHKDgeJWhWj6WuwTzDfJXI95dX+eG1Z+JYZ+x2kBUOMCmSSGm6zAo1k33
nV7/7ArZvS5m4zifieG02fVLPcQMJCZrk1sdQHkUs5WPE7VumzIAD4MoI7FxM1JGqgOkH8DuX3RR
JIok1wn4kJ2E1G+6WnpR/xO85ztpfIZJYe7o04pHgSo317iSyd3Gki6NRt2pzGW5zfLcpI+2rVWx
nXSCZqnNPUN8jXiQgC7Z4pRZtU0exkzQOJe73ox80FMd60VE6S0Sw61Hm5qQjjLETN2uJg9J62fR
/rpZsC/l3AdoegwDVQ4Vh5nvZOqCuipSDNg5w4gpFPAPNchaYZAXRGmi4urmagA1AKBGBGcocZwb
OritcaSYqCka3Z7stal3MlGeYVuIAd5cDTSSAOg9F9LmGkYpDRPZGsYFpL7OADYwQsHNv2VniowW
UaS1oDYecyUMJ1UKewlt04myCyJUNhI9dWsd3G+DhcHYCYnTuBTs1NbKFEzim3iBwCfxT59kJHhQ
VmGGYAykeVaT1y61htGPtUWwvC3Ht5bEeaRloQTDi1heBOK2qtdvisE6hEXk4qY5XDe/rUWpaEcC
TgfqKhcPSABZBpmVIglcTcQbZWCFJ8SbG0twG29ZuUrwfoOtE7Sbc7cVSPesrIyROrHA4xXPOx1a
NE+E2nPiX1/Qlu7Wkrh7P5LyBdBVWFAh+cBttAkFK503aM/XxbCf4Y/tWgzT6+rSUCQVbIksXV8Y
yz0drV1ZVs51EdsroXju4igZF+MPWZ5RlESRCcqLnzOwr6x32nuj8TcGADDg/0rhXFycKlodsexq
Xz2U/WEG4KSIZ35r6IkCqBQZEcYqa2icsqppyFOZwXrlGOXLflQ38dN8fJGc7DTtDb85xQd6RD33
HuD8d+hePj0yYAvRyMGWpa8/gjtUcZ5b/cg+opvvJuNN6sGC3gq2TCSDc37NNDa4cSHD1H09/BgV
oGSLGvq2fB8K8qBBZMTPgEk7t7wpU1PAVeNOAs7CZ5VHN4OWn1It8bMsc4zatMGL3NrXTXErlmDd
+CyrBQQiPhIzMPkzdiHWFQ8VkE/uElwbdV7abRM6BFyQKgpiAlVueYy1SG67hkrNwkqGx6hzeoeO
OEcd8+9DpXi5ZfoDzQXOXbRCbuf0Bp3RAYFW5xL0kp0+fQsqqT2AbeyjHOQvshWWXhBbdzn6kQXK
3d7Q38rlTqCE8dopq6DcBZ0BO7lC2gmIl4ObU+nbVAZf5FK5jQxRYn7LuyBjqLJOLuBo8Egl4ZKr
cyUxjzye8HjRptReYqcJfl63nK2qPfp4wSVN2NgI2uPOzVUH5MIEmCOcfZXcyilx5oyAs97a1VJy
ytMvnZkfDCAmGOG8D43++3Xxm1bESlPIfwIxTtPOpZNhGBrg6+AJUX7v0hyGE/tqOOBi/YbhI8FG
bqp0JYy7ejRDjgMgTyM1BPz2irylS3qw2tA3pL+J7fFz/y6LU6oBzICENFjWDA4/XLsnWlBEp3Tf
T+U9GHjdJupscxGOZohWyP6+uvXAsga0/hFyo6TaA1nXSYweVLgYxrCy22meHbRrP4SY2FITeR/0
3XNekXsaj50tddmuTntbAYvAX2wxkYHNyvB2AK97/k3A/ciasWfHB3nnLPKt0CW6C8wre/68Lmnz
oK4kcasfaQOQwQir16evumbn2T5DDQU9EwGbzxsEpsu+m48wANr177o4j1TOwGbS2LpiAETK80eA
bK0SimxWJIVzPtGYGpKRMUsyMA/hAaPCRkwo2KJN57paCvv7ymy0zugjZWZb1HcfmtXdRD1xh+AN
s2SeTmIvjr4VmBW5vltbHQEYvPpXgYTrfE9Afl1XTCo6c30tjg9gRXAUMKIOtNsjhkdxJHGBjvY0
DJqPtnzPDL+B1/ohiw7Xv0SgY8K9u7paIgFm5VgyXHX1SAX/QryrpE5wY26FpBrR8DwBKD1YeTgx
NGsrw0rx8gqp4Y8J2QNaZ/c3K/ktQj3fSEzcxFMowcO1Q3hMaIQ2++gtWBaBmE03s1oJ57VLrStN
kG7joM3hoWmrW2V4UgoTzTciTt6tGiXaWHWgd2LmH91enNJ0q2slLbIQFQL3fAKvvPGUAY5ce6P6
x7T4fXBvgM5WBwZF77WieU2hdE6fEeLlVm+wUBUZrlJ/JNExMp2xOoFHJus/gR2D8wgqw0FF797o
Xd/MTXe2Wjqn5ZaOdd+wl3oZAwA6cRayC8G1HOavhWXrIkzIrYn1M01zt2MYRlWU463pRMudMXgV
mvGNYbfEDeKqJ016ylR3SgTF9E1DYk3K7ECAb4+dzJXjkaxslK0SMqsgOhTNAIax1itMaddjide1
uRlpMLxkQBHpyJlyhjTMRj4HKt7sRjSgV1DxpF7fZXhhLPoHri2BS9laGBsismQQGAL8nJM2l6Fu
SHqJgF+jrd2k2Y+utgZHDUlsL6rxen1tm5lgA62QQIAB/KzMJ6nC0jJb2YA4dCTquzatbrq2Ll2j
C6cD8GbJrifa9y6uW3sy+9LVJjMEBeDynJNKxDu25Uzh1NFVAN7uS84RNe+0CVFW5iSZddR74PXX
9DYTvrI2zBX1N/YoZr0DmKvl7qwuCQcwCwxIZcZPZvGtGh5LMMLMg4PusajwWkliZYvrer7cVchE
gg491xr4u/lOJ8lUo7gMIDPJHaV9js0GPDSHchShCYvksL+vjgVV+yQEhB4ufep0/fNc+HS5b/T3
/2017MSspFTJCMo2E6sxAIYRmRgaVp51GXXtl+tyLi2CaQ3myTAywXjA+bE6jkDj17HVZM/j8FjI
97WIG+7ycJ+L4HxXZFSLZTERE/0M6UFp3LBEM8LPRVSLuLzDMfMoq+DTBLsrEIc5nXWAVpNm1oA+
VY9hYz3JZi/InG9KMPEeQrYPB5lvi9GUJAriAGWBvnG65F3X/tjlYgXIj4IVEC9LJIDPd72Pqrmd
fpUA6Gur+VpQ2mlwX2Ak9fqub9nwWg4XuKpTgY7BEQk4krthltkhBfQjSlK6YD1b+kIBDCUoZK8A
n8t52r5D4FYR5Mca614t/8lGVRC2/cp+nQf6eMohuYKJbEBwoLfgXGNEopU8DQjBqxvMdRy+qqFN
3doLvra72ctt2X67VY+ab3iYmlvs9xwd28MxdPHAs/GERa/pt8ALUe0G587uuo438EHwadhExrzE
ssTc/dlgxquYC0SuvVHZ7fQi94EdAX4Frfh2U95a1k+dJI+d1vtp8igP7R4VoJde1VxZaQBJWsJ9
1aIXy8ZZBIc5KDI0XEfwlZy6mj4LWkBbI5om2SlY+lMTKzutNvwZx3JeROXdLXGg0sSpRJIUFs2p
oCyBeT5S2FnTLtWXmQZA28sXk6pOmWVtZiezogNVqK+NfSHlmLzT9YHay0THYwiOTM/ql8y0AZZQ
FmAoNBksaTK0rwHyWw9GOeiGe33Ptr4XhSRCkG9F7wjf3xcsQ4BEO9Qz46ljB6nsSst0NOPyZpK6
H0UsAje5vCgxHfHrnlSQGMSGcBdlLEet1IMFDHFdNtlx1oGEBRjMZhz/k0bocKJR5cJXFB5unNCt
6dj8vL7iC/+PD8APYD4JIKs4QfwOzZNaZR0+QKmH0MY/RqZuHj8DqRUxJ11EzL8kIYGNgjjiPB7h
ieWyEhSHG8fSg/ciGwbHAgSq1+GBPhnoLURjkA0u9flPt5QTy7m6BBnJQFMgtkanCaBlY+rqaWZH
RWCHfwzOxcnidrNoGjQiS1Bm3AISp8CGVvu/2a5/lcj36VYN8qoJ5DixeQfETnscT42okeXicjhf
Bd9BZfaytQQdNBZijr+R0LSg2uD6vu/qQVDYYvo4c95MEmqC8NuKCifJhVIyiSMj0FvsTXIcAbZc
kRs019qz4kwMZaLyoy73ryvw4oRzItnfV3GVHAEoEXlpgN4OqluVCpDh+ue0qF3ZkNBWK7oENnW5
WiFnfXEPFHzTgrjMmMG0diDDY93OjiZqF9uUo0KJCB8wPqFzy0Ihv1DmGVEJscpTFFDHGHJPqjCR
Xoh6gzc1uBLFLQlj7tZgDB08RouBzm9k2sfphKxe4TRE9MbfloWQHoVP3PL8O6JXzbHKC5iiofWm
PZffaJQda1WNXLyl9o0u7LpmAcmFRbI3xH8E/iJFW5mHQaW+GGScYPRGH+RKP5K4PbWhfCj6jy6q
79ECayOLeVPnsk377HDdODedMUtNA7kJrUm8i6ynrAwy5BUAgF65SQ0OwOUzMAKBR9y0lZUUbgNL
YCb3XQIpchS7Uj8c5Cjxe7AeZoaIz3jzfsNANSqw6MakF48yE1C3TZhDltR56pCB2Az9LJmrhoA3
1m0zBL63ZuuigeNNPQJ0CKUTXKkXt6rakzrPxhF+ZQbiOxkrW9ESl0idoFt903/9lsM3M86RNAa5
NDROmVpOpn0FH+BYgDYSM/AYCTOa74ale9dNhG3OhYGuRHIR9WSqhSFpEJlhw6zIxc055E5bf02U
wpaJoJdCJI1LsS1mhdE3E4rUwbkePIfSE7FuI/0Zb/hQ9FYQKZMLTUdSEL2QIYsMtbdILh7W3YKw
4K0YMISluCmC9eu6FElkr5fVYU+Bao6eC0hU0EjRAdY6sUJvXMBejJONpPNrFk/36JD+cV0s+9lr
W8iFXEqhxINZQmyISY68ztwI+IXXRVyCybBrDkEd8Al11A750p1aoJuOxjPiBOkmGt6a+qNrTxp4
IdQ9AMObYp/r/rJkdpA8mjIoIzD/YJxof9DA/BbGgkfa5nFcfQyn5wZw7cOcYcEDecr72avSE9IR
AiGbWl0J4bSaaWhPGGusOE2PWjN59SwiMNn0mxhRZClKAMXxI4EUW5V1wwJfBhUqw49WDxjGjFmL
8uqb+loJYh+ytktdC6qkhqCx6uxyAJa+9qYQge+6FALCBfTAYhQFPDwyH+U1maJm6MCCI8ELTAJT
Q9nrPvAD/3hbzsVwHkSicailGvYeYFUDsscyoNrjToTFc7k151I43yFhsrQbOizGXFQ3T94a0HnU
wedofL1+rrblIMOICRdECXzfsDlVRpIRxD56R3bgotw3FgXzxtjtRqIOAtVduicsis1fwdgUWDbn
6lUzXapJnzBnBTOI5mctcUzqRoyQLvHwCsCpFbiNyzN0LpHbrDzSSBpmMu4zstzRtrE7K3y8rsFN
s2NVtv/kAyzOtgc6YYRmxqIkLfssilF/T3Ua7IIUlBHXJV3GjihcoPMZHa6Y4sU4yPkpyio83ZVZ
R5k9LUGZsR867U5vVbv+ghzRdVGX46EYVwNqMevvwVTLxdBJ35ZqauYEYePsKB++/DzZ6mPpVCd0
a6R27Y4fodN/KqJhil/5xvOr5Fwut2FKG6fmDE4Xh9ov5jG7WR5ab7kf/EcFPLXU7u1i1+N/U1Av
2y+GNznDe7uTPNM1PHDC7ZM3xSG27FpOeVO6nTe+az+ua0ZlX3DtC7mTaZZlA2YS9oX30S56qd6p
Fzmma3n4glPljcjELUfTVp+AOxPtNFuIuHMZwpyriLt8FhnYnv2EDwAZU9O8K+RFSQ56/jBruCkE
xr0R7p4L4y6hWFbDUlogTM1cRb/VDC8EO4iMnqvGD6rnJvCWSuCSNs18ZXrcgZrHISniGKbHCgVa
jwoWBTNtaQ/BnopuwC1dakQBQRMqY4xK8vxIoWczGEqJ4kiV9iRpNgYc7HkAflE4uH1zEjUdXrY/
4Vit5XHmXcRgok0wNuwU6Wun25l8l1df8fpzrPJWmlFx9s3eaUW4/Ft+F1k5NNri5QC0Vs5xTNUk
RWkWwGKmexApSbFlZ6GngIknRd+O/GqK6pFbPlFndUjkAFG64ukprRjQJTOwgZ0u9cfmKy3fpkBw
Di+L5VDlSgafOKoNtVK7RsLN1TTPS7G4YGQe0virDqq3ZlYelEo/VUbmyuaIZv3QS5d39M8KXPJl
KZT7Cs6AkiyO8BlY6ThWTmV81kHxmE+lr2CAI1bfljHEU+ZGkuJdM/TIA2eC+s3WYVlrgTOotFSM
3CqgBYK25hqYNIv+vig3RvJAJwFa2ZYVrUVxjq8shqqmLZYqI+/YVADKpq7W/9BaH8F22u6pCEB2
0/msJXKerjS0hLYLJKbzS1LvptwJy9xGgcTthteWhh44Cxv5z3Oe54bFubwJQ9r6wqRO9LUElpYu
irlEiuQcnJkrRttWENAWS2SHQA+QxsFuixi9u6WnacFbAaLopTCerl9dW85urU7ODUhtUFXgNYcb
0EBHMD3rKcDzO+pU0T9Jcoj/PCvD9IgcCUW3BRDlOXtZOswbZTJMM8x/jt2AZIxdADr+j0G6fp3A
32I4I1HrYFAoOwHdkuyDdr7VO92T1VrwutgKlNer4azCiLtQbjWIkdunYmSXkuYXlUPRWHV9l/4f
l/J7QZx5aHUwJ6EESU1UOVPWeUb8ThZXpTvwVQDcmj3hDWeJXM0Qda1s3k9sjsoEnJ8CWEfOnZlT
q5SLHrbOmBnjP3mqTzs2GnwoKgrqij4Phiep0tt3EOXV7tD05VE3qtFrEiF5+6ZjU1QM9aCJE5Uk
ZsyrJ6OWkT6mTdQ6+aC7UfJSYboWrwRd92gsSNr/6lfnQzp9JYsd2JWsYDKGOG2xatr0LnC+IBPC
luS1RoNyY33JtdnFMk+dke5qlXyhoBeT0cszTOONPPyUzNyH+R8y+bulRA7m03baJO2SOHiqmwTw
4CBYtf54UgdmT7DDsBP2JOCbQyAkBHBBB1AA5JPQNRXLxNbCQWCMol3gzrAUVSlaCKEZSf5nKg5j
41fSqUSqWBa9OESSuGNsgSEpiXJIMq3QKalXVC+l/BHWkVcCPOP6Edt0wKv95s5yiDSZDrZDZPsz
v2swIu5gVgwAnJWdG7Ej9e9K/HZd4vZVthLJHWrESBJdCA61QXeJcZB6D0OXUkKcoAE4+aM1I4vV
2wKhbHeu2TXn8C1Q+fUdhU616pH2sFkwhLfv2aJ4LbCviqaze5aYfJxNu7GOIPcRyN8MA4GcaACl
z5Iv0EFqbQ5o28WtYyg3uFadkfQ2GKiW5A7OpGq+mmGL0cYnZXLI+DJaRyJjpklET6duW9bvr+BU
r6dzX40qvoLe35MvaErfNW5yQJucbOtOhxjRHl35UDrfKzuyf6I8KPupK/mZZ7nLl+sa2byBVwrh
NkSpl6GBX2udSQK2sjp+RaoE3DnF7PZyfTD01p16Q9RGtvli1VdSOVeahaEVtQqkNi61Cz+K7H++
WnexHfyI8FhFKykUAIh4G9M7mE44SPtJ9KwXGQLnYGOQmJcZAOmdtLExX+aMkVtWInIGjcW6l+b+
70ZbXId3iTR7khmQAqCW3Ov3KshzyOET5Lefhq39mJ3Qq94DyTbd+FAcB6+zJ2f8oj19V5zYLw+Z
M7qpKz6EzL6ufRZ3p/Ztp5kD+6yqT9GdaWT17GAwbtkHaaQ4ZdhMr9JgKk8KBldHh45Rd2z7GENb
SR73/+hKooOGLpitT0z+J6ehVaxbucvNzg4LS58fl+n/SPuuHclxptknEiAv6lamTHdVezs3xJht
eUNJlHv6Exr8304VSyhi9mCBxQILdBapZDKZGRlBu8+qz9hB61uK2QvHap+gSsU3U5wCo6wPmRtU
Lh7RXTIq0J+qa5d7ccxoFEKmk91EqdXtQFBn3FbQVPVUpmiPo8rtZxQ6EtSFIZ68o3FN3ot2oDdZ
E02RBxAiD3CuUFw3hvmudNx8myqju23LtgpbCowQGln0WGAKJUAdG1CcouleG8XCo9N2o+QmJ6Z7
X2HQ6jtEcsix4HPNof5J9DRQq96xN9QyyxsjHrONRR01KAH68yDrYKKG3BqfSZfxhwpeXQQQm63R
6J7LYO6K+EVJe9vL44I8dHk/gUrCbHjr2fOs7bqaWBhG6Sb7p4ptu41ZVHYoQXI18ge3Vg2PufG4
AyaL7iFr4ICbMIVCA3fd5o3M/fQCUiL2QMYxvm9VEL4AzajtmQqhu3zo1a+E6YCFVo362Xe6u+/L
GH+RkqbY1JODjz5PWrdv0O26iTJTfVTpEBkB2l/ktVf77hizya4DxtTyF50hhUtjm9MFvW/sNOhF
A/oV5Y15wwExsj097txyg1qZyb2GUqtANyvjo4d+kz55JNXBGDS20aNJdUi0VnVO71popT+gEhAb
ns1I8c1pItqCfyvCRH7rNApgScxxd6pZmg8qzbqbuDCUo2t3eefXKhh9G5tOX3Zrm341p2W3vR4b
f9fnr50T4SlrzihFZirOiX5MnpBsfkuDh+yGBj8xIrzV76t9ErwPt85+2sQetOgk1i94O5ZnxJ8g
KcLuirit3H4JkmT7g6Nqt4ufMbE+P5ae/jmHJEwfMcfkHJx7CqVuhEzZHOdqTuJiLA7amujyiv2t
KcdhNqMMq+8q0+smdrTNmYSUD9+LlPzMGn5wSnw0q5r215d+ORkjpJLCBTl2bjbYVY+lKz87Dhzz
Icazl9BFDxcPRcNrnGe7CdQ01ONvERvBJ+ZI2rJrMfI0mxUuxtGI8zyN8RMcVgRqbG0y82kyx4eG
P0oWu0TbCy9bGE4RXzDjLo7tJ8xwinpc5Ja1dkMNEHxVxP0O+WZz0xg9bkBbQQqvoMit5izxFA1l
uaoqJWWbtfWiFPfvrxC23OmaiqiL6DM6fHdUGbemsp+LLUuH4Pp6V5OfE0PCxvZAMSpoVbY+ZxzF
c571Xp3Sg6UqnzwhXi+lQ1rNdIESNRb4HXjnxSekkmeuNZpgK+uGWwM360QC+I+G66eL8FAM+vGY
ysig11aJSduF/gE5NgoO+OgnDzizm3SeLwxpavOjdJDPWO92Y3mEv1syXNL6+lDXtHWI1gMFLDyJ
ohi6tG2DHbXVl2jEpOythWFHhQcEIDzH3CQsSDSZOOdaAgVSXg0jugYwJ2Lrp3eTqO67skXkLT2L
p7dxl4Q1ih3XvWXVDIbGwK8OKoEL0ruITwXrKR4M1bxrMtzUylHvvq7bWB5y4gG0TmwIDz1UEiBc
psNG5EC/W2u6fs+yiIbXrawdsFMry0pPPIJOk8GZBiv9gJGpjHkDJg8GPWjGSPKYXHcIAyUuABDQ
SBUhtold1qmiwJQ1NOE84DmBC5Ow2WdttQf/DdTgUbWMGxKYtSG7t9a+GNDP+MdERDNF/rkU02Kl
tTSDKuUAtfuMHstIcj+sfbATE46QVke8ZBXnMMHKCXDvOhgArL/+tdYuP0SMf7dQCIez5macDXiQ
Z8oBhzkAi/AHQPKvqZJ/0yiCSG56dSfrp65/OdNe2pv60ulcftaJk1gZXl0YPENm3uyo4WXatgc3
qO7Pum/Po8c0aIvKSH/XPhjQTtDmwygqOqtCQDb5pGBUAUt1jScL/lhM0KGVfLFVG4AXAvUNCDYg
EefrGgs2u1WNdeV2dMv0rd7Xu7r+5/o3W60VQgbvXyvCQU470uTdACsJJsG0KcY1mT0xaNC0JvGh
WdT7RdNAqWgIhsZ6cZtSCa7/gtWof/IDlm04+Xy01mytKpCyddn0YY8ols7JT8Wodyr0AJtOVkhY
DSkn5gQntQqtH3qK9ZbxtuvfkvG9S956Lqm4rQCdUGbGtCtmFF00Cx3BKWkRF1rFkQjOPPs1q+QX
mBlCy8k8o40OvfmzZxBDBXWJx43kxtQLjxRZ4kHwcfBcO069evxVE+2YQFrU7GR5y1oB4+THESEW
QFq+SyKKLR9mjyW3M9lyqLxYrZ+q0AqQ8Rqs+zGIiTH/5BAM3p1/YB3TuDRatgJ07l5dakGjVHuz
LCWl/dXos/Af/58ZwZFHUxsg6AIzaf/e1fd8ToPJ3JCcgP0DU9Oo8ct4emULEzx36jTK4h4W1WL2
OxLlHgFEvOpGWWCVGRJ8Nort2tTaZQed18y6G0HoX4Ot7/o5XN0/QGGXMQggtcU7CNMldbKIqEKq
Ei/J7H1I76IpDVr6HQNxuAC9Fu/a6yZXzyJIpIkG1lV0B4SEL685t6leIfZYG8II5HOhenOcuLa5
bmd1/4BdtsCIBZkRkV0nQ2I5gwMTdzsw7rO5j1E7BdFYeN3KaiA7sSJ8pYIsfDMzNpBZ9aFsp3wT
dcqn05HZ03X+WEUg4bpucW1dp3e6sH+FRgclX9IGK1UxL1wF0XQbx/9cN7J6v4KQDXSDi9LxRaqs
RlqeKARW8iz+xH9vtYbsGqcOUzofS8sAxuyxBDU5yjWVpKdzaRswM1DBWUC1AWUPZszz2IE5I2eM
yDJLrzSIhK0aDAY/QBgwcOYpaJgLppsC0rjDFiTxsimx5Y+f5biLccykmQTzR4BrC8ahjYYhqBnT
32PvBs2g7hTV3TgqJB4sa6Nw43VOBkyFQ+dBf+nr6OH6vi/x6sI6AJ3LL4Aag0jPVGKgYoYsFyZt
ox9DDChSK8NzXhw/rA/gjoUhDm8gnMLzzc37aGRGT0FsRUMz3jPtdixDXn5cX8fqNzw1I1SEoKyo
oH+MbVTfaj2MXo0f6ucUgDjIjLxpe93YxYkQliTcNWMZa50VwVbv7PFI8BJ27xLJqbvErPw2sgh/
AywIDPPyI04ylraZk7lpwRmInH2TQeTHQ21e851Om7aowmReaQ1ZkFcZxgjSbryDlgcKuriebtqC
P/bdPEl+0UXkWX6QBeowjDPg3yJzopHQwQSdeu43+hf45byC3FFVeeDuAAa7URK0LzPG39aQ1Sw0
E8i5hT02+hZkpwvFRK0h3Yby1MGlBuBzrGKffWKnG0xu33fR7NzphnpMieIE6ZxJTsea75oYDsTU
qA2+UJE9fkBpuE5GANVz7nq9uU/qbyn5sB3JzbG2s8uwBgHPFM6KyPIyVI3BoUGU+yYZQn3M97ab
BXELzJfxGY2mf917f3uOeObhVXi2a4h4oCM/9yxqkXjsaQwh6toe8PzsC0NFLaswXxQXKuaoljeA
TI5ZGd+CrhzHNkkz1DcB3Z/3jpM2L6OR8dnrFMf8TnrUpTPFmFELNIvsRmVTGQM/hb/ktZ3dvlRu
ogU1rVFZbstuCqPZLl51u7NCs6u0F7UzlS9Wtmzrpor+ZlHKdnk3FUEam/MhTswCdHuUAvqC/sMD
RwPkr1/FcLTTzRcCx9zrfZo22PwOsw9M18PceWCjJG1cixhIdgz0NRdCXfHdr8fZGDlugi0vhp/D
aI8PxOlfMRIqvcvWrhOTuC5a/SCZvCippWAiboaF3qOiA6jzf7QTCIJvZ9dD/YmYoe7c9JCnrGXJ
z0Vet+ziUljAoBr46MS8jpidQ23MCPh29zrz57FGqwjq2V6mvKrNTpORHVwCX2APuE8VpTUkDeAF
PfdhXvG6ABk4jkz3CjXi0fDVLKBJ2GWek34YOcZLdpp9R+rt9cOzdl+e2hX6o6kel8pAsE7SdtvE
GXfDJFOTWIsGC8kCNhPDKxdkTE03dHpe4gtCgbZu92zYTaxY5A+AS5dk42tueWpK8P2sivCWwpy6
T6LOHyJ7R6zcU4v8P8S3UzNCLI9SyMY1McxQDbWZ8WHMPtyi8un0K5a28C9enYtjgAADaSTIMNAh
OXeMhS6sLYcOJ83YOe6Tm7qeaz029JkD2W/LmML0NX+wMd+PdN9AP0YcWtSYgje2sdzSoKPvNM+t
n/UZXy5U2GNL3yAIq5hHHn2fKr8gOyP7aus71MVA/bYl/a1q/moU5hX1cz7vSjtIyuLpur+uOdPp
7xP81WatkVkRYj0A4Ejf+2nTOI9G+6NLJFflZUsOG49xA8irotCNZomQ5xkNabXYwk40egw26m0+
gQ7NYzHmKLJHZk9BrKFs1pVhXjUez7/V6CFTP2c/LeMmG99KMnr26Kv2o7TquuYSy4sTrD+gR8Hw
xblLZCOAx3pfwst1aJHqzkNp/ezARppp+CHE2IwydbPV5MU0MeyPlskygiFYRFfZHLgDh8e8l0se
MXpW8vfSeYn779x9TEDlhry0lcGi1k4z8G8YuP6NxxP5JoZcnywnB+cXYAG7UaN4yWT3dmNK7rLV
zPT0SwtRg+sYaRgXn2LF7aQW8OUQBXO0awz3JS02Nvo22a5SgjwqgvLvlbTgZi7Mg0UbxVjxwcIY
SGjQS88BalQBiIBSMbr8qiQurt1mp0aWvPAk987a2i0hs4ed1D67zrO6rVNsjPhlsHYFvddlxeW1
NPPUnOAujE1WlEwwZ1uYcrI907gboXnmyp5ia8EA/CYoGdpg4kIP4nxZKCfjBFe4vIysh17dvpmf
YpaFpvY9l82krZw5ZB+/1SXAeX7R6IA8JBApJkwl6bMdNRA1BAa8uo80LzMwMCxJaVe+15k14XsN
qR7lyghrWbqfWQWl1RjEDaZn615hfjOg3QjhzeuBdeWwnZkUvlkKOc7S6mFSb4xQ7XgwVEdV5hgr
H+zMiBC95yFNabPkptFQeCy/AQEkttUjwAHKMMv66hfDeUKvBNRLgGGfO0dRpmZuTsse5s/JuB+S
u640gJUJrCg0y5ckNf0YY5/lr8Q+0HnnGE0wmMCRqssYCigyu2jTUAz+8BA6VcAiAzfUb5CgZaZX
xfeD+/c5BToWf36usDW4bnipJ/j7DbAWLuBoWrN12I9BIaHz6/qnviyzQ/Xg1NbififhoCFQbpqX
pI+yH5UVtMp7Anoqt/OyeK9OYZNsauPgaqFePXT2TTGVPtOfXOsjL+JtLbvR18Lvya9By+b817Rq
TgdVxa9xsc0guoyOFsbtM9Vr+71dRh4dPngzbi3roSyCYfwPDHAwDxEyEAyA00hshCl4qrfoGi2b
8TC6LxB0h/DwzRhL8onV8/XHjDiyo8xUcdsEZsr2I2mGIKp3JSv/yyE+MSIERMtUYsyYLlupfGvd
yONJiPmU696zFpsWnuxFbceBlopwrjQ+DihpLuSV9o+c7uc8GMBM6uTBmN1W1fv4dt3c2r6hPYEn
4O+uvPh51E6F6kM04dxNoUJ2Fnme/8MVvHRA/mdC/DS1PoB9roaJhh3z6JPZoVJKTvf6KmwX2rAq
ik1irWmqjLkzlAHXx7ybzHc1PTQycMaqCVQl7aUzAPi78F3iXtea2cEq+vEZ2hhTdgAL5vVvsVaU
hO74HxtCkJosjUUtavQIUB/zNxNEY0DHW//oyTfeP+a4Fi1eSGyuL2tpT7nLg1wsG7K642YFYmsQ
cOyj6CtBncX4fn1ZazcF6P/+NSHcthTdjwL8Y7nf0nBQdnjTWEFa3s1uqLeS0rxsNcJHcqcoj00O
Uy4BT5+2G5JvEM24vpzlbwjlMHykP8sRPlLGp6HVVNhgyQQSMs903iZSeK52a8gI+5aduWZKuEg0
hzVUq2FqqH5qyk3eftWAFUfb6wtaK47g4aGhi+KYSJLFN/CcDoAjcbjdhOwOHPYYQNI8yvtbh2GI
QG/wMK7vQEy1nSx6jJ3oMWaSudy1oHf6CwQXqaFKAE1d/AKD7PvpH7t/0Q1Qht6w6EdFNokqW/ES
qIWNhd4Y+ijgdSQoQRnnd2LvzvE4aBYeXE3iY3ohT16dKszpzWjOGNR9N1BC7vAUl9wfv6PphV2I
i+KMAxYCXMi5XadQpoZWNphMvPaNfy9C44cRxL8qAI+9ZN9kXvQLWIf37khuJ4ntlaMBRRzouABe
BqXa3+/xk6QkazpGHdwjS4gkJCi6bT+G1x1p5Sti2ETDQJ7qQOldFdy1Lpx6ZImCdwlL0HrG7OYW
gGDQHXpWEiDJS2XVy5XzcWrwdzw9WZOtl41WjxRuY6ZenmJCNdnP/JAakqbb2t6dLOz3+/3ETq9C
atwsXFQElAiYbtSZR8xU/ocPdGpEF3yj5lZZIiX2Y8hzudQ33PehkWBhV2IXhGBRUV6ohuEJy/8/
WUhmK3NhZPA/8FAe2or7BsMQ2ZCE1aIo2KeSfVuJ/GfmhFAJTXojUlT4XK7/yoB4TXTNy5WQkRuC
vZTpFMqsCe7XWBxZSAlruh006Xew8ntmsxuzwNIfM/513ddX3j8m+oeIeshr8QISuyKOlbsMsNPM
vwWZ6rbf5C/Vdrpp9m1I9q6vvCa+eR8dIBd2p3wDuXJYb9NDgIDjtWEkaX5duuf5TxG2WVWpXXJH
gYJry1AUu+nMHrjAzfUFX541GAGNi4qGxMr4pjUXaDuPWK8OKlKTBwxcDYXz5Cj763YugwjsLCRo
6LAjbRTflekcVWqdwI6mfWVOiFrYzN71MvV6+7FwBj+2JC+Hy9keDFCeWhS2D/XfVKMUFo37b4lv
fLThM0aWtzx8+el680fy9LNow8QH3jMBUtAzg+RQe/lN9Rxt5tAIUR/cyrq5l+f0/CcJrpyrQ6VN
xbLZNAT/VO/etN2nawWljKRiJeU8tQTk4HlEALdyPZSLG8+AFOJFQ2mycToaHUECl24St7DwJG2q
X2ZsR0+xRuKtzd3s5fo3v6SEOfsEEJU4/xXqpEXDYONXDH6DcgxYT9yw+5Gr3sMU1KCESXBsbpWd
Izk4q9sMcCuw5BjtAhXkuVnauI1RqAkkGdixhSxIrj8S53O0AtZIIuGqV59YWk7XSeAtgIVpSgeW
sgEctcjqGahkIAJRmbt4eO/NR7OTpMKr5/XEohDqiUmhF2vAouFsqyGcdQcUIPe0/g+dd3gQitdo
DeOFj2TqfGnmGJfjlMOQ6viJjXlMDF6CHRdF1oZ/UfNJTV5G9w7aNdd9Zv3b/WvWFByXRmoa2eWy
Pi0AQb/XKA+2G5ZuqA6SAvZqeP2zQBFxo0UNBIorWFLMEHj8YX7Qpo/ri1k/hic2hMtfU5QaU7Qx
5E4WBesqLNB07eY2dGkC7YrXPvWUad/LFIVlKxPSYDVx1H7SsLJenwPQM8JDvtE5+evE5sxBTPPc
QahbFla9OEhi3MbpMwfDQTZJnrGr3o4rw4UEFWrVIqVr3RQVnV3YYGCCmFOPQBYCMsIxKqDXv9Sq
250YEi6LzC07CrJAwK/QtjKVnxE7ukY4Nx6TcYWshAwbmEdAR3UNc1si+7hCeY7JyggJ+xBa5X2f
BJ3z3Fd3wLIAVOcUf+/lNojTQOWNphx6ckK8SGNM+JMsQQEtPTjaQ259FH+ffaLjeWJC2LsEmPV0
mNAIysqHTn9o+ldWYXLxXueSK32lzXpuSYhJI0MJB0gSlJw+su+m35Re7vVvmMTcRAfjzmODb3rx
9xvkv/ftjZF6X1/qt1ziKb9pEs4fe0uDF2ERORMQI2JpZQLRGhk5AFCaBq4pz9ySG/U7y73srdrm
t2Xszzfj19hudMl5W3HRM7vCXcM4GqtOD7uEPuTqc8p8QnwTl3s67a4fhrWwdWZKcBrwzxOntrHP
JP/qlA/7n3jAQOjktfyosTctPUZUNvS8ctLPTApOlCumWZIUq0PPZtA+ZnXbuIdShk9Z/sq1byc4
UD9l7TwRLMzVfk39d0MJqPvE4qc82VFdcvJWV0RA6Y3i5dKoFKMwH9p4GNDOM1GN79HmBQY+yg+G
DP6/Eu0h/PDHjhCHs6HXjayDnWi+162A1i+9LG9d/oS4bXB4RJClt2+JyXvZkbjSKSRzAKAGDfqX
IaslrxsgKnSsVVSsxRKDQVApcmbIj0aaAeY2/XmW0jCvmkAJeUHTQNlARPdicN4asOglSv2q6icb
al3XT83a915q1P8zINz1cafp41wWKLkWjyruKT27d/KnWJbar33uUzOCWzUp65G1YB1xu5/LN4d5
KZWc/7VIc2pC8Kg4aiMM0WMlpHpTkk/IIRAFXa4p83IZkfrqVwGJHiHABQO3LayGZOagtSogElaC
Ma7abwvZPIPMgrCYDIlrVS1IuA5XAmqCtSXJyFc/yMkSlv9/8gZouhqNMhe4EiV+TcwXYxr9dJB8
kVUbAA0uInPorIml3IjOJctGYDqq8V5RAlIdjOLruvuu5SUAU/xrYnHvk2XkTdRmZg0T9XTXEY+7
gQkgcX1kyo7XLABfg+S8rMVinQDqDoAAOkXiPQq4jIbOBbpu8bRhdhvoFZ7fU6DYB8RnJiW6XnXq
E3PC+jrLjZ1h6ZeS5jBou8R5c4xganYgYr6+kevf6s+6hMtz6AnrkxmG+PjNTrcMvQpT4nKrawH6
ZZGKW9BtwjVGmFtAzApdb6N+GerXJN6bETDgz2kqybgkhsRBTsYHXhQMgV+ddn3xghdMXvs94Lv2
344RYxBV/7MicRw70gkQ7QB7+3b8ruRg526S0JVNHa1GaBcNMWjVQx1L9DgVijkp9Kfh4uDbR58X
87Uqh4aoJENcjTgnZgRP07o01eIIZnT1UVE+mGyIcTU9wygAPjFBcw+J/flRrVI7LekCbmRzETIl
viVpFhiJvgMfzK063I1lCfyrXjKw57WSNtkK7gAVIwvNPWfJgSFud248LY3EId2MUHSn3RZblP8D
VfGAjgKDmQdu19QbJSZ/d5LF9OPU5BJJTkITIgUHMSBM6ttynzy9lHuwQGnvrs+C+guVpG18pz1q
3wxfwbifp/y6fp7XvAYErIZr2Wij4TF/br0zCteYSxy2kdxXGNi30t2gAES4v25mLWwAO7rkD6jS
g2ri3Ezc9cbcEpyAStvq9J9+up/AGnLdxgoicZkg/teIJVRXMDrMoYYOI7z2AfsNQKNDnU/T2bqW
D0rguXxKQciTSw732oE4tSqUAaPJADJqsdqWtwmGbGvz/fq6Vj+Rg4OAs42RQrFW1eggpZhrHIgO
LFncNzF+uQWTmM585mR251uQ8ymC6zbX7ksDRQkNI1uY2BAzl9GYwREMphufdiam3DGzkYKRs1aY
7yQd2VqDDm2dtk6OSkdR550KbXv9B6wfCxeUuQsTP1gEhG1tSsLMfB6AgbxXYz96WjQi8Ay9c8P5
LvGTffTibsG6jGHqIA7pXbWXZbyr3/XkBwgZbx4xRY80/IACsOfl+u5l1cCVzioc9sSEcPgcRS2U
MUWrfNxoG+s5fonjoA/MG7atbyEMN8e+c+NHn+pH42FsbnN9h9duP7iUY2HMCVmKWCEsCgy+2jGM
m+mXMSvePHiG5bnlq/X30ydY5h8HFqueQNy1GVkcmFXfC2fPyCfnksWs3xonNgR3YZhEZ/UMG5q9
B7mbhxF7oHUf8u5hRuunpUGlgAQ1/A9biFsKEAQbD2ERdJ3nCjF4DqMm0uLcCBkCKHVzT8nf9FKS
JK9GgaXzj84dunfqEmFPrgm1MHjvuhyVtSYJQDcF3vGOeXGuI+eXUuSthusTY8uPOTE2V2VORwbf
UOuHyQy64TUjki+27n7/nm9x7EwBb0xe5jheGiu3LFM8h3xHkQQzIFDEjC3J3bAaz05OmnA1MJt1
AA1jQVMCbRvyOTcfkTs/FqV6q5YEeR9GDU3ZkItx+QhAKoFUzMELcCF9FL5ZE6V95ZTq8tRUWggx
gSIttipVB/1pkr7pVJ0/iZu7+8Tgwy41pyxoeDdgJF3vIFPezdRjcxa/l02tPpRUT2mgDp2Vg9U3
40CcDmN3U47GCG3syTYCR4/rXzztoyHQlWL8lQPt+k9MgdxszXEavSGx9R9O31j7cpiy2ykifPRp
BIA0dxvtpe7U7JO2DKEVNLMbBiKJ4qCU3D1mal9JUu+1nUGB2EJcXwCD4s5EXDUxomVDwmACFbhi
z3poM3df102zN4yqCCZCwDxfmb0ETLCS4eEmBaMvFODRAL8Y4UiKGlM8oOfz9Uf+5npAs+heDL7L
+abaVL2nvrSSg3t5j5wbFO4RqwK0AY8cVOXaRyAXPEc2u34ZGc4NCLdIZ0YdUeBHPqpLGH+pwAVH
E9VPTUlOcBkUYAezLwsOA/8hoi4V1jOeaFEB9D4LOc/uShSIed9IEuKVEjRODeZQlxwcGbgI+qlN
mrpmBZxTyv0hrDflDgWBFFIbdBfpnrvF/VRutefor9Osc7PCd8rTTjNjEOT7Wnsz91Av+TVVx5zK
LsPfczHn+T7YXzGgAEACFocxlvPYClx637HYhD/0Tan6cRz3Rxzz4SvhSgu2QY7qmp3V4w9Smvyu
HAe859Q+q8NszNqbwRmbJyiDoeLaARfz2iRm9sByhf+oXWWWnNIV18XzA3UK7f804s9/almAQHTI
hsLnZAgSBeFp9P/2Bl3m2BbSCgP0aBd8EkMMddge+nGLrEoDcHkZ9lwHTKn3Gk2mTbByTixIPtgL
8B+jo+JTp1fNOu8pkF4xtDPKb81431VhKhunXvu+Z2aWTT25O/thYGM6ARI1bd1nMJnofvXk3Ob3
9AH4si9Uy8FOo2/QGw2YpDZzSWwLrDrmULCT4DnAGK7gWiYq5TTLsELt2Xo2b8xQCdMf5uMP6w69
7d7P9lAZ57up8JA/A6q4S7eDbGRkxWXOfoJwijLLTXQyLZtcftrkmMqmOVceeedrFKJdqibgjnVh
wPppJF5HvcTrF3iL7qlxyH/YkmLUylzEuT3hc8ZJHvdpDA+N9/xYgbssoId5C5bR+ab0tEdlO71z
L/XfjJfu8/rZuOShFD6nkD4oSm7kpo6lNh9gnN8nJOjfTQ+jP9riSH73lG3+/q46+3pC3hdP/dzn
yRLiR2gNKmEEzc/ri5L5x5IWnpwO0CLZXbGsqdQzaKWmu0omoLt+zP8cgiX1OLHA6jhn84Q1sDLa
uJC7a8d3u/M6Wbdt1Q7aoVCFQtUaWd65HavX6rgvYKfQHmdr9CLyvTPu3DSW7NjKtQsa3T92BAcE
TUI7gUYfWh/Kw9Qf2+Fd4TJPWwKDcCed2RA8LQN3UDv2sDFHTynNvK4ISyf1omHXzUe9eUzKvep+
n/5D5nJmVnA3G6g9JSFLsDB9DtIszlS/rsCSubnudLItFJ0urqbO5VgeJc9Wfd9Eo2dkwf+fDcHt
pmqmhd7BRhM9zWRXDT43Y8krZj0iuDoa1KqNar8IxeZETyKzxYYxiAJwK3DR2Z28JgcTr/o6oU6T
QBjvuaVQNtcqDCC/KLIkcOWhjXj4W3kSknXo/QhuX7UMWo8V3J6zjeE89sWmBHf+yHxauJ7qDkCI
HXIZjnMtJwRv0DLsjpOAt7bwBTsrtpspQY7bBGNA9/WPuQA7swdNVi+6t/z6qD6Niidj1Vp7LJyZ
FT5qqhgpdgG4X3vrbPrduIk8r7kdff7Bntmt89c9devM2vKIPYlcDpRFpkZz8MQvdrV5ROmetEHz
1yrtuFVOttIWnsKNWxB0c2HFaj7KOjDnI+lrD5Ro7bihxcf1U7GakpxaE1ISTWHjzHRYa71oOwbg
XPHTewdk+3rqFVtk1/oHlIKD+OnZuAEvVgpuRB/Aseu/YvUSP/0VQlZSjRBYpDHcZwZa1suO8671
42c3/Effg/TYa7Y18/jt7SiJq2txB6dVM22CCS9XHIubay0DrTFSwbwJmgYkAY7vKE+StS0HTozd
p0YEH4WaLcmaCWvrNn1g7fhd4Svfi8MQUK/fDjsuy/BWM7BTg4Kb8gaKwSDdXxoWWr6h2/Eleqw+
xhmlN0/1ZAD51T1EvQuK2WgHQdT2/FBA99x02ZLvJSWS50OH/oTsxbluAi8CcD6hUCMyTEKoNx2S
ESHNLFJU1DBwGmHOVHKNryU+rvGvEZEpciQxKO1mGOnqF1oqXmLIGNMlyxDJKQa84aYUbJnA6WIw
RzvY/IbKvsYSZy+cDbhn3cbwFURll99wEqKKycG9NKRYhXZQx4D3n72zMbL9NLxJ3Hp1NdD0XEa7
VAOED+eWOKTOooni7HB//NkhRBSes0HI9/RnzMv49ePot5L30+r1uuiI/s+mcJRIqXe9HcHXxo35
ld0OkNGct9Uhv2P77rcUiOyTLUflcjv/GBSOUm51je30MKhuo6fiNTlk+zGsfVUSI5bffcWMOMxq
1UlsDw3M9Btnw0FatbGwnF4S7WRWhJOaljGw22zZvZ9zED3SA+BUSiDj8pVs2e8L58QDSaTTLgdZ
o58e6Lby4/c26EPA/yV38Wqec+ILYp7DNbOL0hF2zEcNV39324QoSH7k2+HxuqdLHP03LPRkQcC4
F+hEw5Ct7mYaRM2e6q/XTayF7KVBgWlJA7VN3P/CYaq6Xu3mpPC1/LNWblD0Dao+nOwn6myIu830
L0fdVI6kM7ryQoJVUJkgXqCDJ9KYWDGntpHnSLsxdawnnZfQHUP1uZKd28WzBP9eckKIXevoY19M
Ymg5z1tI6hR+a/OwMhhERt4hljVUo+dQLSQggvNAQLlthyKI5uzH9d1diexn1oXkos8yVSEJrFeY
sCvJnSar66zuo42qDuISSsViYM+dvu0Ggn1skV5nytc4PinxMZal9iuOCAN/zAjr6GKjSxoXZozo
AGKzPt5ZVPIQW92qExPC42HWFcKirCgARJ+DoVW9Onq5/jFki1h+wclpUhoMPhjLXqHv4lXuV9wD
vCFT5F17F4CpHGVwFMIJ0HHLrzixAihDpgBvU/hpBLKvBAX3OPdKwyvLO5R0YQ/jOBiEqKvXkb/S
v2fuwcDzifXFX06sg4mwTxUVDlf06bZ1nWe1Z7cLniIy7LBp8yAdCzhiu72+tSt3/5lZ4UZO8jRC
XRWLno2nlh5y6zhqn0bzzZglqdLlN0RJ2AHvnQmqWhCOCdEKskpAzKlOCiJ1FcIynN0VtgJt4FgS
ny6vEpDquUCZYaoU5eCLCk7HWVdOdoYOf4vpwGM9Pg+QJRqMvYpBY4zIDZLm09rCwNhmAgZs4hSI
Pc+xLuy8rp3MB8BV0V6z+ElpP69/JIkJUfPL4nbp0gomaotvG/PD4HbQTsF1IyuJEsjnVMhSAOKI
UQ8xslPN7VD8AnHprHnFF6n94sv16tvW8LrGc74pR/s5C6rddauXwePcqOD2E6aNhmGEUeYMIVQK
gkGWo6+8VmFiEcJBBZ0A1S6kMMtsbJww8PiysHzBeKxfbFKgsv4faV/WGzmuNPuLBEiUSEmvWmqx
y0vZbi/9IvQqaqf25dffkHFxpoollOD+BmfOywDOIpVMJjMjI+xDuq+ZU7j5TgcoeSvcI8jlMUFr
H+j++iIvY/35L5CCcGYoLFcj/AITwjTKnhK/04G86V6/bAZMyHMXz0Iuj2ByHkJwvLLObiMssP1G
7Vt9ABvzS6utHOQFgIs1q5cg5SAghtE+3+UnkUqtiV1maYZag5M9Ja9a54R+rLko2DvRTbQNvBQa
nW581/nhJnsGner1VX7G4fPE4Ny+FEnKdCK1jRTEbW+mjealG+NDux8xvJJ+s+5+m9sfv1cMzhfY
FYNypt2qUwV1KhgMvlOAUKAD/drdgjHRp3ctQD5/Y6dfW+NlWEaj1P5E5CJoUlkoK1ZHpaIDPKby
lOf4sbzvnmPTYweod3bOtLW/a27ilRjNp6vvigVnRSlyBtxRDG0COHnuRVQZmZYEIbwoDVJnKoOn
VG3v+0mp95oaKCvnf2mhp9ak85+YNJ4UHYzUeVQmjiF+DHn6QsIPayK7cU2VZyGOArFvgXcVeSsG
KqRMJY4FD8oSH9IuQndQfwxj6zDxfN1dFiIaCNERacBeiXk5mU1/0IamMGdMz8DQZnCQo5tHpIDW
ilcumQEAC3cqKGDQaZU/U2RlsTkTDYE63IuQsKyyGCzcpJ/TYuAIAU3oxfti5HamlR2AUGawSaZ3
XvVOHO0FXhnaBgSHaLeuycaAc/fyqCFSo2/MEMIw+ifFaj4pmc1DTCbowqonRzWC0c0CNXgcdBP+
YXL0FhxOheGaVtd6ds97KNhYKL2gGQBCUgVtqNo1egU90Giq+33fK8ZrFtTI4iMVCjGx0JPJ63Qk
ImrGGr5t+xRzux2SkkNd9e0B7f3qvtTGsL0VZmQ8Mgja7uk0ThtIKvJbRjL1OxkL63aIrHoPsUuI
6WpahpzGmAytdBl6tZjBDG32N1OLYTMZ1vgzUkZ6LOoge+YKtCNEYrW3hp0MGwobR2GF7FbkOeFe
NtjdjZEy9t6VvNySZOSaM7Q95IK0UMnvi8jqvElN69AdIQr/Y8aHY24v1ACVZBMynqo3s8ceqrfT
LXi0++DRVlT9IR5sq3N7wFAhB5rzYm9SPr6KtuIbM+qAKy+0hniABbAtj3TM3QYWhuc8SGXFvTMR
rjykJFffk3IKjkVTR4EbmLTcZ50SeyDUAjtIZ0C3Cw06nt/mIilu8Bn10NftZPxDSgJpqKlPspcI
FJxoKGD8bJPXdfS3bsqUbBSzylEWN802QQMibN+J0UPtcwrBm9FxK/6JwWfdr8LWwJh6nuoHg9fo
MzYMMqfXz+5SgAAvjY1HNSZW0HA/j32RHcGBEmC7sJUeMV9tDD9z6v2DEcBSkCvCFpD950YMM41E
D75iV7GOXb1JW4/qKyYWYjgqq/+ZkBIOO8uxOTGQWPXwPaHMi1sB4Zoe+Jc1ONzijp1YkkKqWrSF
6BUsph53WnVTI9v++qCzBVkcwDHx/4hCMgAi6kbSIfnGhZTkG/B3bbIte+aYIzCCNYDyZbULTVkV
yGTolKAHJFdCI5jhSonJKwLJGgOM7URptlOsbiMMegVd9idW1irvCxPCsIlsCrznwDJihefu0GVl
ycMG94XyjJZNfngvXHNysjvj5SW8724jlz3T+8QvvfYx+8l9C+krCZ21QZOl6wQtwJkh3IbCjdyE
pEFoGnmGYK8nGxbqTjus5m1LTnlqQrrq9T4YCquBCTvY0NYhd6P7E51V0yGPdu7px3IfHYCJ3q8V
SteWJh1qkadmAWpyTGqCmlZJR6fPV/L7NQuzW51kxM2otcb4eVMivtbR/UCO10PGQm0CiH3wqlvg
tALIUa71NXi3FRAhQM5dEOW72ZnmR85DtNVKKwcOwgYeegM1lBC3UMY6SBzwAGTNTUKy31Wox/Df
qL4VUd+VK5FmaemnaYh0/tMwGPrQQBrSt99mIVXGV5CDS15zamD+ASd7a1VNUpBymOfryGtCACsG
aQkdxU1OViwtpKJncUYKmkOhZsmooKsZiGgHqss8hVB44zXqHedfz3rPTEm7Nmhm2CUBWtDFEHgN
iyDFhWG4V0PF1KLC3OvOsxTUZnEnFF1U1GBkiFwZFl1b24ifvXCjGsxBkH41diCccSjYcuO1G2Hp
g52akz5YrSXGmCswN2bAcXXeqP4NOqdLX6+vaqH9Cyw7+khADqDwQmXaq86mFe9nSsLWb31zZz//
ATroF0JnBRQB9Oa36q6/tXfivbe9tRbP0q2HJB9lW4g4XKJmWQsF+5TCNseUMbDdFhCA2lT415e4
YkV+d455qLJoxM0Q89yx+CMzntjajMXS1zpZiVwcyaZqKpNP1k1B2bbXkwrQD+1uAjc8AENB/Hx9
SWvmpDMWjWDWrlNsnK7/Ss1fOTJ9EQwOj9+u21kqEmCq4n9fSO70xGVmacrnZMUP+0VFrdGZDiia
4RI4mD6gCp1j3YPP8eeK2RlnIZUKLDDmAq85CytgRuM8WlUIIVXQamjK4SbIqGvTp5Y8ayPKuJHH
i00zrmPWls73DKymc6WAQIbs3KbNMUMZFgb2tMiFKybIE7QtyG1E5mvVfQf4kGKvYIiXQiUExxiW
qM4qT9IykdH3utkT5Cy90fqK/giV0cCxolzdC6t8B6/6Gkpq0SL6+DNIClpc8uwaaxujLhPkmcWY
mkB6aSCPTPpI+06SAFrWpVEG6TYb2myFD3ThfrMxUQA1EVR2MVklFZvwifOE9ehY55zui/bODMrt
dZ9ZOOU2ZlPhqhgeBxZK+nwK+p6W0aKNpyZJ5tNJ5R6ragymRuaf65YW2p/zeIQNxAXGEzCHPf+U
k7s0yrpRYR1Yvptm2/uho/ywOw/EgE7urj1yFg7gua05EpzYUqYEkjMVbOVg57vP7qzffMO8dkM2
5MHlDr9Tf6or32qhgn1uU3JLKASMpMdhcwufv6jbwsHrzQPbk6vf8fvGuQEIf2VHLz/euUUp81NU
bejiFkziJrDDv9TXJHQbZ9yDd8az/eBZc9Obdv91srhzo5JP9jUBO8Q4L9N+npRbQ7g9c/UG7aFx
jcd/IfE8s6VLwLIi6yhrBthScvBFqliYa7rGc34be4/msX4Oves7urihoASFlwJ1cjHAaBldjv6O
mrtVCy1KRJjYeCmHte92ETLxl010AiCPhnCNZ+W5c5p5j7Lj1OYuXjxOFXicP9Vj6HaFm9BfvPu6
qO5sDhBLDN0SED5JfjmGtZUSE0pkcYiWV3cvQBXRRUeafPmpPK+LEmi3oHiBvp1UWpgCvJXVDIbq
9I1md0q6geamCyq6ElRn1z/U4haemJJu8lwMtjnoMDUqBzUhELpr/TS9CQn2MDnQL0PMpZVJUVKP
dK7a1byFarlJeHALmsbd9RVdZpSSDSlzzcAxGRntvHvj95w9zWK1fIBo7U0T31TTJuldFjip2AGu
ptDRZdG33n5izSO6jUAivKz8mnkDz1IJ6ddIPhqTtihUA78GGtNtdWuAjg9lZWemZRLs1g4qh6ib
sr7lEKXkmxXjs6NcGEdh2QLpGyAmTHIkhUGt3qpx7AOLfCTIBUnZ3yvgorG0ZDvahQN6AW+ovuc2
1HBFkK19ikX7FtQagDIh6OdKnxv1nrGPFMTVFqO/uo7JIQW9+PabytBmyvSdAhh2lwU/DFa9G+pK
dnN5j2DrQbiBMhDyDdDXSKsvMJXLUgur7/q3HupWYB7H7CKkzMLyNbDJ3ixMXwwJXGPwQ5q8933u
B6w5gPtvjf/gImGWfop0zGhA9SFtsBE5erEh91X7j467swz/ZcdP1yzteGNlILvtYag0BaRsX3Vr
S1Th1MULQ6Fdwbu7q51YPOq8WYkkl2nJ5xrn/AesY+oFV5etNklX2tjuuUCjC5+y37p6zDQ/Hqif
xA98vM/WpryX9/U/m3N4O0lPJgMnq4XkI7jzi6n0STTqqcfiDEq5aTR8dLbon66fqfkvykcKC/3f
KqVbm0+RyLo5OaHG71i5TYSjBIXDB3dWAU2nlU29uEfP9pTJbLqBVo4xEXNikhc3UVFDkC9A/Phz
fU0XWblkRToo3VS1qTGvaRxa6DaWO6017/LoObOxTCgQX7d2KQ/waQ4AVVWdRTxkwpEUbFxFqyI5
oBD85ZOrqkdqpI4wXyz2M+7dtIAOgvFeBA/tlyf1z03LNCT1oNDEGmG6KYdNTzZZ23oZmAyjVQbi
iyfkbAn4FQsfDY1uuQdhVoMyVQSWsuKVB5tqdEl4h1aOo+k3gNKbkzt1/3T4T2xKp8GcpjTXCthk
CbA55iZVDVcJDla8UegtK7dT4DPFi7QfKx90DioXZ+LErnQmos5S2lSDXUylupW9r5p7yhDc3aY/
ZC2G1RovSDd4N2N+NFgVkVyMASgSoHmqo9sut1C1Oh4TOzNy+E31re3jY9T3kKB7TZW1+3TxNJ5Y
mn/JSbRphi5Vhx6WCghNCRCC6B2kl5Tcv76fSwua35JkFplDu0TazkLrBgXM9liQgh6GGcehY4WI
o7lhfE+0dmWKctEa2EShQ4N/QS56viirrDIN0tV4GpDcHaB1bDfczSAfGRite31hS/uHOt//TEn+
qaPNGYLAP0e9Lau8RG+ok1ox8wSj2+uWLt+tOH6npqQ9NGnOuy6DqSK/rcl3Yj8ycd+WBy5+oXGs
T99V7VULdqR7K5InbcBs4MovWIqpJz9ArvrlA3BymP1H6lP8zrIb1TpoBsT1yGMWrcFMlq6kU1Ny
+C4DA+JRYeHWk/k34a8J3uoF6zyBLpcl+KYz0pXFLX5IQMwg8KKqFOChc59RYqYkdRfgQ+Z0b9ft
t1Zwr+yCfzkIJ2akrEm3eBppBswgi7xtCmMzwUQ00F2VkRW84cIeYpQBXMVAoEIyUy6gKlH6/z+X
afc1hFsM2+vVrMLEoPkYN4rq0WrgDtC+1Uo+Mb9GpNhJwUNCUYOGfYgmnW9lLlrGs4wXaAlFyhN0
uE03Ayhi5YPN7i5bMVDpAwTJRA1M5qmaSj0oMh0P46x8Za2nRodxAvPOd8seHaDAHW1tbueyHwri
EDQrMIEHtUc0YqV1lUWnsKpUCzeyhKNjxj1tO6edTHdsUU+FkKVNJj8ihpNQZa+DWts0Q5820bYB
kVsV9vdRjjEpBqJ5Zr6ohQYG7nSb2skmhja5yG03IWtjoguRED8ZjN+YNvoE/Zx/ihFCaeUgNEAJ
6xqS4chGZhGY31lzvB6clnwNUHg0O8AyAcz/HDpOrhGzy5Uo6YzCHZotJSgR8n3Yv5AEb6JmZ+Ic
/9/MSVG3gMyYak6zufBbAZJjzb6PuwcefMv7zsn+5RlA0cZR0QWHCgboDs9Xl4kyGmqVFdCM9FLL
qVBBjxPNq8lrZDk13U/FXfFlTUA4m4nPBkERhCSoL5zbDElLB572hdtVXqOjypv+yceXHorL17dy
Iaif2ZECUpjZPSs1HCNqzRoaDEJE0HTSJjcVqyCqhaRqjqwQQIA6MN4b0j6O4VBVRgRbIE8fjEdl
cAke0ATyUk3nUHtjal4hNhXwYrEOLec/11e69JqDc8I0w0AxJNUlJ82YGbNsHD6dtFF/JeV3k25I
txO2q1LggNptOqyci6VQeGpSclTeBENeM3xFVlfuNNnPmb42kbn4AU9WJaUFnOljTzuYUEp+KGm1
UcJy01XRHU3St46PK6Dyy+Ge2TH/sydDvglLa2E12EWz7H9XHLzMqpPy8AE1sBuht89KaG1sFCob
47221h6PSw+tM+vSsbALuxmFjdWCsTkp/TIG0ZR4UtrfQfhq8UMhnjXLr/QXsUYTe1lvltYtHZRI
ISQfLViuythTKrTtGn6gLH6oWPGtFulm7J9GnW+VsPOS+HnUX7VuTQJ4dfPnE3YSZxOdjUUvsPlJ
+TsNjm3Ze43tZvFDV7ppt88nvMXe6rUxzKVbBFOKNuCpBjBI8lU7jqE65Aascg3yOs9m/Rj0m3hN
PXLpDjmxIvP2JXHQFgqFFWrgTm9xu24mbUfodzKDB1eKmAvZAyTeoOc5j3Bh6kM6NZE5goANRGNQ
Qfym5MmWidfRVp4rNXeUgh1iCtA25SuTYytG5ac6GFE1pW9gtCswEPeNBrdQAG7APkfUgxlGDstX
6hJzQJVyJHAmoP9KLBQsQQR17i5oY9ghqZCxgDRENMQh1X4EdPF6XF3wjjMj0sGgGcuCRoeRaXhs
8EpPwSULcoiUrtxUa4uRfD9SLK0wxWzH+gnIL2rhaOzWK4tZiKZs5syf36hgvJBdPS8x2p6YSJjQ
0DXS15muffJHGqPAuPZxFvdNN0CHCaA00nNpPTbB3EWhwpQIHqbuT9k/m+Ezbb7+CsCC/rMy31An
EWNK0FFKFVhRTBRKU6e0fBb4ZfsR6qXbBysOt3THApyoYQiT4Y5Q5XNVWWgpkdmcmYH45GeP6Uig
oxg9mtNO6/2+3SprfrH0ydBcMsGzhZY/KibnK6SFZYG6Fckg5pu9KATmzPSL8L6yDqURraxv6QRj
ah9HCUS18xjCuS2rnrUbLNgqMohQJntb+8aLdwsqVbT5NQEKjAj89dMF9wDQFAkT8I9SoBpLloZx
D4uAfzugv4XCUnjQMLlL0i/jozAZcGJKft+j55DQMplNKb0L+redQt50OjlTYa31MZZ839TxhLKB
6kRPUErFaoxViyGkhTs2Vfo7D8LipyU05b0ntXiuTRJQfyzS8LanPD2k02Qe2Eigx6lpNt+XisD7
jhhToT0C6g959GjiZeepetat5G8LdxJDsgNSfczrod0k7b6gw1C3o1kgQ03hyBtWP0Km10lB2aAX
EFepPq5/7SVfBnQFeA6CnB+oi3P/ClkrOlHDHgfbalIApv4xIB1n6qMV8RVfXlwb2r6goUDV+qK5
oRhV0erz2qay0t6g1TT6xBR3VSgwLDuJ+yQtoh0Wv4aFWCgjQ8AZU3w2JrRsFFvO1xgIcIL1CWDL
ovggxh2xU4+yoyBHQgaPDze14aN/d31fF9Z6ZnP2x5MoaJhT1RlWLdyZD39KJy8bf8wFO5qmTgPg
bYPe93WLS626M5OSiw9jHw6mMZusfBVkn8Y2m7Zzw1Izd0LDdLrY2+EdijJNucnFUdiv13/A8pJB
+6ip8wGTIzHuefAPpuAmV9U7UXh182SBLlyffDRu83BNOnepOGJqUODC0w4FgIsozFO9jFDWFeD5
YcGrlavjkxka2vMUDURz9S5tPnqmJztiZPRvSVv7hz3wzq87UG84Azp5e8xp0HfEcfw2kLZZTyDi
p8lWKYy+91jZce5XHUveKFcGL2N67cVKpf0NJx1VLE0LtX95ruIL/m8H5XQtwdyXCDQ4agxKcJ3s
Cvt+7PZt6SoYMWwx9BywVwEWBTRE2O+hWlVCXj4o/9mXLptCtUCeFOILhtM+TlwjehOxG6ogFf7G
9d1A30W4BoVfyLHOlizFnz5C9k9mpyHkyLs/6nRvrKnCLlyhZyak61p0XToNKnaVc5AKA5+hgowc
7VU722WTV83O6l8/CQtBFeSUYPLSwSULLlRpH5Ves/tJn4Q72TcjZCo6y7Grn1GwNVe/2ZIpVG0g
7mTMcp3yobOrDHNhIeDMg/K9yD06AaWR+DrJnGFag9Qs3KEYQ8MoDbJUzb6oEBkNyO7AoyfcJkPH
Lz8g0/fj+FdX7q5v31JOhxEnvP8QrpH2yNO7WqeyoEs14RotBQg9N40W8rapwb2+borJGWsVQn+D
reYHplhN72UxZte8MhyyrwLhLQBYT37JHPNOwnidNoba6SrQ4nw41tOvInpv0HMcE3RdpjU6tsX9
tcFg8klHe0EMDNx6WMUtlp1OdeEEJsjtmJa/F7b5rqSAIlzf5aWTB7WrWQSBUQjRSNdFF/LAAkoO
x6LEMF0IGiAQPASWuWJmwUGxHo2Bh2C+GeRHh2qoVqNNiUA/FVsWOCp5Rv/UTn7qa0QzS+cc1Fw6
CK7wriUyzrnLMc1ngP/atUCQkr+KMXbU+gaUvhAh2GYF3yP6X9/CperITLYL8hfonpmo8Z27h6VU
lSi1AneQ+ldNtsjWHa2NHHBIdEOySeyPongN9dc4X2PvWdzV/wzL0j6DaBO10WHYUKAb0YKMQ/Fi
+5EGP0jaOWW/iYIbu9zSaRfZbm08VuZ7FH5MxX295rSLacfJHsjBbmjGrGsZfoqiVC7Fuew1YKQy
j6o/YrN29WpHskM4eZDZCBVwh7hBPqw8WZZcGSUVqDCg54D2jxRvTT3QQ0Mv8act24/pA+dgaitW
MuWlqISX2CwQhwIHpuKkj03MhmQBg5UOjZZ+k5IfQba1ZkeuNjFUxuPOZcC+Xnexi6UB3IFiCsSV
UB1AQUwyOgmbgX4HIyRxAUIIcLqDnYGUK378iXY+K9vACigMoIOi4nWEM3TuxxjiCHmmQ6MHI7Wj
b9xxj+x1L78dN6kHjjDX8rg3uJg4dfvCy7fejxvX8tfqvPNSrv0IqXAQmYJWhorBrnELZnSwCfy0
bwOvvov2xd6+s5zyd/LnQJzkQXjW0/Vdnv/0NdPzVzgJ89pk8SqpsH7KRmdQdUdfQ1R+buE1E9KD
QC8rq7M0rA7Td5DRML5/jzfs4xe9sR7A1uiwY3OIvmfH4qW5n36yyAkNV/ODH9fXeRE2pO8sxXxz
gjSgquNHVBgQih9jdaPpuyw7FIiV1y1dhgXJlHRzhqmag+8Jpkwn/cC8Ohsc8TP7duhelb/Wznhq
Eoi0X7e5+BUN5FuYIkXSJXd7knxAvXzEyDLXQsdsbVfwX9ctkMUNPDEhf8UoUnMFQ+dukXraQ+lE
2bbxoO3x8BKbzi/V4X/Zy1vlKLZb+dm29HqBaSWnxXQNu29v47Uh7YuMAZsMLAgKBmQWdZCrQ0kf
m0IXaNYZ2g3pb3LDH62/BVpLX1425sAZcNQQTJpvcykK0TRrx2ieO27iqNjYbdjt8s6uJsfMKQs9
0+bWXaRm/D60eVt4VZGV932fps/RpEc3aUayYhtUmhI7ZdkaPmFB+jxzZR1IPAwjKitDuYN4F42+
130PdF5cxErksygaCegPIvqc2koM+tSasH1c1yV2ONWUtfroZQDC+kwdMzUqAAzA+55HgWBMwqAC
QxgGf6nqj30euEZdK/u+mQ2WDcoVpDe2dGwBjexKayVTugz1MA+QraEhB8TkvXQ4M7D/RIkAg2ZE
SLlpzCR8t0ZduHlQ5ZvrH3TRFIZ5APWCEsWl/JUda3Eeg0oTgILRMbU82nPB0GjuhjVgzZIpfDm4
J6DLBAPV55saC10p+rQGv/wo6tvCYuJI4sZC9U0HEcX1ZS3wG821PZTTsY2Az34e35M4PkQNdHtF
iWvKzV/sh2I3eFTz8HiInDp2kkPjg7/jEG4tj/qpj0D0lm/XxscXFnz2G6TApyWQuAl7/IYuPlD6
ys0PVMRXFrpmQ9rUMVHDtrBgY8ofgvYB3BVx9Hx9Ly+D6dlWytMu1TDVEOCACWMaN5qW7kZee183
AaihYQMrMouIzqs8+VomUIClEcCEEpubiJkg60hWVnHZRAWC7dSGFLA7VHvzRoGN0k+5Hz9m36yD
uiehr93YW2TrwoEu2P9tWdI5riOTg7oBJtMJM/wZ9BtWaoufcMLzXOJ8UZKLharB0LiEhepgPnOX
VI7h0ie8Fp1s03sgDHWtB/Mmd9W1EuP8h68ZlvwOr9AIRbQqd61j+th5GO60PugtgfKHtTf9FObt
V+21uwtWh+gWLaPBw9A5xQ0kkzIw2jVNVMIyKyLHyF/id5DAYWrbY6DGGX5e/4ILFwHDvWrjCgAx
M8RAzx0T4cVO26oB8FF7GLvO0YbQU0GTxDwr2I4B266CYpYONL4ptNagmAOos3T1tDEvbFF0KJQi
9VOHmyz+0dYr98tlsgALJzbmE39y3Cq9UtAEgA3Mr0V/u/pNDb2Yrx24ixriTGKNog0eSpiwv2gy
1rSZO8PQ1Qi+qTfimc1uQTal5SCv/2p3WzIlLYj3JBgqBdXljN4qwJll/JkBI85tR2O30Mcrp5Vn
98IO4mhh0JV+QuBlrm6MudsM9ePMFeKh1MFVamB4bdwaQvn6pwKfHIbkUN9mOpEV1UPCSjNPOjB2
g0F+jECwNkX3UED2a6N8uu7rC3H+1NTnq/fEKwJhFOrUwNTISmeo84exFR/XTSw4NzyCoEYPKiv7
4g1bGhlyOgETfRd6WaA/JpgW4Mm4vW5mKdaj/zsLLaEjTLGqcwdvIZvTh+kIAs9+005PUXqrxK8h
2VPDsyIIEpW30+D28b1IoSj1ct34J7hVCo2oi+JboWlHZxbic+OsoSZm8QwoPR370Smc4WDt/WSb
bDF4Ozrjxj4qeMeCQqp1vinbNcDM0lecoTImTjhaXfLTR1UUs4sSCgLkLATnIY5E9A8pI0CvQHYA
4g6lcSkm0pYWAcPTwo3EKy1uJnJcTRUX3oy2Cp411HwB3b+s4wCpN7JMY3ib0tuk92wn33TOcIzu
piO6oaWy+UF2a8VmsnSowXQEVAT6n8D2SsWjSdCioSUWlmFGur15r/0GkNXIwRRz62TOQ+eRrX0v
dvp9sKtG39pnLtgrqROCYnztx1zOXRrYgZMfQ869KJmySqQ1fgxYgTTbiTvoDYTg7Gge4w2ek+q7
+RS5IR5IkXv/e8WD57994cEntuU7yMojLclhu3tP/o43YFnzS8d4bD9+Wb+n7QBJiWbXH5jpxEdz
W8wqTau1xKVIcbr82c1PglFbGrGo5m9R+Paz/o5KJubV6RZO5w6+cnckR7GCVrms6oENFSEJ72i4
9lw7lkzisu/DCjMiWrMduTv69R3qXg917SePw4qxheXNr3R0SWYOVlMm5B3DpKimSiAQJjtI4zoT
yrOY677+HRdCAagvAChCFERqLRfcLVqUkbA0uBCmdlv0gow1/MtnNJE8BTBhyH7ioKIrIfN0BUHO
67wwQdh9X2/5m9E7IMPHjNLzY/LO/TDeoSCxhpNaOhpnRudzfOIbROFZbmUwCiDWNtwBzI78d1d/
iDfzjuzIAyBT1YbfZbcaot9KpvFZ4LhYMWI7ygKQwkX+d27ctKcBo72Ye8UU1ra8i/fWDZixh5/k
EWnhMX+NPLqPPpK36DneNivX50KAYhRCsuhDAb2A/53bzkqt0nnAkRvmdwG/j8o70/7bk92X3QZy
R4BRIfKiyCMPb1hJlDdJnuDpXL5qxjtbkxFf8H3UGWZw+dwavSg55HXbjImR565ogdBKPJI/6O1K
fjZ/Bekr4X0A7BkKGxjSkNsxBCMnDLxeeOxpWy176a1tYb4ZbK/Sp4BCtphVzvVNu1gUxk5gBlCd
GbmHL3T+aVQVErdIzSDe0iSOBjF7LXfMaCWvWTMivfZKATbqYIARGkDmDYOyev4PKu/zAI2BzAWP
D7DvyamtqvUDG4YEfQaAX7nu9QBWXN+rCzf+tAAbIJrAdKpcq2xaIaKOgHF2KG0vLz3LftKA3FR/
XjezsFuIexj8o0SbOSXn/34SJoKiEsieBVgYy8bBLIrTj2/hl5MhsGUYgH4BzwvyGCCUz40odcFp
Ncst51w/YkTeo7m2JeHKO39pKadWpGRgTPugjdEId3Mo0GBEdqtF7YNurvHeL5rRsV+oJBsoPkqx
rRtQimQTaOW6lB6aQb8zwc0NDouvuzGmdRDJZkZ6FRWf8z0bJ4WwigLlWoNuDWHcLHUHfL3Xv/5F
mQAfBrwiOPtgDwLaS74kijJHHZNBbITSTW9HfjGNEAGd6a5iKKj1oDdZq/ddBB3JpBQDYkuU5tAA
pgDGDLdQ/Uj8CIPGSyBbbYCQu9rSaOU2mv/iWZhDrQxlW1y+IKYGqFFycXMqmKAze6Rl1UglkJD1
YApIxJZN1lP3DwwUs72ZNU8jM/GifDXwQG+DNpuJDcH41Ka+YOC03RaxW5jfErCea0fO3+1wpR+4
tEqgUA0DDzlcGTLvBu6SPsoqlJj06ibkoAec+SRv68F2ijXo3EJoQk9jnnwyCMR6bdlr8iSdygKm
cPXvMz04tGnS4r34t7XX5taWTM1DXSro93FlyG9UIy9qDM/AWyjrVKfWRHtn8bE5iLpUnCYc/yFS
QWUas0dA7YCFW76hemLVWoARGrcizAfXr2NB9xJs6deP3dK3gv7OrC6GMu5FYmuD2xjeg85JoSWm
l5ihCcxjfoy0FIirvNiMef7+LxahzaBDXd1Ab+o8mpRm1aVVCdpIq6N/0nHYEqN0prACMYeVbGq2
Rj6yvML/7Ekvk3oA8MjksCey6K/KG7fOh5sBZGi1Uh5ZtUY2tRCTTUgL/W950hEfkV2XaYINtfIe
0/EvgPBsisi/voeLRpDzgcoNPM8XzDJ5MdoWWDdxIydkX+rHpqM+CO9XfGPR40+sSDsXZm2VxDOC
YeBko1bBe9uUd/r0K4yqlf7v0nrQYprZ+pHMoON07hP6NMbxFI+IxN1T2tsQlFUcvhZ8F24Y1OTQ
XcY/6BPKV78RG2MVKDMbl6p5XH1To7cAvaU8qI9l9CMzj9e/0aI5E04OHniMTerSmsaBgzx7Vm2v
J3FjJodU/131pc/+CNCydvrzdWsXb0dEegw3IwlAYoNdlPKaSu1btQZe0k1s+5eSWr6eRytv4CV3
QHqmo9CNNM2UK1U4RKpBasRaPF73apt7bT9+RyUX2qp05Z5c8gfkTxjWxqwGRjXm/36SCkYauOtz
E836GJyoug6FnV1N0pUnwGXRCnt2akW6PBggZ7ldYkFNamS/lYmym2DQq8eCdOM3TZlMaN4zsUWv
PkVJ0qxvY4EOoZNXsf1A7L57ZplP+m7/9S+JLbbxYgW/ADQeztfepiC8STmYMDU7eNQj8TiU365b
WPyQUGHXEUBAUCdPwZCQ5vZYzRYAW45uOjXT4u2gayXH6BKAaA3v1upDSyZRbgDa20JxAy50vigM
felBTRGEozR779W3KdGPYuYSQXF5c311S76DZgyKI7jNwBQp3S9m2WFGBEonmHukiSOo8ddushsU
ucuV8Lh05NAex/6ZaFhjHuZ8TVGj58U06/ABYvFRlJgtx4jEymIui1ySj0pG7GikAWc4CUq5C9J+
Cxk5Nrkh5Q6LvaLUXYNvV4c4l0IXgCnIOzD7jJEWKZhoSliZEwU4RVTNPmL6foraQ5AOuxFxOaja
m8SovOtfbc2k5CBdwcYgD2GyqkrMAzNnsH41UOEJ/x9pX7YjN840+0QCtFLSrZbae2/3diO427b2
XdT29CfY58OMiiUU4fkxGPjCgLMoJpPJzMiIwAdwroj/Q3DGYxmzDuzFjMr4+d7109TrIWP874p4
S035rZCrQ1mhrWaqN90Ue1Ju+tdXuHYEgHNkukZoFmKi9NxkVM+jkUClzDXRQ9FneTPlxVEvUSq3
DEE15RLdyrwGirS4DGAQ/5/bUk3MQ5QUZwCKlBAUHxwduYIZbpL0azQdSbutgydT3eimIKSunT1U
LpGMA89+OYEWAfE4pzpDNbWmoxT5PYjPNwFwtdc/JXN6/hm1MMNPn7WYHATnAczITeiH3YuEunNd
biKwevSJ4Cpa2zZDRQaOFw3muvg3dmhISqJmLEEewQDeBtYvux5MV+rGyJnsdHt9ZavnfRkoOS8J
7d4C5ga7Rah2GzePpWWWmO4atpkRbtQ5ex9n463J7xIi0pxbXagBdnUwItsyfsO5zySYUhkAuGCg
fagLZKpTJpCX0VUnJ4L34eoi8dZHiQcnDyPVnCmrlKZ5mAFiIl1nKYfO1sLsBslmNTqgtLOh39In
reWQQU1vMbsQPaqRSo8WlF4EdZrLNeM5h8OIX4ISCqY0z9dsaIMxVMgCXNRv/YE4U1B6IXiZCtHA
+qXHwhBYWtGHY+8s3pDWDwbVbNQ3g/ZUkI8xByNMscNTFTgaweG4PIPnptiaF7mTodiVNuowpUyN
09q+XSKNEqUQIiPctdQbRlsrDACUB37YftpSDyYbQSK0ZgMIDgQS1Esg6scFMYgENfIYAiSQQq6J
ZP0uN7ONJoloOlfMAHCKSwBiYcga+NLzpOCGrb7p21rzpy3rWzPAkQurUBBIBHZ44L8mIcQNGibA
QCziRJW0aaXRDwyR+suqGQyCsfiLm4Yng5Fs0GO3NcFXm4Lela0SE0wEjJ4dDf7+GCuAimBkA8UV
TIbyL5ywbnCGM7AkxlB0yy0fEyhpcmOVsWc1HwTUWxakpGYRcvYyU2BNDrzkUMQF4J2nZiFxGyVB
DKsQs3uumuZFrXCxyejMy5COMqDCloe2fz0sr8QJpoVGbKySoArJpwtamGR0jksoRsmbXvvMpmE7
Iz2ZjGFz3RL7l86vNjjiv5Z4LwniMmzHEZY66wd0aHDr+BImnOfxw1Bxm/u1qLsjMshdOFlXBsDO
wmDU1mw4Qjdvk2FD1NfYtPxWejNFSh6r31IFogQzYkAl8BcqxUiYMbZp6SoE6IroYVQnTw6cXqST
veYngIH9z84FeWhTVnIVECwsUTTUdF91e3aDxJWMt9x+tSQRPfbluQOEAyALtC5M8xIta8QVtWx0
Ot206X6gNAPlXTXxCq0aBJny6u0JkQTWjGG4ER58mRhKlFk1EklUVA6aBX7ENKz9oI0+gn74Ndvq
CyZCXLUs7hVU1q675+WbB3wNqDrh4LO7jIdcmHM0RCGYT9yaHNUJ1GZhKLBw+R0VNqKDdAtdAPaC
O7++xjpDoYEiflWYf3MmeUj8tMttB4y+IqbJtcWgdgzqx+9owr+00VHLJFCaA+4ZVo5h3Atfb9+J
KHeaIe0CCBXiJGPWY4td3MW0gRxCEyBWjUZbgGLaOJq50W2kCXzAsnSXt7pxCNThpEjSwbKavaSW
P+p6vqnUMARdMWJNG92jh6Qj/esPpdrtAgkZWShrvSDuXLIlISkBzxUuWoiUIQ3kQtzQ9IAOpRE4
iySyqZR8J0fA/RHZq3rbjUeoUySBK49f4Wx4iRK6di+iF1vZeYhWq6guga4bD3cuErVVgA7kxEgr
lUPYm07YPKqKKkiw141AsxLcXmg089EHkq91Xk0hwh0OT9DKWwIdMl1EtPuNseY2HhzJKhurxZ1x
URtoM31OVBvBB+qIG+n2E2PoP0FN5Flu3Trb6at5fWRQ3+J4Su8aJ3t5kp6jQ/VhekJo3QWqkzVg
8NzEm8wEsJ5P62lSF4qWYsHlmPogHzcnNvzRjTtQOXhNQ70paB6VqrEcoxWFqtWPjYcas44cjqdv
QNpda7EB23pi/5zGzgW/4DGLRODOlXOMJf5rht04i1NmFA1I3CjMxCU6TRm57aL4/XrcW7klWXMS
73eM6xgqT0Ji1dWc5hL2kzSPenDbF28aoF3jo9W+6fqOBoJcceUBr5zZY5fbYknd1FnBFCeMcMMr
m9sUlNAowysg2zjo0ocNNevhhyRkUF77kOgngEqYwUggvXBuNe0ru66aDExXO0gGWg+yX7rqO95D
xNO9fN9v069f17/rmocsLXLrhEpnmVcAV6E5I99NWnkA08tdLL39vRU07jBeCoQn6lpcZCG1DYBp
ljOmpslvumlfN62H0RlR2UXF9+FPPQQ5cOyBtARzAVvtctfsIR2tscSu3UWncdPvWwAOlY/ypH9h
olkE6RdZ49welGUBquSw1m0wybYj23irHJvjfAsy8REgyOvfcM03wA7KMH5AGV00GIbEimrk8zhk
0IHS2t94u143cIlNY/SzCwtsvYuvZ2KKlMo5LID4JNt3b6qLAQG0Vh2ieOmpP8zuT9SP/75fB0QL
bhxMneOFjlrZuVU1wQhpT1rEKPlZMQ6a6g+ZyC9WUlGAm9B+x4wuG5fhzlVgNGrQjAOoVffJnXXz
TH6pe/t2PsjQondBC+phGsiVRARUa2cLkCqmmAdMFULX+coCyO6WAAAgZoG9pmiIE2qocAgr1Cv5
PENu/WOGOc5i2yDwZkZNxejx7sBc33vICEvXegaqMN2aN+WpeSG7+mjvZ0Ho+K7R8qdtaZg7bUaF
AYIqx/rU7ccIw/NdcRoQtTbaE0pmv6tTDeEkUO92gBiic/4qHXxK3ezn5E2OsRcCgNeuiOXP4Y4j
AS10KBP8nK71jZ351Lr9EeTevvrEKHU2o297+q4+xXfpq5uKeGdXjQMEhsYmvAwvyPNNCIlV2qgS
4nSSI4WGWIsh1+Ehjbwi+N2AZaMUvP1XPBpoMybECG4IdOC4b5/1YGe1GTGTFsuQjRoddXjoyvvY
AoVCEgPwLbgQV3wZ0rkM4gGedgwjsPUvnEyaeqNGNQhklkUPYVDrCyQYCBTqX0+A4eZD3wgYNPYs
QAX73E6hKVUQxSAO7KxGOsyD2qElbYyuINStbBcE5zCWi443XlK8XFoSmSHJhwlH84f1YZ46z4Qk
FWSuYwfyYqMLVoiDqjjSjbUJRXCItTB7Zps7r3XSTDVEQ3Bs3PZP/tKcsnvtmNeOBSe1QXzjgoev
+iG/Xl/yyvVxZpVzGCut4TAZrLb5cexfShHDzeoXRd0E3g9NLNDqnG+cSs20BBwH3IWNX8noqaSA
kzwr7SlKfTXcTqKRrJXmMbheFga526pKU7urKmbwSLbdSTmZx/lo+9Lv1psgMuHIx3Z3/ROuLpEB
S1A5gTQ9D5IAptAYOhm+aZbjgdrjFg0zh9h/NPMT70wnUMytbIr0ZFf3Ddwc4M8A/9oFD/PQF/WQ
4lmKFJ6xcw+3Obhtrq9r1SOxLDAhAcjIxGXO906nWlQa+M8NURaH0n0W72P5pkOthrpN/0OdHGu+
V/EgjH9mdNsjuRJlvmurXP4CbjNTY+zHugCdoRrM0kEzqXqn18bX9XVexkwV2D8EaHD1oTmtsR+x
iGG5BH3qsQXLG02fwB1LkkM3Hjv9TpIPuv77ui2WUZzfjee2uOMGyIJU5iw+T/SnqW8LzJ2MJyW+
sRPB5okWxd16rAJM9RKGOgyIWbdJ8MMOMKn1WBanURVcOiuVL/Sk0WtHtdlGjUBnP2bxBW0ZU1op
cKJuFFv7MnoFVaGb5BAxM0F7UhjbafySw+wpsEUuunb9LP2DS6UaLVVwBuChSSr7Ev5s+25vxqJb
fCWV+ka8YAQOGFEki+frm2x5ikeb3T54K3eV5Spj6inxXV2Wm+v+sbYghq35n6XvL734kkYzx3GU
g3s10+YdiMjAeJT480Aer5tZWxDIb4AlQKMdbUXuu2WpUicUTTU3RMvStMPPEWTjMgpMGOcSZAjK
ii3gkmxoGGDcAik99/FAYJxnWghbalIdKQ3v54mAti13UKTZpGm3k7V7BZPHWa069nirKk+ENKew
NZxa+2zSVLD0tSf88vfwn7irUctvKX7PbASvZa/4eqMcjKo4JGl036JdkmHswERRBiAFUKIVfx1t
kCthKAS1CpXRy3FvjqFXp3ToMAtQtLaTK/tRccHNk4FBP5dQuni/vtEr/mQhn2F4c+BxMQR47rkz
CZspr2JYA41dh5OY/Zx7AaObyAYXpI2gTDM7iCq3iQtnDrbFFHoQCHOur2TVjRYr4Vw2rKtRVlqs
RAcrWPcuYXo386LE/79Z4e6CqLKhBUyxFjKBYRPYwD2qrKr1fN3K+hdDJQIcgwxWyR0JS5kTE24I
WjoFhAmQS8dw5GQLQsn6B/vHCE99GY10kOeGbb10U+h3ublLJnekAvDh5T0Dd0aZHuPB4FgBcvjc
werCDJLRxAeTWg15ebevtPpE9SqDKLvqDkqwVQdRB2nt87E+Byaf8BgAp+G5zSwx08bOcd1YVoJ2
qn2S82Jrd8qP67vE9vr8rsZ7DSGLhXwY4kH6dVonylSBnQzZ7c00Y0Iz+Lxu4TIbYMU85I0gJAOf
C98yjYaWqo2G15Npxbk39FBiT6MBytpt8TFMCUVcDHNB/Lt0C3ZXA8OIthi4m3lCF4O0Bp3xQHdB
vLQfJftY29pD0pAbsLOKulKX61Ohsom6HsAVQBfySIEZqVVn68jFu9jr7Xdd8wN6GPQPKrt/+yFh
CCV9NqaG4MrfMXGgaLQtkQ1X9G0k70GzD+lLox5mEc3PpU+cGeIvj7ZMTSMbcD8rzRum051x3F5f
CTv6504HwSXoBrNiHqOSZL6/SABavZ/LriPIaMbj3N2TYitFr024q4djpR7DVlCsXNuhpTnmLQtz
ZVgktAHXIKRiJneS9/PUbIP4QxqhQyvC9a7awjA9BgyAUgbY5txWPzNNJuDj3Vl+6axkpxvzQ6k1
vtRQB9AYQd5xGSQY+x7D4Fu2ij/Zr1mszJC6JCzZrTQMOVScNoP1I6j865u1dpbYeCR4TfCHzuu3
l0lvQcsDTJy0/G1Mj3VyiiYgFQVlyjWfw/AVmCuQhDIizvOVKEqdF5rJrCgPJIjRYni4vozLGI5H
CQI4XpHfUYj7VFSuq6KqwVsKultS/VCDr1C/05J9PqVOKqrrrnnB0hj3VkAdOaI0w7VkzToELveG
+WAYlWPK+1ZUC1hzARO1KYyuIv28GETvBmsojAgfrq7BP9Bs7RQ4lEiUmKxa0ZhOAsZk2Y1xvj1R
UxroCGeVa0sPk105qv0omfJfZz/YooUR7qtZ9SAh0sLIjMNZ7tv4a1YOspIKzKxuDuADyE1RN75g
rSwqENenMcxYqXHMwYGxQwWjdfRw/DApuVHDIBccoVWLoHQGzgtQEIxVcV/PgFafHOA6CvJf7Dpv
TbeW9tJQeV25ve7ma6cVRcT/mQJE49xUrxddm5SgVa2nXZvuazAJ2gZSSIGZVX9YmOGOKwmMmtIB
ZoLMJ/07jR6r+OX6SlY/GnoyUHpA0+ICJW0nkd4AsP9N8d0nm844yHYAXChUwwWhYXUxCD4yppkQ
HfjZ3whsOYOWYzFDC03RSXMTzAmM+iS4v1e3ZmGG/f0iWGf5AFU7ZialOQrV7hj7k0KcrvwPoRRp
zz/LYR92YQeMaJD5TWGnMSLI+1kvxRz+l+1fmOBOKgrVYYHmDjhtw0cjvovtu3kU1FvWt//fVXBn
ptVtWhvMkVsl3UThkabbOgQdoF46vfD5ztyVT0gWn4x/RoC8cWhrHcZoEYEebGDjgDMUYD4ItbzO
zP1+1r2a0AR8uv0une3/2/fkswYIvgV9HcI+witVn3t9G7Si7oLAyw313C1A8BynVgUbWWN7ZnQn
d7ZjivC/Ah/np3tqUg6KrMKIEnp25/fWxlAPpqiAtOobmC0GDg0VF4sfftHkKYqUEVaG6isonHry
++whC0LXBEXu9Si0Uh/GpbSwxbl6pAzxaPawpW6VDT3Et+UtZNQ2486cHVB5IHm4pzvzr9/OzCgG
sfCxcEHxlKKRbraoQVYIr/KzBgrC/LcpiuDsd1+4/MIES8gWUSIJs06zAqyLFFDB+ByVn6nt9taT
NUDpQBf490o96nxBzDkX1oKoy5SsxoIqEADFjvpeHBvHvJG2sWdvtV/X92zdPf79elygNXuIpww6
3rSNBErmmEKsZXSRfw/GZ2m8XLd1SeCFp99yq9iPWaws7cbWaCMYk6dd7stu/KK7oW/e9odmB92l
H5Jj+73fHaSttm0eY68SpWaijeQctA3DXq5LfNqoMXYAMPTjqwGEsKK9q9VNr/6HF8dyuVxYBtQw
bUId1tRC/8zMCWJwqr6ZGmV//buKPOYb5Lb4rphTqgBexHftQr8Jno3CM4F6mpPdSL2S7MoYd2i0
C2TRFBFbwJVzwYNMZ2WMjIrRtQdN+tLbyd4en42A2cRov52A7ylx60aQgQj2UONicxnMbRSmMEpB
Cp+DrqoeXHAlqO37kJdOPgjKs6tXwb9nn4edYEyqTmUWXgqKOSKQajRd9ZhJpmBVok/JhRhV6oy5
z2FGLr+MxK26g0kD1AB30eBOttOK3g+iZXFBJswqSO5osBdMN2Z3W5bPav103S3ZT77mHVxo6eus
QikJJubhaZw+NaFq6SVi8iycXCCQrSAkSQ8D1ti9zJP0qNiJUynRAxgK/YkYx7i4qzKMCuZEdOJE
prlA0lhqLScxTBO9fNFyekogbGaa0yHT40Njy+5cFU6pEN8YZcH9sO7/yPKhaY6J9e9gsDjsBXhC
qNbhMkok3c3kLzmJtlE+b5h+XN4kN6AuEdSEVn0FCQTGovBoBj3JedjWMCk4Zgk7ccbgk3rwC0UH
v9R/KQ6CcuUfM9zB1qnV2MmEb9rF/Sa3LLcZ4rs+Vr1c+x3ZIkqelTYUvGfR5eVWRfDyi/UcDdHg
Q4ocJgxA9vVNswvBzLPHDXSADK3ynuxF6IDV/VvY5ZZJmk7rwW6BtK9TnC5PXZtuOxC6y7Ojlq9Q
175+Clcv+IU57XzzdCOZId6IZnZQvkjADluvbQktkw0Uuq4bWotgyzoydyTAFV+UcgG/HNV0G4Xe
UD7QeYdKi29LTghdqBGTgtdNrq1taZL9pMVR0POwqrMYtYI2+5NbR4n+GbsfoAh1I0nzrpta2zX2
4GVSUxgl5yVYGtp3IzS0EMzSjRmA8+JDtU7BVG5U1bNCQ2BtvYG+MMc5SV6aWkVbmKuRpZj6Posg
FGk9WEAZzfbJKv0q/00JEZhde5EsF8n7SpR1ZsUkb0YgmsZtXyJjB2CFiIjw1gLK0g67ORb7ppUY
e+5QW3LL4SOVXTm6T0XExeyf4C8fVjNXLTAJM0K8cxNon9CQ1IhZpVXe9lXwiDtccAmITHD3W1FK
lVV2Da7sKjgBDOHXrejxtvqh2CQqKG8Zhwzn4Cj01HHBJA41MCQo0Xsrj04i4ppcPbj/GLmYv0Jx
KrbaEQHJnKaPuXuOIccZowg7frbSUxIrDxYoC6+fptVPByQq2p2mjVEWbncKgA2soMXupNNHY9/r
f89igZ7W4t/ntmaUi6mXWNIWE7Kz7PguStFLD0vJD6b/Uo8A16iF7j2wiBqvLkyiPh7Ag4I9AvuD
E5pS7sS0O9SRqKe17gz/GOK1tKk5ZirEXJm/Ic2vXv//vLAgpK6GgH9Xw9/1kFulZozXJxD4GKLP
HAu8O/RHLFLNvmT7xFMQfGeAcmPchTEgnJ9P9IJVqwcc2Z0eQJERPHjjV3kAwXiwyffFa7gdD8V2
8tJ94GQHEQJ4NZYvbHPBtZDabrI0rHFi0zRhFrlRHmOwbIyhJggNnTTbDXjBXHf5lbsKbIaYjgax
OWD5FwibwkgizLcBcZ35ce/pPai7nKb0JJFG6NprEAh2EAABfstoJbjDlYIJjOTEBhLQoL4+5Vsp
mzcB1G2zZt51+m+0y28NFLWSiWmii/r/a+sEkAhYY8bEgD/PN5bM8lAMCdA0OoVompapha8Mqe3Q
tOxcHKLCkyNQRl7/uCtHA7J02FIVbQoEfM6bCujsdcAZw2vNaF+E4EApUMmgfz86qp6Z4RwHSoHT
XJrINwCxbNTc0WnoDKLpukvpCXDULBfD3cJzas9hyG5h4y6/ze66je3E/n2xATvfDNElVkVrP/sb
0K8YIqLFlbiMwT5MWQDjgKnO7wLf4mJWC1pMgYLGXxZA0cWeP4cJbDnX92oFkAvJAmiwogXLpHH4
FkI/Gy3JKbpwZNLv8x7AL1jrjpCJLA7SNKF0MEr3qLmZRwV5nKvOyU8QewAiRvrUiUNILyV/T4TI
fhKGAsCyBJIJvsleTaqcjxrW3RtfRv2UhqkHmSB47wQ9WFtw+a0569IYdzlRtLjlisDYGI4AR0nG
5KqkMRwpmj6vf+qVmx3LQpcYrzZ8Zz7mFDUKMXYLf22mPnWzCE+bLI4lT5mkfT3FxqbJbMUB8d7v
biyfr9teCbJnXsxcbeFKRU9qErM2gTHdK6qr9g9d+6impxylP8X/v9niIl7W18o8trAVjsOpoMRp
ktbV+9bvk+g+6W3o+fWCTVwJc+A1QNEZgCAQdJvc8nobjKSUgJcI23dfgW88qrMNUDtPLfAMxBQN
A6z4DBDXoOMClB1MCiYXE1ASznRrZJxENPLLpv3SutElkixoh62agSALTgKi6AV4i7VKcRBAR9Qn
1VvRSxCabO5t4eW/EmZQ6WToBSZ2AFPnvmHGJDf0CAw2kEc1fKtOk0eZRG9zGiZ+DMrqPIBSeUJe
S1zSTj+TmyDMNUfuZshnBLW9T1tDlASv7ef3oDE+rgHmWu5Q5kalxHMNVoBeg7wmMAHpfGt0rpKC
h1VwMlZSLKSJ6NKyZ6SMLv356gvUjaI2TSBxMlDlJqFhAL3ObgANTBoM4J2ROhFc+VK0iz1ZMV4G
nLUBzZNvoe/FYQSmrYiSEPIgcePUvumgdmM6/ftbuc0djCb8Krcm2uyZC3c+ze7B+DXtREXqtT03
wc/EkMyYy+VTfrAsl4qu4Sc0M2BSVE2chCav1+PAmvsubXCbGEKFttcN2AisudkCIKbs1Tb6NPNW
VD26WA3KDsjioFQDFAmokZg7LT4o9GjBRhSWYMqXtVdzah9anM3ri1nzSMj4EMYcCpwuH7z7Xq3b
nnmkDdr9wYYmc9ERyKIWjeJiwAQUgES0qlWT7MGMuiIiAF9ajEYzxBB6nrvjCAXCA8Yh8f/HBEKT
StRSW6twYHD6X1tcLqXHpE+IDlsTepF5BLHDBOTDLtTJu9nTtIcJxYdG8q9/00slEkbBvbDKxVEC
wsGyHSEePOQpe+CMZnKjKmX7EQTWdGN1sXanBMT4HQyjVW3CjoINIiNysA9lpYfqTFZ486wqGFiU
RnlvK33Tg2y7hRxypVEFBBWSrXxFbUj8IQ4hLNgNCV4UmapVuyCNwx9RoU9Q0Za6CPLBvfFxfXlr
XqmCNwqsnxDQJTzETR4HOoInGJdRRQnGwzAUJ4UilYgLJ4Hr6/iE4CLGexcsreeu38RmWQH7Cx2c
THas4VkrOtAcPkq65s6aoPJ8ESphC1N+GNUGIyVSe+6YxUHe2xM4P93BeiLBH0nx8vmeji/XP9v3
i4grFjFJHyZCroF/m2cNAqltb2gUiAltg5p6sFc8PF+c0f9SPKjYbehD6GsHkK1J0NmynOSQ7DGm
6uc7pFP78Tj5xZY61H9ST/VT4YoejiuJ1PLH8URDmlIOksTgHLOBeU3tidp7/MhI3w7mTdEL0Ntr
EXTxJfgyJ2jcDVtiXwIKZKrqDFIj/1aG2nqkUpy9X//sa5uLwTxkUCroTUFWc+5IoGQChojJHcnh
+JBon3o53lSFBezILHpysGN9tsGsSgxtZyA/gTQFnu3cVK1jirMwYappa2+kh17DcdzZ5U7Sj4rh
jrNPCCavhvfEPOai23dtnahyIIYb8C5wfZ0btykEG8CeCq3AAmwm5ta09owlPEZF6voHXXtZnbkK
F1OrfDZJzlyFPDSRrxxV34JQIVgdQQ++KW4DX/b+XDcp8hdubRMWUdYpOznhY6fvK2UbiMitV7h5
cCb/PZ18qq0b4OJvB9gwn95if973XvqhutHdSXHv5919AFE6Rz/FG80PN9dXJ/ygnIsasw2HUWGa
/jGf57f+7hM9oS26KIf7fDuC706wg+ufEw8LzHAi2vGxVa00FAYo7vzM+DMW9+BSFI6urZoAlzlj
pTKR4XMhldplEg8Ncm/ZmMCYLDuoAvhpJeLcXaEpwq5hmgGOjzoQSKLOvV7NaKrSb8+IS2ea9M+w
+MppdlJbxMop+9UopqvoiWvk6W7GdEiYxveC3WMmzk49LvtlTs/tXprJndJozDmB/PUxI/IqQ75u
Y4ARGsluAiI6Q3+SGytzZDk+jkYsvZtgkM4VSnw8kf9acZD9HBTEEOugmoGH3PkXkcEzn2os70+0
353iD2CXrecdoe71ZV+EG84MFwSgZ1IPSgUzaXkbJF4V3NAEO2AIhrzWNxjzjyDLgtQQdCLPl0OH
LI3bOs3dMDWTTQ+wUmInp2Sanm36GhXZTZNRtwZ3OyXSpsjmvaG+XV/ppV4VW+riJ7Crc5mFK0kU
5jp+ghl60bNVOUnkZH8mv/bvVMl5HbzwSZmcdm/v+8FJBFflRR7EjLPbC4xJEHjmZ1n6sM3x2EAC
2+kAKr/A2Zyx3Dbxr3wQvMpXM4CFJZb2LZYJ8gSMubFUuekMz4b+VwTKjhFK6HW5i+mwr4JBsLkX
iSRbG9MeQy0Q4Dl+bVI49RhDQpqMgdHRydNx8hqqiyQt1kKRzi5lkMmgOnVxIKZYx5h8gS9Ye0n6
Y0S7QZ49gY+sIDUwiSFj5sgCCwYY/s8/Xj13pl5LKNBAXXYAbdH0Qq1NM58stNIAkFZMzwweBTbX
Nmxpkx3RxYaFcYARABs2VTx1S0wGI9RUP3vtVgs2terN5C6q3QmRSHqrVTcbqFPKXpfvSbm3wQB6
/des3p8obLIaICsG8gfVLlo2+cUk8cpjaDuG/jsYHwCtkwJnUJFWo6rsKxj0aO6M9KiVXmDBsw6U
+tXwnkHeJxHcqmsBSscTAhkfdv2i/muPJco+GYV6nvx7bt8qYqIRY7m6IoKn6auWoBmms34LuWgL
mHYQRg2BpdbPvHKnb5E+bBQvO/Wq0++MzdvgKBvzLnbsW8lpt7R3ANpx3yNfc3PQ/YxHxU/3xa0F
LIOz694mJBn9y7wNnIfKC24i/+X6Tq2dB7yqMDjCCGIunm80bdvR0Aekb3hawnPm+N76D01E3P3I
gxmJA7JS7hJqY6ukcQ1nKCZw3xgQuiuVnaS0guC4UnmGDBXOG5h6MSDHUxoNaVaGGej8MSZQgCxl
HhT5rkdf6NDIde5pTSc/9FSlh3zqZOJOeVS8Xv+Wa10UYmASC2Ua/AhUGc/PoDy3QVNO+AVVtFXl
Q9/4kX1TSG5eb8PMs+ps28gHUoF5Wf8KLD/S36NmH9D7WIS0W2t1nv0SLgKlSRiHyQgvTF/ALDh7
zWftgW7X/U23KVAd++hk3Ee+5dMduRXBINZOAGpIDCxmMrlebruNegaxjQXbEvoNirEDw1Ecvtiz
oPCw5rlIatC+Y6U95SLEDFk9KYCZgsFK2TajsrHayJ8CzRds6lowxwyfAjZzjAddkJyEBunb4Vvd
c7Kz3s+HyPgj9Q1NQQiuJsHGjmkAgtW6e8xQXDXdHpSKClLLPOr+y72C4VKcITY9e1HDRiInNaga
48vuACCjEKqEdrnRbKQNtL81QSq79n2X9Vsup1OSjpoBE6uG7LKtfRQ5+NZEzc21S2tpg0vYU5lW
dTSzsBx6M0rEEPzM0GorNyAPh7LE9Z1cW5AByR1GLA85HB66ifnFeCYUp1Oq92H/LgfbXBT919az
NMH+fnEJ15U2ofUAEzXeh1Jwmokfzx4A4JiktdB5F/jm6ooW8YY7aVqdaq3VMHO96uq5fRONhj/F
syC3WF3VwgznCbSuSd3V2CV0RQHkM5vGKaRX0j7b0r4SKWGs5vjLIMr5hBrG6qwPsIbqdpe9zRAd
i/IfSPGj6rWz/LJEBfC3XO8BKRBkLWvZ9bKUz70uQCFhSmGBuzB7bstb0t2N842c3MVP1/1w7XMu
zXBOkltD3VYyFhikT2GrO6DUbHUPY46zvkVyL1jU2q2IZixQQirAXLrNovXCJfV+LNSwH5HIv4Hj
0ooc9T05BI9T6AT/wRvRXUfgh0QnGj/slywsNUZHMEUCS7JxtJJtpkJA7T+8Mxcm+Ml3ddKaeqjZ
Dg2v8/BLBVFn4+bN9voGrb1Ella4Y6XGaqrRAQvpwLaj0taZekEkXzu4KA6Csw7MDqxufv6pIOqI
TosBMedCOxlj4eSzRzTBKtY2/rtZLOMiRo2ZO0f2CLxOqxIkohPaKdsZk5o5HnEgxHfGatsVqZcM
Ag9YbbAsbXIJEClSheDCRIgNMX1VnLqwcbr+KOebYXLb8BbAlWYQODj7VlzFBbx/4Ik1oNoGNktu
t6QuTJqoQG9AVTF6CDicnf9OptGZm08t2F33jO8+6aWxb7lMUEzhKXG+cXGWhjRuAnSQXN3tnwbd
yXNngvLxS3zs9tomBxFp8Whnzghh+3t7b29p4dgecRJfb11ROWCtVoi1//NzCMtdFkeOlEFaNBLW
XpysLXGL59BPb4IdyAGjo3aIn+TH6+sXGuQ+djhMdVUmWH9MHGsfgxcwfAD1G0yNL4Gb7avtL4FF
5qZXvjhRz5c4D3mg9SksDsDoO5KTuuMh2dzP6I4UmPkTKc2uvVzPPil3bCI6DFZew17ndSftNPeu
7aRO6RR3uiv/LG9D55U03i22OAIvI8LpRrDglehz9gO4M1Rglh+Ms98/oL1p1Q18jGy+wsMr2kCB
CUQC2HtFDJorfo1mF0pqTBYKIYlHRxhhRguzBzyRGgzAGnjE6p0p9XuTYLL7l5WgHWy8Vahs2RBt
1ZUNOn5OCnrBZL7JUWyl7U4fT7b51Ml7Yj2GtACjRuaZ7SYXESpcnnf2U6F8Ck4FdPX52CnH9lTN
OX5q1vrx8Kjk76iy9DKKCePv61txsRPAMDFmDbwvwOJxUTxtbWkmbQSRVVqCY62e9c6BoqyIv+Pi
LmBWbIN1AnFzXsQvCCtXpIiBfwEd2Xxoy/bHaKsYbi7Ij79fDhqaKpDd4FZAYeb8JPVaFwDmhweT
HIU/cxSeZzV0r5u4SG2wFoaARxsfACWoGJ+bgEKUlqE8iVZe9T5pT90M9CW6F2D9LeIXgwium7Uv
h94EqjqgtlWhq3FuTSuqKZ2NBq3nuHkxlPBkRc2LHVaCUujFexa9YOAGYYjNMgPweW4mzzrLRgDq
kK/9IZNvx8+kPWSivs+ls8EKsifcYygcALJybsUwW8uOpqSD3kSk+XpFQk+fYtEnW13LwgqXDYJA
EPKNWdqBqNvycmptVabSJLGOiCCOXboCWw9kpUEghNyTd4Uyy2NN6WEJZUCUdBldZ5D/7NC3t++k
SERnLbLG/n5xEc6gSwPqM4OIQNMdtaBvnbpqY6fqlW4D5MkEuTASO7lti16w6x/032VyPkhTqFra
IZbZTE9VrgCGD82+GcmvJjhaF+kcQyQwinCgZNHPMbmjpZs9hRwhcA+FFTikM/EQAl+bKvkpgjIq
TyDYtN1By3Z/e6KZWZ3BVL+PNuf8daz/P9K+a7lxnen2iVjFHG7BJMmSJWd7blhjzwxzADP59GfR
p/49EsQSau/v2i41G2g0Gh3WClOphvG34z3ijKh+CqVtmH9G1YSOR4Oj5HUA+a3lX3HM5VcWrdyL
PcSBT9ZNtXujSJCn3gTKSRte4tjLOxuB6/+mInPy+gqVgiyDzLD9nnsqaoRv2r0euqLxYPIeF9/1
1IuA5ltF9CGK4JQDdC4jbhwBsmRqaEy34hdNRJ3Qb4RtCrTeRNlLMlwnukBMx4DPvK3mdU6QEcye
/YEGOnjGWrsPir1Y/0jMn2X1QoXGRrM+spM4H4qwndqUdCC2tRDllBoQdXPFb6KSWFbnBVXiiIXi
6WgGuf1x1658MbO/i8JYd0sbAJYIsO4Z7wM5eCz094QHrH0VOCz6A5EcfWZLJxGbMKzrWg/qCTKE
qK0x5lwg/x4NPen1rHOnrrjHG4pXRrsuFzJCGcfU58YMnrqqtSejfEnGwQd/kVMVA4ljzPGhpbRH
iSuhHxWqwYn2R0nngyq9ZKJAFKN3Cm1yVGXe10Hh317wdTM8Ww3GcYl62I2ImlpbGZGPFt7kbtP3
fjZ9qWj5KQY3rA5Gvuu77W25qxsNwFFw8KLxCSWiS0ddJHSMEmlZj7HYaAbg981wg3ZxnnpXWdvv
dUerAbw7ALFYoBMLSUWUGnGo+3qyA1BfzxpQHtBxCjBAoF3Kz2pUOr2RPkxzxJG9dpMvPG3/J5rx
YeoA/DRr8WGd3u9iSreKxrsM1lfxrwjGhxTgvuyqFJtntaM31ipcCNiMVek/uYwzVRiXMeiFKCcT
VKF4xzvpBvWqP/EGBY19vSk2hWmf5CdQCA4EMfJm4jw2eUoyplIVbThk6FK243R0GkAQZ3rjDlPO
QcxYvVjPdGROqBE0ndEsF6sZb7XZM8tHC1dPuk86zEdvuvThvxyAv1vHnjvwmaJGhCXNJKcZDrq+
18dft0VwDJDNCiRJMFiVhGBIKJ9H5cgNIld/H2+ipRsTvZLsY1FpAH9jzosKxbGtn6j1X2IO0Iyh
6gLgRABRX/oIPe9LI2vgI1ox3Q+pThQpedKqZ12tNrWe3fVj83l7xZZfvLqTzyQyNkBzXaSWDIn6
hIK4PQknKmy08lfQcoxt1abPBDG7P1gi+IwmCIrMY9doGFgj8fjvu2Vx0eHRqgBiGk2s7EWXDrOQ
qAqFAxpwveXZuBWnrCSR+C5O1G5nkbNfazEwmq2WFiMRIJcss5HalUFQ5vWi1KZR30zJ0S2v7Tk3
x7IHV3tkgt0DBgGs2iuWD6REQlPH0oV65tQtmmsyiru7AZTVBkkTIvAGoVeN4q9Ai0muRcC7iPMB
Amnpm/J9Xbtt+VsEbwQP2YMniE2qCSYNR7poJlCE9g6oedP0U5Zsa+b02Hy/VdlFBJgGKv3AEkYS
gLG/3JjCcIpahHwFiWwUo3c6WOjAtRlvYgKa3q12GLz7ZPdxChzL7t6fmrvOye40n3oFwZLbSCJz
jsT1oAiu6rNvYmeMK3Goa0UH8OZ8fBfccKds2rvyIXtTDhX4qpK3eDu7D6lItBO9Cx0ULkbeIM51
WnP5hGUCB22xIFxhQYXSuiqU3Ooae0Jya6f4oxM5QGbs7dbFVM5JIbLPY9S+TjQyMuVLLzdlQV/r
JmR+hrMt7cc38TSdxHfqfBQ2qP5sTOo60U69w6pveOzJ10AkjHDmWTdYSmJZRQ+Fd0uPSokZdTv1
BXvwhpPm4xm7z+5Nz+RE+atPkPN1ZkKjEM/boEohFsUuh7oaKXdpSiy7+drTZ/VoEsHRD4YjOrLP
G8D+br64Mv2zPWZipnaigzgBodnGuIU3k1fjOHqfjzrpwKoDGNOTeLRsxVfB/5S+PXUeInQe6uzq
Y+BcfSac6ou2HvQAnyAfFAkm1rqPMxk9wf4+eoWXv1e+sVNABnX7eltfd4AFLFO2mP9io2FMKE1N
2GPdDZLAtBoX01Ckf1fADWd4sV3dJRPakBJq516AOg0njFyLF0BN8490dtebDJOLJqQHskrU3pWt
6T9IAP8nzjBGozDmy5hzJWQxzHls7Ay4nejstRNuWn7xjKz5qGhgMmQsH3hoGPORimxIYhEimppI
Dt3ASbefsJy7r+K1Ir/DbfgM5u4tWBReTd4Crl2w57IZu1EbSZmlALKttLfDwQ4LJ0LqQOCV0lbt
BD1v4IhH/xSmBph11MHclVKMtdpKR+YvQIAt8+A/wSFsaw8Z0Wo7tnu7/ECCZCCTz/VKa9HRuXjG
UAYax7k+LmsMErav8T09JDXBRFPYExT97fSngodGfvzFOR1rb0Vg8kJjgIOgJsvEm0nbJwEdFCyv
9GoAfiL9rRv7Pn1O5dcE2LzprufBcK7eeecimYDTiJUh6hOIrGOSPvQbzNgdC6e4q7bpZgClpkKk
e8Cv9HZCltJa4gKEJ3pBAeK26itGreFtjLlC5GjxXmUij6Bu8mgE56096i8lSPryY6X6yCma6BPo
6NHkRaYrG4zM9jcAC6bwDJY0QZYns9AlWtvoyOv90UKzjxokPR5CGa/jc8XpmODcVsDZtkygst0+
APeOe1VsahuVY8+spp+zKnKiqVVtzkQwm1jEPUJtDSKkhgImeHba4djzOHpXzj6A+Je6EKLrZaDn
MkzQaZcocQUhM9CzyjB1O6iTennwcdsU1lKvEITEGMCmkM9mX3WhlCuN0LU1+DJ2I8JDgDAA51YJ
SCiQQtqa2aGKnm7LXNsjE9D4wH3AXAhGNy51C4F+kKR9V9uNmXtFUG0zo/Zui1jLc0GtvzKYMGvW
Ir3IUshIK7SKiC6e34CYr0ireHXrzBMJZydqgWDMwUdeMw70uoJFGr2geLAwrrSyiiq2TDQ8KNN9
EPyOx6ey+3Nbt1XTAHadhD3TMBfAiADj4QTMIVBtt9UzBahCqHwZWYIb9vW2nHVV/sph3HJUxKjp
tZADtINUuVe7e6m1b4u47vrCHpno3kVaHNTbYOO9NAUBAEBjIC7Wl5cPcxIss6vlaz0rHVq21XAz
hfOM7tmq2JdStK0t5cPCZKwD6GweN8k3Fghz0+NTgHkgo8yCm55ZVkktlEBKx9ruszHMSGMZzetQ
RuHJyMbqa1KLUbaToTJyApCp1OmbwryP0gjDr52QUhsOrdjgx0u/SAGfRCjikv1oNoNBaksPSxLP
8ym0MCMbC9Xog5aa7qsobF9AKaKD7nuoMCAlhlp8KkZV+xWaqfXWTnK7FcfJeI0tDNo4kRp3D3GQ
SjDgmozymNhRKyfHEqTyIJyuJpPItI+9Mp3KP0Mk4NEEWkvRDdGzfpIKipczlTp5J3cdSDlvb+V3
Ozezfhg7RLM9uu1Vw2R7ZAahnSeznmq70AXbLF+wxG455t5szZvGlIgyKTvEUp+h9kek7ZM5ySSS
kzdcGE6uoa0CrZNF/SNdqNebAd3DEqppPaemu2LSaEcHEALSwwvVO2NuGbogRKphj+U2vhvQYlGC
NnE03m4vxcr1eiFlOcBnVcl4NotOEyHFaqrhXgVgfkQiE02bRNTjeSsWTfqYipYfGmj3qMbhdFv8
in+wgHaD+33h9oHJXYpXJSkRCwFur01EUk69rQ5PiulODUfOSv7iQg5zYITAVKYxx61u1kBWnj2w
zWJi3aHDU9/z4BdXNg6HE0wayAOJ1xEqBhnKUDThi9Cxsc8kIC4IxT4Iw/9wtcN8MWiGsQUcCiYk
1MYw16tkru2oM46V2Dvo/Y4wxsKFJVmJPa3vaWQgq5rG1ZTwTKWhNwBIZLfWpLtWt3BYTjqa9dGN
81SHCITnEHyociYNRDebwpW7Inz+3+yE8e8FOgL6Nq2xpnlMwB1KQFiT5YAW5GR6Vu1RQr+aDseI
mjJz3Xeh1SpyAztR2sgBzUutHSrVJIbEyUeu2SN6KABaA6Ka5T1xafdRMFZZshy7ukT6U3lKKvC9
Wl4/vIzh5P37tTuXxZ6xIMLbeoIswdpZta9F7UEEZZshbP+DHNTL8EBB+hOdQpc6geRH0+cQdhJH
svmALvOWaEIj/bF0QETPula83Ja3EppZEt6coD3HdIXIonIVYxrPmMGD68oxw6YMj/nAS/ytHOUL
EYx37FuVWpOFe2IA3miiSJ4FzsO2b/6DqwdqCkYmEYVhFJZZuTA2pXJajrJaf9aYiB+Dp0T4fXu1
pMXFXd15Z0IYM8jDSGvQdFrb1PiuI4kpqAfeC3ErSS9K5msmIP56e2jvO8tH1/xt6SuZcSwk3nAA
ukcvMXuuZqAaFWhMwxNBb0AZsRkadEuG9ymSu5HT9DwwtbVbDTCx6L1DLgQ3/PL3s1st7wElMtWL
yVfDNkhUXxrHH+gRuSvDfq+qwByY1a2mDK+3tVyzyAWOCqyVaMWDq7wUWwWhkOoNtEzGxm/l8h5T
uv/e6y9Dav+IYBxh1ie5oi+moonxQy/mjwmQ0FtMcNzWZM3wsVsSvBPiS43FoUQuLp2NrsC7EUwf
czl7cjVvrXziiDHW7AIvOkQ3GkiaMQZ+uWLUQIZZVsva7iKJliSzsGGkBo6PI+ZprXl9pOme2dPx
yeyq/r7KstTJZBrgnwR8JInFuJ1AihU1MhiCW2qQdgR6pKjVwmTXUZKeNCFTDgISuu5QZsFRbpNo
JIEojvugN+adik7ht3GWE0ydWwF9awMrd81IAtwFZgXi/dDU84OlDtVzk1jzrgcOltO31WwS5IEM
jLHO4E9DAqhKEiCdKrlGQiRrvhQtC3sXTHvA0igkywnHKDiBF4PinpSNwcvUsbC1Su19hY6AZ5cx
JIMSUXSqeyX2RIkGW6EItmkpyFtD0FypmhWvqIzJm4fKQtudNR0B6jFjGkNQ9xrF65FEWVfmrlKk
4oMy6gDVyEdV2UxzM79OtS7lZDCS6qTMqPeTbIxa4OgnReaaWtQ/j9ko+R3N0w8hjCWwLsc6eqgQ
NgWc0HvtDY/+MAQUcHQYc2Uf1LIlNEVmIOITgX+6jwNa3XdD3W4BdKO+olUvSEhddKNTCaN5L5ld
UpAxmXhcrOv3PNJJyFbAR7DznrSfEtpWy1sOOaW++1MDVknV3DH4c/sc8eQwTrcui7xSMI1kS3Lm
WToFIHLwmmTmbrDmyP7fZDFnKczp1GQG0jCaFXzqeEeREE1ETZ2ZZCiNx9vC1lzd+TYyimUo4FWD
hm2EIvsxNR7TovNvi1hz4ssECtJX4FYHPNWlbxjwZgTNI9auMCV77gA+V2IwJAIAFchZPksMvgSJ
ua10Xq14LTYD0AjScniPgO2cCawtaxB6ZYkBC2kPuuFSCImM3GaSbVAH5ByHNfs4l8Xk5/IuGXOj
xzJWBgUASJflnqCLz21G60c0dyuc22NNHAa//zF75vaYgExCMSm6hIKpA7L6Wk/dSn4OIp5ea3t3
LojZuxLkzVmnQlCK0SGjG9GlXxPRep0VlHbi9JTXFZkaykloXasH7MmlfCTjXAPZgDkBYmzIhlmi
RjSa+ZtZtf1Gjk1MOM8VEtjBVG9vG+j1JQlxQBAAEykKVsDwuzRQ4IbGJrWQTxET3AcdTQs3kGSE
Va367882kO5UtJsg+4lUHduqHOM2sSKxprakVH5UF27R99sxNjaAYuMEo9cnG6I0fckrLUyKbBUJ
DRlG3zQQZQLONzdGPzIazrW/tnBo+kCrOl6UaDBl4t0gEkSqKwUFYHAmEUCG/DIioXPk2fh9e4dW
bhukSQw03xsAf1teW5dbhAE2qarqAXPlfWGrYnfXZ8iv9sG2Eg0fubz7VKY7Ka08KTB/cWQvWlwG
3Jj4xi22TEJj69ieE6kvuyQyZmrLweS2weyWbbaV8t7TaX0Y9Gi7JNhyUDLkuQYy8CjhrPK1H4N8
oHrhgtOQQGLZs+uuaBWqiNSuBh1ge0jN2crQ34cjQLDUBHjsotHxIGfXdvZMprbkEs4C707oYZS9
RO0ocqzO+CHqKSky5Mlur+3aQQfjCub4kGdRMF5xKQYuE1RDgUxBzmz54jB+UQzxa3O9QQLfuy1q
JTuPQREUpcFuvTwmWGSouLYyddYUClYG2S4KC8lr1QkL1FVj9BuKETE76uT9axqKdt/zaBK54hlV
zTFXwpBCfNONhpvnZUDUGD0QlUr3UYwoV+yV4xgKE6FJ+GloyT4w60/OGlyngLAG0sIOiyoBntrM
gY0BkW5Yg0Zt4KWedC0ZyFADCzOgP6VJ3iWB4ndoR+wiC8Dfg8FBUVjb7IVjB+9jvB+RnLnc7AKJ
WlDgGEhbq/phaMbHKpwfhRB9KLP1cVvRNfM9E/XtTs7MdwLgSopBJ4hqK/B1TUV+THo9svVaDTin
U13xDiZGJVD3w7qieHaplTy1phICIdNGF7ir0OpjULWv29p8z8+yHsjCqJyBl7eOXipm2/JWi+cp
lcEJaW6p6oj0bp5+dekmyxRSNO9Rq9/p4ctUbYPxiUq/EgvEKtlBqLx83hiFr062NrtV6GuVN/Cg
Dq53FSPYKLAi94WiCuoYl/oD0iVUyx78xhJ1ZGkmHZI4k/yVWI+3F2FVDnpqEOijnRs39aWc0eqV
vv4mbc4Cok0LnGFHMmWnFvq/jr+hEVSC08fcrcQSDERIYwfDQgo8zQVp50dDfZ+C45j/vK3QteHI
WDEkU0xULkyZFWMtWDhmAJz4dsh0kAC3uh0EXHjBtWXDSQCOh4TqoMw2uDadgKrxQsfUV2N2ZyFJ
fyhrWXfkIXoNp4EHjHN98ADuj+k13NWAvbrKHUqoq40z3oJ2DRahse18DTAlemn4/37tLDCqLykH
VH7YJ0VUtUqaFSCOGY1NHvySs/fbv78448sDBzWAegZdllERtokJTPfIjOc9OhA1R6lIgMlr5ONR
ySaJulU7TnSzZgnn0pa/n3krSQpiJUshLR40d0ZOV88M57ZCyym8UshErIYkEFBJ2FNKLQVVzXIE
uUqn3AuZ6UrlhzU+GvKrjPEFonWfeMHzoLluC71i3lEyk+paO4CbVdg0nRdp/oROojH3Yz22QctD
Kh7xzor5yYqFpqwF3g3Tp4wzMjHwYfXg/bMrtElYsyfMopNyGUxXpADSDaUUZPzRicymeYNxKCeM
HVPAWOaOXo62YQp2OCe2PCVvU6I/9+Ur0lVOGjygM/ZrEqs7kMOikOxQmUtKK1/v7MXHLH8/M55m
ADlIsMTglvUgzHDzrRuGsZPiCiSt+VZ05V2fUteaBTcbDuM4cdzYymJgXA/5blx+mF1mmw9QD1aj
pBzRzxeaz3i3hYCxQP9d2mS8CO46DgbvCkCeAKdjmcDVY26AEhD2saCG6A2YVDSHCZjRr2bxRI3w
S9O7I4gsDU4VaaV3Cu9CYC9goBOoZRhAuFxcyaoLczCQXir28o8ZEASx+/WROC0YS1I78mpXJgWA
rV4GopEHXvJ7pYcT9UCQYKF6Cnh72NuldNUUIk0elp4VoDzWJLwvTjPEOpobHnpbeVUwPOhH9/nz
JiWCd9thrHRJYDtlCzaOSwO5G2a1Q7w1BKVEFko+VHuFmDtzm9pv5Xu5TT0enMu6MNDbLHQBeOKx
ACKjEnRq3GKdhSf0Zm8se4GfzdGMXdjlhgtlsXJkNDAH/SON8bdRZoSzbkE16uq7cCeQ6Jg5Mehr
jx/qXcF7vq28XbGSZ+IYIzKsjEpSD+Wmh9qpegKWB2IAsMAHHRQndFkpDl3KWsKBM2+gSwmO6ndn
1a5zP8e71O/e6buOnkbBG4+82O+aERsVu3PVGAuVVHCEGItq7TvmGn8adxhx3JV4oZOKhE+tX788
8Ep5K83slzKZh1ShKuYggZjONh/yDYpO6F2f7GhvEU/JCUWjs+qNPkAORa/wXzmHYkk8Mdcoqski
HpCA/lWuCkMD6hrNVEO29GX9Sn96wUG2AZLh4WKdd+WWu50rLu9CHmOpWtyJabVsp3rAO/84gMEi
wVpTO/RnZDOPg4PJqINp80Y2V27uC7mMybbgRcoFCrmdXXngSPt81HxR5Jvrun6onmFIDYNErIfL
JLmKJAul5mYn+93v/KCgVV0gmEy2a7f/GW9/RrvuDvgfnH1c1u16H//KZWzIKhQlUZMFIug9/YnU
BhCq9ijZupI9ukVGXh54qMWrAjElBdQglDFR+Ls8l1qraIW8GM4gzHvdEO/agrq3lVJW3dqZDMZY
+hn9xkWM62IBDLL2jXuUtpN9fHwPnMAbHXBr3cvbQ/zyWyfTx+BEJPT86C521Hvr+YU3f7FYyNUK
o0BkoiS4wKAykdgQa7GZyDJOSvlcTY8Z6O54p2PlaYO0H6I9zLiiTMvGtLNmpjRItdpGEc5BenqZ
aFeDQ9jzrsJVQWDNQs52KaKymVShTKQyLVT0dEYYYok3YLL9UIn2oKNsOJDGQTWIGM586nhopqtX
B0JMPK/RsohRAOYcRirtaDOJNQanenNTnYC5ZLv6UfBjkaPkqo5nkpa/n10cMfpxpHyEJOr2qg30
NlLwiMFWRQBIGolMALfo7BmIu6zHlC32i/YvEcCzAmVD463Ji1xWxRgoQqNuimCCjSXqAgnrfoLl
hcJeLx5lupljeyo2t0/b6jWENBZOM4qZSyv/5YKlZq42gaHj6vsanQHTLqlvuCAb2pr7KCOz2+4i
cj+QchMcjK3MwZ9dO114d6BzWkRKCIhkl8KtKapGasAiDbM7Tbq56VrLiwceVMK6kn/lKEwaOJ+l
nHYj5Ew7OXd6xa6A6GpLPnzk4+Bb7qyBKcaFlm6Eur1tTa7sgOiGs9RLqMn6EpSZ9SWBgUIe+8To
ijiS0hKGox+an0B8wqNrH4P7YfoyvHoT/VRmovyo3fBZ3GR29RV7Fo8ObdWm8OLA3IalAdyecd9p
qOZyNOEL8nk7jA9GgOFJMHuBI/G2qjw5jAufcmpOZQQ5Qa54EeAAYWEvXZIDt3nilIfWrvglGfx/
KjGuJU41JTE7iJqE+qBLgTdollOiPUqW+tda/8rqyqskzoNqNT49l8qcGqEtlLmvIXXuwQmOeTz5
9yQRSvFeLNFPtC0jF7WMtpVtUwa5lXt7eVduYaBFYmpLW8DH0LtweWxqxPxFUgQwJCMBFlFLGl5b
xMoGAogYU01oaEPGjW3ozlF+wrtJWGrOEZl0MhsfSfbEbetZW0ekvzAetlwMIsisLjWp5BDIv13c
2HkGjO/qqG4DTzuIv1q3dys7Osjcub7r0gHKT2cSmZ0z5GnhWoTEb7BxWz4NJ6shHdZwUyucY7C2
T+eymGdFv0BOlIusmAIHzbAHJBNvW8KKA73QhgkA5b6Z2zyEhMraagDmFxqn4GIor/itCyGMl86r
Ue9qK2ps0dcfIqdzE0fI3MF5mnzj12191iIFdF+DzATTxcsuMR5qzptMrEvwQkpf2BWBzDnBRTSS
2tcP8wdHmHztkBHVYWYPotBYwVZEx1inVahlGC71raPozneApraBNQ4mU5L4CCJuy1s1hzNxjOlR
pVIGLS8wctkrTpP0tmQ6tyWspVouNGIsLg3UYlZkAAga1BkeVB8oRIlXGwsbjgOYrdZVHpYnSUXK
ffxHe+ZI5ynIWOMYDiCFKiC9szGz4ab3n70n2mg0c8Sn8hc6w3/fFrjy7LrQljFMYexEgABgQQfr
FGcuJrBkhSRpQAoew9maJB0pWUBRy+h1tBbNz8JKZRzh7cUSw9/5Xd2ieo4U6K8ydloeXOrKPOkC
a/hXEuMRZUGmsyBDkn5IQOy5033NPZ6OYkWqzUhCPyM7mYgdoIjBanx7OVdqu5eyGQOd69qQWwuy
y4eeSBgyD46p37t/OoPwZssXU2BioQs1GUMFGZWcDVEF/tcfxT46thvhIDw0nOCWt2uMPbZdDpjD
EvpYuMUGCcCzqGw6TesM88hZu5URnmXtDFSjQcuOSg6jUGu0ciyldFFo9hq7DZGrUknqjtt68xF5
5bt1kJ+jx+kuQZIg/UwnjnNZy2FdfACjbESLpraAk22b6EYN63cKPG6BTOUXALEW8pbhS1W/5uYe
lWNFQx+eDIYV3iKs7+rfRWAOJNA4wWwoLotwSLbTg+5Ld6Y/3ulb8Ve+7Qlan7wehH2BJ+1qEnuG
X9iRPx4t8mpsebiNa87obENYSB+a1504TfiW2WoBevKglpzmte+szpUNKxifx3QusLl0ZsvTOqZz
LNaN3SMtgRAGLK3dfYQYJoyQFVU3sdNt5pPIxWVYSzNjTvevYGarCwEwos0IwTNAurYi3rqiPeO4
0sXHxxXhwXOtRYPn8phtFcSySOsc8loJZIOoXNQBkSVA2lvubQ+0/NCNFWVJFE1harrUxJ6Jk21I
dhPcqfFuKZCjOK6pnhJ93Za3gmKCU/t3JdmOBLR6JUkPomb7R7hDqe03bhCc2tlG0OuIAHwweX6C
p+ESkpxdJGUpSH2oQ8Mu2RSVU6uo+3i5ZksCqfI/QH69reBafHiuHxNOmZqYalq7WEpHWtEZ68+w
Pd0WsRqynctg7kYN0/CdJkFGshft7nfwnN0JPxKi3yv/oSx6sVvM3di0wNFqJSxeixHX8TWX7sEu
wtGGY+sGcwdmutqG/3/FvGgb2fKucHIffUQtLCLdNl5Nho38pj7eFvudzbm2/AXiD11DGAVlNkqj
QJjVDahmPek74055s5A9bsipRy5GJaJX2W/wnHaG1K64ER3p4z+km7C2fz+A2cWBJmlcxNhFScIg
7L4L3QigPglneVedMkqAoC5Hu6XyDbJzZv5NWxrCjFygPWK+Ek8XAujO2yu5+qT8hkuANhjzZnse
ImvMxM6EIrqPupid/IoiIEPEJ8HJ3MwftqHDEbj2PDoXyKxcl5hJEIGB0ta+ke0H8vYhk+Zp2pQb
XhvzuplgfmjZqkU59gRQpPJqYFDYpSsGru52bkpEeyTqtkXFnugLyeYpOH1Vj6HboniV7hUwqnGW
eGUTgRNhSgsaq4xhYCablqZ1kFEZuGg6itcEZVen14BAcntZV0IJEBUBGQ1gbMhEsMky1UgxyWKp
KBHR2hF0v07f0ZI79zmpumNUcDZxTSV0ZKEgj2n6pVJ86ZZppupzHaH7Tc/E+Ulv6cuELf332U60
MP0VwlzbXdsXZZmhcXCIAYijyrtWV/Fc0Tf/euUsESnjpZt5aTNmbmuaBFJS9BFuaST7PNoboNFM
rYoURXmktWU+Biqlz3FGNY7glbsNDW2Ig9DYgO4G1jjbPgo6U8gxcCluQxBlWacaEWByoOmPprXT
9OG2nivR/YU4xlOrIdQ3VIirMQbcAYBSqNwEYxIpKE6wk7eFrRiIBQQ49IMBSw9NOczBw/RK1eVL
hW+m2z5PgZrE64BZuXguJDDqGFmmVRGmxey6kohUpHaTPKr5ATzoHFtfW7dzVRhbjwZ4ljSBIF18
aECZV4SVO9M7qcxJC3SZ2+vG04qx+Uqvp7EEXJ3dzQI95lE6uh1osh+q2XoAlK7M0W3ZBuYaxQFb
OrCBEr1cMpfneMo7tQJjNYAorIci34Lmk5tDX1s+JF/hJVQ4pitM5J6mYz7JmHhsylOskaHbDJhd
mZ76ghMTrCDOoWfmTBKzdmMQSeBOgKTJB/HWn9lr7z5n1C0MV3tUn8JT5asYmfFvb9jyo+wKngtl
VjCQA8zBpRBqJpsc7kk8AVRZ7Zwpeox4U29rh+qvLOTgLnfL7PqkiErIaseneNiZvFLy2psYPeLL
RYnmVDDeMInysDBm4JIoOLXH0rRFNz8M/ohYTsODAncjpjrBNIMYn3LqA2tmeC5XvlRsCqMROVPI
jcHmIxpvSZA5osARspauWVAdQBZqoHwHiIBLKUMb0Rn5MXiM0AlGJ2tyJ9RJI77K7XuLQcpxX1QP
s/XntoGs6/aPVPaNls9pD3Jo6GaWv6pMe5Nr8Jc3xfv/JoXZOczGgph1gG54bvpphSA8K3eKKXD8
xZq1A8Jy6UlHRzoGcy6XMFgAHUMVyhjinzLbDPnjjMnLvgYVJhby87ZOqwf6XBrj4uVIldo0hjRM
kug/pi7V7lIjE1q05wazDexRxR1x9E6tFGq2VjTl3hjbaYtZocYVAdhnj1nfbKMk152hBrFbm1a/
bn/iWqUUHfrAfsJ4iQg8YWbd41IpplwHwsCcym7fvnV4fHeR7CRAgxjoFzCpCO07e6ww+iX2h1aZ
VDJQZLy6j9k8ZSDnFCR1h6rRURMDp7Jqzn2yuobnH8gcLUxTGyiJ4QP1w+glp8EPNxleaCq4Rjbq
U74tdhG8lo9m4Nsrs+arzuUyD7QhMjDmnaAmUKZvrXrI/0NC9GLhF/lnL6NSTdRUVeELZbgMBT2D
be8Y0S5JTkEPfi5O1XTtEJ9rw9h9UfVCImNAyaZgOquXvPmrZr3eXrG1q/9cBmPtemfOA62wYkLm
JemzgvxN6sg8yPO19AMmHIA9hZk2C5MlzMaE1ZCP+TeUg/w6hIZd020ttaRERlHzQTujop2A8pIe
a7qdC2V2q7EUagbaAsTRv2Tps5bhtXzQea+S1fsL99YCY4XpdDS8XxqFil6WeJoleHgHB292jo0f
Gy52y60OgWsi5zcQ9ZFXtlwzDkA7GiiIYVYPXV6XUmOj63PZhHEMVerGFBW4BnzKhX5/2z7WfO+5
GOYkm7kZiCmFfUStP5cOzjTp5xlwICBnARiIyhs2XreUM70YSxFqvRnEb4OcwHqTYnIO02l4Ke1z
JQF3tGjYmRIdS+B+W7TnhFW8NWUMRo4CJVRErGkgPsTdR9r59ciZNl4LTM/XkzEWQTbKWQTzjB2P
2WNvygTIkX5j1M911LvoJOJs31ru1DqXx5xvNAi0ZgA8KVt5ctRd5hnviuUET40329MW9UWv4cFz
rPlgA5SFaOYGzNTVKDAKY1rcBJCoZ8LvKRk+i0x1bhvlWlLfOpfBaFXOkphaAqxS9JtH0x7c/k5C
AaMg6ibY93YHpGXxDp1Qj7flrtqHguc6uIpU9JUxZ24Igz4fFMQ7MTXf4iDfSKV+MCONp95i42x4
j/frP3KYQydppUnrDHKiPH5p6AvIl7Y6UAEbeQLsIpBHBF/uu6cmBp3J0JCqjW1zyl7+vbKYRVhm
NxG8og/p0sEocaa2A9hyQMB7GtL7zHgWRc56ru7juYzF+5zdpyD6HZu+gAxDtsc7DFU/Cnbs6tsh
IfNDt+13uZf544f0K+Cci7WdxNAdzBTTqTKmvS8F92YG/MEcQZ42N17QpzEpm4rkQcDJJn2zHl1u
JfqNdbTn4A0gL6PHl4ImUMFM+jiA+OlJBxy59CUcA7hNO7yPQHM1OJKDaQBf3JoAJp6I+o5e6535
JX79P9KuazdyHch+kQBJVHxV6tztbI9fBNtjU5HK8ev3aIDd6WZrW7j3zuMY6FKRxWKxwjnBi+GF
C3Y1M2EyfYwB0AFg501TuZcfU4c61cYATEniSvUyvFc3YBkHRK8nHTEqHFnUVZxqT76B4pJYbBWt
tOel++R64S8/YfIeZzuOeb2hDFWwkjTR1pRdGS2MS4/j62sfIjAiiinHieCL39u0UqRCzCYt899N
+WMqLaApH7X25/b5uPbkl2I4243R1BCIBcQkwJNuP0VgRmWHTO6tQVyCM545J5MsvJHxhAQjID++
GY9xPwY+ZNEeBMTN71HRdrX8gSKIrQHPX9I6GxMEmSXF37UWOvrQHky1csYSrfyRAeiTu57GT7f1
n7mpLz+Kc8JKhePSAunSxjPUbeLKFdBKP2yG0CHa21isDfFImgWhk3lcHScgeqI9WcZi8MdJLM0h
A9YeHmOGeB+n2uMyW/Z1xAO1zkRwapEgFvqhAOuHzIhbRoANXomxI+R0MwjbgDXW7WWcPRBn4jhP
VDVmLQQVxJFQtDrMZQZJZY1KsSBm1lrPxHDW2mm51Dc+Fk6LpTWtvCxCfYpME5KYEtr8C5UANwIv
A3ROk28Po10bRG0Ow5jwo9VCs5TaBQzBbSGz5gfGRxEg0riLRR7KUgOdXd2n0KiUfgK0aiHXi9dL
6NuCCnREAMdqliyvbwudMz8TLaWYNUZZBXDSl95LH3utMFRsVg5s8bokx6QrF26mOe91LoK7+4UC
aDRFCLUE8DQIGBaLkPsFVVD+fFuVOYM4l8PdBWERY1VzyGF6jLfDCdmLEXMNQebWSzh+S6KmVT3z
+YWcSXGlQFQsA+DfsPJSRr+8Xdb7JPy6rdUMGwYY8M52aDpuZ7JKFmtDKoKOU1g3g1XLlnEATJhr
2vIJg7F26iQA/ZfccbU1TsHDc2Q/U2cpfpvzIOffwHkQ9LR0jVhPlgm64JS53Zh5HZo+VGknUEcQ
ft/Wec6DnIvjPEgB9JQhMyAOk2RPggxu2ggjq0WOpNBtQbOmOfXQoPUTS8xDF0lIIRGhaWpbKbyR
7HPlYNCPcclaZlfvTArnqUwzTFJM9YIeLV11RrsWBNUK/V1fpW5u3NHGu63UTC8fLOZMHpegZUWR
A1AQWmWDZfzo1ErfiAM0vFc1tWhr5dQWXtBnspaPhVdjCI8+3v6A2e0Dnj/6uCe8Hf5Ka4kq9MEA
fYUIREU0tEPF1pYgamcd15kQziTpoAXCn0X10Q8pyq9hs3TBSJNj4q9mtPgjI4ECnCzx3ehjDLyX
3sc6MuFUZHeM/irpSu+/QuV32Z60aKvlByqsYvHpX6zfmVzOu/jAAYmD6cRXI3UkMJerOiKiJfT0
yQpuacf5FaFs03b0IaVgRyX7Voa9jOwlSsM0Zxbmz91M+8cINrDLM724LeuzvADW/mQX1daMfoXt
gVa/1KW7euZMT23VADlBDzwiZu4aaJFqGcFNixsNbMmRTrwExcbYOLVSuBAVzOTJIOJMFLdRNE7k
Tmd4CvXoWn2UWmtchwcQgh+Uu7K00g2gXHbmL2mh82nGnaCOimwzso4o0/3pRDm7EHJwPxDagX+6
zg+G31ugfwUsoKVIGaoWbpMt5HdmTvOFOE7JmnSJ3sUQl8v7VHiQorUkPNw2+Jn+8Ynn7K9KnC32
Wt4ZhQgZpfrQgXOqBJLUoUmcljHbD12p/akVrzR2onFftjuV3VXhqaJOA8cWLKzu3JMS3/IHEh+D
ITrfTiBVoiqMHXiic4ceyanBzmYfiv0Q7tt9vQ4eGi8VLH8d79lRs7bBc7VEPjUTXFx8AHdMmC+g
vhXjA3rf83svD5zA/NWaxzxYInFe1JW7aMtCDJNQhShCnSJai4BttZTfgfcd778iL3rNJCfc0LvO
YnvQHz7lq4+l1qIlZbm70TCyXi9M7HyTOp3iKMCCK1M3pO8kerltZEuSuFsx0bOhZhp0BZ5T6++K
ZDskD9Xw6IdLF8d0IjjPer6BfAuwAqwrJSohqZT3pfJexwsB9UwFFpOZCjr2AKlhTGAelyFhpeSy
r0wc6kN/Uv0TBon6xCuIN7Ld0DtQjtDAHhV1IVr6gyfHKYbJfRwKIBRjFJt/LAS0qvKkR80L8PBO
Cf/W9wB9XEUg6pU7NwFKbhSDNV5bp/mOtgch2BVIHqg7jRw79U3r7tHqZ8kDYMrpKvadKGvdsbI6
cRePXpc5+oiXD7EGZRMZ/q7xwXVoADIT5Js1E+yqf2mDHMNtH3KzSlLN1tPByuPdUJ70WvT6wDbx
YKKyFS55wBnLATQuOpuAyKQAQIy7UZCQQf/sqCIOgAdEG3JmHuLYBvdsoZbObSOd8e0Xojhnm3XK
WCfyJCrch5pTBcAqBLGU4BjU0fIFzz4rDCOhKGLhH0YzL82Ijh2AVgmEJa1p9enoiYJm1dKb0O2z
5hjltXdbuZmbeRL0f/I4x9ZUA0DlJMiLhRcRk0JEfqKV5o2Ne1vOkl6cV5MA6JNX2qSX6ltplXqG
/JWpKwL+6Fw3Nsa41EM1IxCQseBER0cEzgefhRTkwPBBmNMAJtwVab4Jx/ehPgisOIWS+8/n9pGE
kDG2iAQsChL89Z8yHYB/1GxsWfXtIX8eUMMPNK9jC9Yxc+9fyOFMMZdIoFTAxrSZeerjQyI9he2C
S55xlBciOAMkIzFDVDQbu/YVWyadrSkLIdqsEoBxRYIR7gqtFpcmLo9EoyzAYilB81qz0Wnz4IFF
CzHDrB5nUib7OIvIWskQtFCEFKAmWgTtxcA7v23SS3pwHj8SAhPQ85BQpN954ZIBuS6kSf+TEH5c
XVEzQnFA0GYBQrta3XSGAs+70AKwsFZ8xclI0RmqZNBEbNRT0MoOhiSd23rMJZcxx/l/u/4H6uNs
PyZqxFoFkA9wC8ZDqO3VIQbCOdAIB+LkIdunNYoBQYfHuAiEQt0tJJBNBOD5bJmlduLK7x7reKlO
MG0Rd3lefBR3izA0ndWmgNVNm2cjeyyGI6W7pNq19CDFbtvc316EGWd7IW7ah7M1iHyxZZE82WTY
rdrQtITwNZFXfrwwjrS0n9wZblrTqHJzOsNxdNeUxS5lT7c1WZLAXRtZQU2jFyGhU958tpJracHu
5xKvF2vFeQktTEZMGmGtElV8MqIostBDAihrc7jrW8E1Y8Prw8yqqweTxv9VOOc8AjpiLqPzcSDE
p9QHfwEOeXNKx7tK2/aRCcibHRPkBamzxoisF65+1Byuqg5VaQAZXwhaO4XH8pkbKhH6qWy9Byjo
h/Yg1t+393DOGgkY4sFEArwNjC1cWqPRK1Xem5DXmO1PWoLtHrmwRmKOSBYXVJ45aOeyuAXtagBL
FHGIOec9WhNLcKLu8w/94D8+yw/lV7bUDrmkGueaDV9JIgkMk3b7JR7DF/0xPg7fhWnlOx21bddR
Ny/q/eL0x9SjynuTMyV5hOlclxNaJZCK16nb/WA+QT0oG0CnBFa+BMG2oKHK1QgMKc9E1kMWCp0O
A678yOw4ejCWkCHnLrlznaaNPXNZgRphGimCnJSgOyBRdkEX2t2wlCBaEsM54kYKSpLWkxhVtI1u
GyG7tpS1nxkHAojAX4NXOfc7GIM+NJMQAeiCxqp8i57YXgJvbPamPEaaFS644dk771wg54cBGSS2
8bRJFXuhH7qlvdcAdxPccAVudNUSvvOd/IQOU/M+ebl9tpfWczKfs22D30zKsIRkQr4640UmlVWI
z7dlLKrHOZB2iCVBnGxDOxD0XL5LVr0Ltypzmg4qZW/jtr+LHTUH/7ux9NxecCgq51Bwa2vg3oVs
1MXRliadFBTiLQ1oBtT9JaKtQF+IkWZ6nDTg5cvqBG78BwHsckn9IQ3NvJYw0JyHeNuf0mQbR25C
HGAsOGH0OBQH5q+bZlUMjlAco3i1sNzTkb50L9MHYAwA8wYoTPMvmrEfqZkwBXOBXWnFLVpdc9Ue
RAt7CyCyCFPWgeaOvpvm7oLkGS6kS9HcyckMaoRoGAAGqrZDX2VdpoBpWsfdJowPgnlKs31ZvGVk
Veovpmq1cmgJmUvEb0n60PBGUS2xj+/NCRyHii6p3bA7GIW/HtvY1sG+SjxZeEuz0jHzyKqAJ1mX
730g2nV9ogCsVvI1kUFrSTetgqlLpC+qfTWCHsR4N4ABK9SK3Q+eJK8jYMWmG7XYZgJzi27DhJUf
bTQ2WjW6aI2VNqzK9jHuDz45qeBNoRF1UvabhjsK7j4NUUWK5sPxLolOTHY02UNXZw6sBXaK0k00
eGKNeJW9pJgf8NeRvjbMlyy/Bx+fTdguGe4T8D1JsQO+JL14NGovjQmIy/aqto3ovZbtBaCE6a8m
Cv7jPi53GUkwjrXRs4c0XrHqw++eUDdh5qPerjPN0odVTE4M50dsgcIVflUK+iNP3ei1uuyGANtP
38TqV6aHNkoiFoKiWDsEhq1Izyx6FLIPMlSOCQQABCy1RrFcQNErlG0lOGb4JWeqrdBf4nBMo5OQ
A70YhRS5xaSH4cH87Ch79gsgUXtj/VODDsPci/4Jaay2ejbiz67srKDYtwBYrtkOUOzM7O249aji
VmK1EZpiX1NwnMunhHSWmBkrI35Dt5CXhm5qLtWdZqprAJRDayxGBEWUhXj0llSlfqkGzdSMY0sb
fVN6NbBpQivZV5h1tsQ7ctCfSxcW9ogRyGEhcJsTj0FdSQH+Evrk0fB16RqKRAV1rAzx0T5xZLuz
Y5udSoBLWq+P2p46bPuFwtFr5S4Nl8wMgSJFfyaZO5haNmh6iUvtT3uQ78rbwhpfaWGlCF3tB93V
D7lb7Yd1sNGd3IlWQm+JDnWWboLJ23Ku6eIzpuvo7LoJ2iqraYfPkCe8F4j2HW0FZ9wB7OKZWbjh
HH0fW2/m79ue6ToKulSfu+baPDYGUUe9rKdOkL7nslvludWQJf2m77+lH3fTiXHaFbqK+lVqpUfF
JrvAi6Fn4bSr2vV31bqxl1JKM4WsS924Gy4NwBlQG1jT9KWwgg3zCgWoGcg/Oh/14QhWRLtbCJuX
tOSi5oSUAKCfzFg3t0Rd+f2RCOvbGzZ3i55ZCoZTOUsBhrcWl5ARafRTVNejyDZ5VFlV94GKk2Mm
/UfdyRbg6mMLbCH2AObWLmzv43jphfkHzvD/31QU7S4/xTQTOTenkjyCwXvwtYPFbhM58dF3PuNV
74wPuNUslFmsyjMs0E96td05WzWyHm+vyZURgz5JkdEy+QdQWeM7+zshGBJR9hFGDaUnY1y1gHOt
9MPifMTV/kLQH2xjTEfAhfO5ZTMZk1wDQwsSb8A81JiVCy6RvdvaXO8wJ4U7k3JLxqRH07BdhpaB
6SnEZ1YWrdjaf8w2xGa9laF4tYShvKQbd0IZRj90WkSdLWT3dfSUq14n2bc1m37iwl44xbgDiYyl
UIkNFBMiUdwkcZG+ygIYL10wyWcHvYmSHwGkaQt5zDnrAAg98Hw0DaCz/EMvBrWr1I5Jh3LgSgSi
oIjRlnInk7fbyl0PU/3R7q8c7qE3KjIYT9BIb5uI6xyp97QV3cq/BNOme+ORPeQ79RBvVLvSl27P
6Xa8WlfAXKHXEsR2oKW6PIdUH83ODGMgQW9w6ja6aL1i/MMlq2oTuYjSloCLr9+Bk6pnArmNbGjR
hGUDgdqh3ofIDK9MW73X3zugbAdb47iYjrhKDHACOccqqAPr9AACCxXwQGB1BGSOVSJS85hdLUEy
XBfuL6X9yaydXcYNS7J2ECGtd6STsWq/ssSqAGNqT++zcaWdKgRGgV1/wJqG9dK9NXsQ8RYAxYg4
YQ9Mfz+TPkhZxuQx7dBYhZbWdt1NWSxVWzKa2WMBfmVwE6PTHDANl2K02tBzE8uKYKv5aVairbnC
vtjmn/6d7oIhbjymd9SruwUfMG87GMtA6WIK9fhLA4NsDdUMyEVh6Uu5R2O95zvJp/yEoU27ODWf
C8dyOnZXh+NM3vT3s+VUBTmpgyADGq+MTpa6ttB/aoerCrMnHVCJ8PpbWNnr/oPJfM4kTsf1TKLe
+ImWCtDQeKdg7kKe2mOe0AI8ELxiYG04DUC0EjYRsKx+wBPynm+F/RKfwRS2XmmNWVyAjppYab4H
sEzyysjI5IySvSL9GEv0NPNKngngXAA6y7qU1vDlda+hyzuzCiWyI9F4AL8rPE5uot8FpfwysaJB
QQo6sPweRe4uWNM8AtOhaoEOFnQsxakDjXNsEEvqykdDBV10LoRLD4zrMH/ak7PP5RxIGwMXXJSn
203baO/dx2hlmhc85uuHHGClxlfqjZ0Tbcm2tyXN6e3BefzHHTCXn2BygRsRlL5MVKwY8IIL8V1o
7o0Q5F2voNBbsMDZzZ/AHKcsBx5z3NGOWrUIowr+a0Sti435se/F1cKxmnUfGDsCj7Q0MXBxRt4z
Hc/TySMDDEsFGuCxOXrqjqSAka8t+qRuQfSAHkmv9G4LXpLLvdciv4xJWEOuGcobJR/3qFLbNBvc
YAnPbH4V/2rI+eE2GtSxppBkmK9h+KKE7m1NphPCH1F0uaDlBc0DCFq56Fmv8oB2tIBJUnVVIenh
34F9qWMriSXHdKndY06bc2mcG0y1fAyqBNIG87WhXlYv9TwtCeAMQtNDtZcmAZrxqEi/wc96e7km
o71argkiHq8fNOrwtO+SPBCitWVnt/pnpTpZvapCD9MsJl26oWY1+SvJ4A5q1gNgWY8hKSRiC1bE
ABnnODqk9Df1Y4/KBM2lSe2w1nztQgZMKFa/iC2mGVQjO/pJtWDx1x27cBzAAALtz0Soirbuy/tk
oEpBWobviX8AZmM6NZqKKoDOHtGkhIRILS68YueOGGA3MU8IXHV00HDuQwmJYgRF1dnUB1SJvs9J
iukaN6uc2zs6+dyLHZ3s8Wx8ktNL0VMp7MRpuG9AR6IfoKO6cqNE2Qsa3QJy3VXRO5dhcPK22Kv4
ihM7bf/Z9dzGstpjRYFtVBILMHhWLoF7U9vclrKkHOc9SIh8TmtCSpnYBtTon8H9TghYAz+SeOeD
++u2vKtN47Sa/n6mlZhpcRHokzzFDZA8CtDh8iouAQTMSlEVdOoQAIzjvX0phSWBmA4TrhIje7Ff
qdTpmgOR3m7rMpO5gWWcieG2aBgxN5hOYpTD+KY3FvkEwp1wDLf1q7ap7/MHjVrS9xJ+yUwHIsSC
zWNinpnKuZzhh1SvQFaGNQyzl1JBz922/NE1R5dPLYDoE6dvP4alHpgrtzbt25lMLo6idUX0IYdM
PBjj6KdXG6sbXs3oWAdL44lXFw5EgZwCU3mowID3j1MvC2oduKMYV1aNQ8kOTXAolVOdv5DxHqy3
t7dwzlDOZXFqNbIwDk0GWUoSWKiq5L6jZLkldAvHbEmn6RiemX0oKWGmBdMIdoPe/t6wiux3iLoD
2lIsDb4ZwBkL1/aCZnyNeuxoU5R0WsX8lNFvvX0Ox8gyl9p95uwC3l4E5yiR1Ss83JIlYifoIEVQ
p7mv5Kh12xFXjF/v5Hx1e6/mHOK5KG6veiXpM3B2wSFGmI39EPWNSr//mwhum1gGRmPALwEFQ+pt
GfiR+VcB7KjbQmZ35u+S8WBKZqXEqS9NNhc2ihuJrMScCWLTEPwLJ8n0l5h4Zm0PcQKQ5tBQD+yt
S9vT6twAa+o0ed/LL2MUUXvUeqfshp2YMJTYyCuyiAvByayOE9s5YBv+gH5eyjSVQKJlB7aKqdgX
TxcJHlmBkyiP/2ItAZOiEeCnoz2a041mUokAQS9tk3XI1NnRkNmmQO18WDC+6Yf4IADeHGMtYNWd
mEgvFQI/TVRVIxaxaD+qHGS0xCLZqkfvWOkQ5kr9grzZc3Umb1rgM4eR5ox2cg958rgGURORHVr/
0qUDyxfmgmZqWnC3Ewoh0PPAL8KDmJdy2MGzYwm7g3nsmC29xuscozTlNnkGHLNgUQwh+K7/bTbr
+HMJgnb2MjsXz51qUgWVaE7iWy87NgkYxC32CTThVehU6yD7x3aJYFGSMEcM1mIdAyaXyyqngpTU
eHTamQSYFLerD/7oDPLmn1olpBAJ+aoJPVI3uCdTqsSqPIzgmMBYR6/uwW9d9o6whLV0nSxAdKMA
VhfIC6Imo/n5Upmhk8Y+bVGsH8ADGaImKFgV0NfJUd6aHsDos1VFACMcoaq01TcgS6tsUKYtlSav
LRVfAdxRUwSECvgv+SVVzCiVGvx2UjrB6Ah4ZOdekN3l5YKlTj90eQQvBXFHojNoAFIpqNuTLwqi
PWBlVZ+3N24GX+NSxqTs2bHTWtGohRjKiPf1HsiwG8MjqxbLGtr1uvHoKrBzFzV8wOwKTuSqG3Fl
uMphCRlmJrJEjVxG6lGcsBKBvnj5Hcow+p3YG5VNX8ovzZUA53FCnh6dRLrL1tGrepC2S6xK1ylP
2NO5UO4ohqrZh/IktP4aMIClIw9Z7kPgDFee8F4eh/XtxZ7bz3NxnPlKRiwGQgtx0bCvpB9tyl8v
hHdL68hHQU0uy0U1QsZLvjEOupXeC5aEev3+1dyGj/VBOtz/J6X4bElvNnEtTwLlYROpGyKuhKXI
7voqutgmVb60jSHNdN9PIEJ/JK8IHx100D0t90HJV8WMS3PgJ296THJGzTDtz6YEFsgePTySl3jK
E86Cm20GD+TBhovmGvCT+KG3xMIoX8ctl3pyryuqUV+pJnPsMMYR7JVj7UW/MJ62rXf9Q7ueoK51
nEVxE26OP/2dfJKd0Q0/fRjqUiVpcS04J4cWzIj4Nb6FvjQuiD73kYfeXeaZbryPPqu3/EVYRcfH
4NDZ0Wrp7TXTf3e5EpznM9VBVeNpJ4at5vorI7HM3eBKa8n63gOS4Cv+Jdwba3Ph8Ezry/tb/Q+u
D0AhZeBvXNpZLhSAnpFQmtdDcZXUIMGh2QKe0ZwLOBfBeRxKIrEfB4johHad53Qd4rQUzdI0zdwV
hcsJ8D0go5x4pi410UlS11mNaDTr1I84SJFPSfX+ALa6hw4dyx5T5YWLZO6M6gpqYxNoOsbWON+m
DL4B6MjpvQcWmoQeR1Nbta0bjJsgIOh6s9IlZOzriBu371+J/PyIX6ji0LTT6yh7oVnhomfyvWX+
ftTaYCGImjuYSHuI5tQChcQwZxhyY8ShPz0o0CS1i2n9oKVAvBIK7anv/IdGbJ1MG55v+9XZM3Au
lDOVSiyKMhURJ4IA+67NO0dLjS8jGm1Tfx903QbUAbr4cDSyQUALXnXUTXEl6s9i4jvAbNoyVffy
mD7c/qxZAz5bCm6fCxC9+X6Kr5Lq0fOb8th3uZ0FxYL2syuOEAuVIYIXFR+jK0bYNEaPc5L271qt
WArGOMUIYN53Y7+udMG6rdXseQE3KLBxVbwM+NpnLZajGBnQKkl/1YR5hlTcp+MPa8kuV5f8/Kxu
Z8K466wwNapjLAkoiYDkMFi8jquNaNpasKvqjWQEC15tdsfOxHG+oKTACytLLOXo+wBI6twIjeh9
uATUvKQVd3k1giYKrY8z0mM+VyAfQegI4ocUvbbGTl+CbJk9+2c6TTqfRa1tb5ZmCNRHO0ONDjGc
U9S/ac82CRqmb1vGkiTuJqoEVobi9AzW2E8WA9ZdBlrFE1ukzJnfpYmfFvOWpqlwuyQDrFiPJBPP
baJYgII91j2mK6p4fVud2SsODux/xXC7VOC0Ad4DF0Nex6IDMBNpPXSUuLelzNvCXync9rBQESuj
gTJatTdE3SP6W9tt8nqlCXZh/LotbH6H0C6BtgwNERz39lR7Npq+APuuDcEWGjyStMoihW4FbInJ
d1YvzAwbE3D09NK9NLtC6yXia1g9OYysUnsgxaveg74xe4iZZEtLE5JzXgm5WsAOTXhZGt/7C/ZV
QHoHeLuzUrXi8lgCdwNd2UP7VioLUwdziwhuYoK2D4AsAo33UjOmIO6NGB7wGZXUdVtSBJdyFK5Y
rt4lNKqfbu/ZnBlOaOS6CtwUEXzgl+ImihAlrWllkzJyU5keB9p7t0XMLB4AgaCMjFF65SpPm6m0
NMYIpKGmcA/slwh9DHruaMg8G0sF45mUDsZGAQmJ2oQErE8+V1ZmuMky9HraQYRxhfHLzAVHakFm
GA5eiAy0TjLJErsB9YvxgalLfEPItGC9uMhVAkmDZirISWgqD2YcZUY6AMQDtHhIbqGRMwp+6XSI
XanuxNFK5Dh+AtBH54qEZhshJOlXnRma3RI/e2xzI3jyawQRdACIWcyE2jOiUEUixxD2HSnbY1NL
HSjb1QwWkZO4+OqNtHqLk57YaiXlb2hbNwLA0uSC7QNi41ME5tRDVRj6sUxM306LNFiDEaz/Dhst
JcfeV4IN1ac4LRlF7QcYu6hhkiSQN/nYg6KajslmFAM9dWozVsGPFgfRXs1RT7AAg62KFhqW5cEZ
evSIg3JAYZ0Va5kJglNNVnLLH1MlcCMpJ+hwFfUKz4guAGKEqLUuXpLtTwsCv8oK9ChAo0fUmMT2
u5FtBon0u0gS0n2VpN2TEY/5SyUUzzIhdxDVrvuM6SBNE8cRgxy6mYFjXganb+nLxAvbLnlv9Nqw
RylPHhrUR4ETaEqgM5fRO8N6YN2CTSAsc1fR4g7jbamorRQ1Ia4WidFGSpjsJhJydBrp9S0OjeCy
tsTEQdkWW7Vtjc1gynKLmkMfuHUrNPVX7DcS3SrofgW1Wpob2xLolZlbKKVOtl3Qy2hpwZKjIW8E
rF/DxAIUxGWcW0C0zx+VMowQvMa4qP1Ae0nzEoBvgml6feuDH6DQNVDDYSj/vR8i1PqaBC35jmLS
HvRZkR95wO2IcuCktfSxGavaeEySvgHaicrkV8AUpetc6XPJ1sY0RsuqNPwWdQoSkVLKczcV4vZ5
MLFnjsR8LVuNhQKZMmYdXhUhLoytQgvzCZF3uh7qppIBrVD45DCi58W0gNMIGnUmNfW+l3OdbYGX
rCjOgP93WSGCDzYzgVxuEVYPrZUxUx+tJsyR4SFd1noNY8pLmNLYt6uEsa2QiuK6wHJ5NWLt3+jR
UvBgimUdyFTUf1JbIjltL9aHhtS9B4x8eVsFrFj7Qm3uAVgUypBK48jRxZqu66SLHkrDHzcgwkWx
cuwBy5D5dbhSMOdklejMHiyqqh118kRvN20ZCxgID3vJAT6c9EPClmJWqA0RQ7Uyxl802vt7IgjJ
o6hn3bc5NqE7mGN8P3RZvQZmi/QdCH3eWX1kjLuYRb6TUpXcF5UENOAUGXCLQFtPLdoYfGQCLd9p
ii4dS09z+kuOIlSx8jA3ujufsXQL3isBlS2xTu6VrjIfa7mgdylhw69uqAbdE2NirsZO9tl61IVq
D/4WHbe8GlI3xRz7fZuDmszpDCGR9rWY5A8qiMR3sqBFP5mKCNHqRhMFQEWpOtegDLh+Wmy0mIHv
WIJZr6LeaqM+OGqaRm6MrtphITi57gcG8DT+4eloItUoilyo1Zl6qhoVCHwHnAhHGDO771N70E0H
OMcurvZntfhWEhAGBPCbjRVvPweaOSw7qGL/efuWuu4h4T6GC8gqUcwrIHvh4k0AhtQ+pSx1Iv29
7wlgtuhPVnwVVN0HPmJOtEiGgGhZ+IC5q+N8NbhYLZGExGD9lLrvom3EGqcpmINhCRBrKZbgS2sF
6KNaEjgpCrkGMV//lfwpT4E2aYOoXOQhCEUEvg1cXVr5GQeKE1SBR1j13iSvmdh3VtkCUVPLqJPk
gWXm/UIkMhP4oE9uKvWr0+OPT+aDcYb0YCuD+LoAulHziaOybdmWoVa9oOlMevFC1PQpZ4+WTGhG
vW5AayfkhROarhgVLjKbVinaQ/uihas+2DZLiKszIauERkM8oWWiYbSSW95YTBQfhTzEkLgB1bF7
wcz8ehxFwzKZDhrw+EEYPm4rOhd5gUL6z0Qnnu/XuE2CMCYNRIYVBqqBxEvlwBaEjZ/YdbS6LWsm
kJTQ9YSsOgATdUxAX65py4JKyTENaAfkC3Nall47twXM2ce5gGl9zzYNblAuMgMCmroIgbqqpEfW
+W9JBG5jjSXFgrjptPGBHEYFQIaBQBLVOm67wNWAyxuY6jZrH8vuJYheqbaAtDO7ZH9F8HhhwSAM
udBBRE96R+srp1oCEF9Qgo/umT8qnSZDQlN+AoC00Z//RXWaoBVZRXw/+S7pT/LsbFsISBIGDE7h
AREGoO5ocMsX6AaUpDcm5/s2qO9HMGLmRbfUyzB3nkBSgkon0NBkxeA2KCbJAMhHGXTIlWT56aeY
App5KwSjWyVP/VLH3+z1gHsKMOzTS0bjj6+Q9oMg1yjPae/MqWUrOZWv0hHx0yb7XYCt9Z92GOI2
wpypiTZO4I/hRF1aO2uKpiLT1RhLT0XmJuOnoO8QF/3zM4VpLUBAm/APSGxcSmkCvGpFAvuI2KnC
IBxQJQuCEOKft94RsKL9lcOdXTU36y6MRWgDwlAx09fVmABrbLATJi6UaucOlTbhnqto7UfGkjOL
Xig7NQpgFgg39okx7od4yZPPnSptAgUHX+ifV/Plqg2tqCBUgCkIDUB2W43pTtEDrpvJKLrf3qA/
70XeDU2TdHigK7oCrGJOlikXgoppZjCw9m948mipu6vBNKvY4y73Qlt79D2M4D6j8g7ydavcsn9e
J5HOP4Bbzw4T9UmiTx8ANPew3zL2HY8LvnYuw34mROYnNsEjT8BEBiHCGtP5hXtI3fqzsv1V4mmb
7Mt/qu661/J9ad5gruwMuSrcF17qqOBz9q/qSlMyAdWtqrTex7WeWuF7INl081iIlrwG8eZi08n0
k9cb+lckt6GEjgAZ9aGqaLcbANg3jnbX1pb5P6RdWW/cOtL9RQKohVpetXW33e013vIi2E6ifd/1
67+jfDPXaobTxGQuENyHBnxEslgssqrOgdKy9KbvtYfkSrmR7shelLvlRts66m3wgImGF4tNRSm0
miO1C0AusZuOyhPeyRIIdgR7VBTsFBulGvFjsxuvny9bMHc/blDX3zfnwyxnPXg+JSwtiDpANBoo
AgaU1QD/nNCvYTFh82IOuBWHAGiORWQP18mv4jn2IUAr/7g8Eu4RsJ1AJmwsCr1NYw0TmIMb46Z7
LY6xJ6Gk0qc7C80c6ctlPK6b2cwcY5xhFMZDNwMuRJkeSv5trR7tbPx2GeXPXlqcNNtRMQaJ+3Fl
yANgOje/AYuGU3uvoBUih+CR+O/tPhYMi8O6dQ7IeBRNB1vNYABQ/UQpb35aiKOMdv/afgsXVxUN
jxfr4xUV9wrwAOqojTq3P5DbyYlRwzygOtS9tju0m/40TuYtvaIi++BFqNB1xGyuAT4uMedQbdLW
1oKWLwdvag/q4+CixrE7Jq/mIXrQNK+/Nv3uPdlZgjOCu7G3uIxdxoWupiGSoegWTL3ouXDjycaj
wvSAymzqKDfa90SyyS46iRqiubYDmUg0X+DlDaQxjInqcVxHZaojvkxIvW+LFC/ytJtBThMl0gEt
hRj+UiPbVak0h181teRxqUn7VI6G7Aa5PO1LdSlOVVOR0rts2BrHL2y/jbHrbjGbAp1F8AvFAJXD
6VBKo38ZgmvKeOZFHypudmst4/mKg7o6VkfTQFyzaHj9Ux/l+m1Uon2aD05VoK4ArI0VuR9oJHit
4A/uH2C2Uw7mbrbxjIkPEtlH369fyNlOMDiuOX8NzmJSA5GON785w+DGq+oo/2jx/IJjkjyZkR3+
PEqn5T37hd5QUQaY5883c2oxSdluKSO50mkLtjHy3FXKPgza3WKg+s2A/nBah45Z63dtpb1dHi/P
3W5xGUcBZgrU/BBMaS7d1dlHLV0ZIqUS7oyC3wnhHHoC1T+C+nqeTCPAjEJF3MD7Jb3VUUlOXi8P
hGsbGxTG8PtY0tJyXtct/mFWh15UDM+NmpC5JLicrHy0bIgNJriRxCGiJvUWg3Dq2jZuyF3t6p+1
bx36/SRKv3FHhCsm4nq8n2DqzrfZohcIw0ucGIPyDJLilAj2MXfpQaqNTisF+mZsyrdBF4ExKRhQ
35QoOwb5U30/LESQwOajGAYxLdzp8JR2PopxjOAJR4xibh/K0avnuyYV3Bq5EMh64V6yNjWzBhbK
Zjd0Iw67ev59F7+BhKydjO3TZQvj2vEGhrEwc8nxd9cTvE4OVEuhNrfX9GeSC64eIhhmwqyM4Gl+
PU/nGczix9Q49JKbii4B68ey8eOaKfzXnGlMLyNoIYolC4GiGM6SHEnzPTNcSz6Aghyt6Jcnjn9g
4toorwxOoO1bF3ATDUsZHbSxjkB7/272Xj1405VZ2Oouu4pd0xtAQDpA/MBRBb6Nv2U3uOtUb3Dl
oklkvVlxr8adcSs94D53KkHeeuo8CEq89fvLA+UuHVqo8B/KxNG2cI6nkV6f1DYGBY98jBeoSyfp
IWl+pFIlSJdzg3LjC4ldPor0zv9LSEBRsq98U7+m1Ys8v0TFIS1AZVIeuuQ+Rwt7KCrn4cddG2jG
LamNPBogawEt/idkqa2X6FF+yE9paBf7CUq9Tio50Ylcly4xBHbEtdkNMnNGDshNhF0BpYE0QmHh
Q94d1f556kGzdpxqUZ8Vr5IZzcSQQSUoKkShA2O0JInasakxztZw2xO5CpAku1q8+c7YVXskG08q
BCdvlYfLJsTN5RsW3kdXwhg8mjM2pJZFndIFNtu5wwt8vx08hoe36GTtlzsBFHc+v6BYI0pG0wqD
BSOsXntP39U39CP9WZ7m26mxZ1/z6V3qk+/hW2QL3wPWsOIP97OBZo1oHtWyX0c5uBCTsfNddm3c
FPu3p8Apr4WGw7fZDRxjOaD56aButE6qb9ny/m5w4tNgG476AA0Fxzhmp/xDVMK83gIuDZGNrAhO
9QK9lSujfCNdp+SuGcENhaIn7/I6rob4JxBeMtGCqiOBxRgq7sdJngRYxtiCxKwm26P1MUSHyyDc
YGR9Lv0XCONKU73peiuBcokElQF5ekCW8jIAb7rW0iZZQaERmuYYi0irIc/NEJt7Qbamm6HoEWan
cgJJUtXuCqMRZCF4rnoLx1hE2Klo0qsA1yeBnWmh3zcnqfJzUWM095FvC8SYgdJMSRgrmLjJVw8J
6FD21J7c6XoET9E1Kgjp9/5a2oMM7V7EbyWEXtd0c/yBgjrDizqgtR39RI1ACXHz1LM87bapHOte
gzZveFi8wCtEtxnRYjImScymU/scs2uZ73l0Be3hOUPZw75P/MtWw7P97ewyZmn1Ix27DkAUNZig
zCyjnQIJkcsg3KMAhCYr5QcqO/7s/27z3uzWGLYuvFAqUQJzHWYvjXbIArtPrkn0IGn2VIGn4Jgo
31KoOEWC5z7ehG6/YHXlm6UkwRgZ4/qK2eW32fyICgIbVSxIutpWEguGy5tTVPJgp6+JH5N9MTXA
ybiYE0LDeL5VpB917quitKkIgrFMqWkHRVoh5lK+LxI8gOmB30E8VbBwq9NgXeN2KIwdpkORV30B
nM7aWdl7L3mN4oXlL5WeUGbtRrOTQ+5DxEjCOVdhJqpCwLGDEIJtSVqmMUPcDVS5qW1Z/hj61s5z
SJY9TgFq8EQKiBxXdgbHuLKhjDNwsuP6o4bNXV0UrtYl/oA2WVzuBBPKOQXOoBhntuC2aI76etMa
cq/p0iso2niX10w0GsY0mkEy1LkDxJDfLvLLLD+ay2PxF1dGDETXVWjKoZeZbRepR83SyzUgmMZH
FOHQ+FCI9H94z2RbDLZBRJa6oOgqnMuzmbnokXatMLfRVfrWQelZCWuvixd3iad9Hc/3lyeRd+M6
w2ZO01lRJouOwCbaa1J5Y3qVVfsyfl5qr42eQrrvVNBqH8bK1ci9KuKQ43irM3TGIlNo6Wj1hNnN
QxArkx8NOEDTKLSDkoDWeRBYjAiNNUori7J0vXX11p2s/tSGxDGLwSb5NWo5BfO6fjnjUPDmidAN
IpngC2dbtNSkUgYzwMjojHC5lo4Eqd2xC+/qJEKaN3grC5SadvIDsl23pgaezvT18iesLuvSFzAn
QZmbkiWnGG0yoTLJNEcZBW6N7BhyLdLB5U7sZrDMVQQ0QHlPCgy2j+l1JIV+pdEr1YLKqZI5Uf7j
bwaG4hOcsCqagpllJOESZYWMgdH6oIGuskTR4u4yBH9AXxCMb4GARB1IEyBkVIROBvTUFry3HtNh
l6TPl6H4OxBCTP8ezrqOmxNbViLQCcgIvuYrJM6Ck+y3J/MHMjF3RWbTK22f3YtOVY54Mg6dtQob
bFigjmHVhix5SuUhBmb3rfcSFxouexTASqENHvO9Ad7P3J283K/s6Eq/wQ9H2O61eicmylwt408j
/foQxgHUKcxyzPAh9DZzntNrcL1Awk7pXPOIqnRn3r+nblXb0rfiST1EgtCee/xuZoE1JNT6xg3F
Ks/ZHuRYRL3uAkcDrzuoVnWR+iEvNjybc8amyqlJrbFc59yvXFAb7F7byRn2iWs9yA+dF61k8yIm
UL5xQTMdzQUW6u7ZJAVmtx4VAknESdftFj1Vpb5WQi/gVBxOGW1tin48Bcz0ehw6mazYpZK6Pf1E
q4LgXsjdUpsvYVY6iuSphdgAfAQa5caTZhVgtUKPdOOOkS/YUlyr2mAxCxubVVrJM0atXRXHE7Iy
w11y1+31b7hIpTY01kEr2P+Q3HtoFQscv2iYzCoTZbQ6PQK0ZKBqQUezTZe6TdPbyfAzGjVbMFJO
+ha01V/ryziPKoF0IK0AN0svU0Ttvj40BiQDwG6lfbP0OxBq2HEtGCM38jJVUwbfP9INbBeJtCh6
XzYADfrUnvFcb+rVPXglZGiJXR7f+vl/uIcN0volG99IaQ22qVXRM0TiKQZ5xYBMrSFwA3wQcKyA
c9VETwpzesVm26WU5KAW7xAKm5WftKYfERFZHX/W/oFho7y0naQlNQADUdJEcovgLm3d0RKkOEQo
TDxngpkumrICM5bu6fyrs+6Swg2tRbAwIhhmN5voZZhlELZA/XjoDqSNP6WhqF+KNPkpD2okMDjO
Wyf6hZTV3tAbTDW2ihLC6U1upDGqZAYorRhIot8Rw40HFIG3blTCY1W+0T3HoUh35U/bOAdmgiil
rwnqyyJcp/udklxP2c8JXeKXjfzPY+gcg7E/tLiUcl4Dw1LQcvA65od82ZlQH2sMxV90gYjOn77x
DO03n8J2S0Gsqh8moOWmJ0Ggo3dJ8UOCRsuioNXHQigsiKU4NXrniIxJViboeCGEBBqaAwoolSs0
IlXH7tryMjs+tT5aSFTnYfafst1wNdrUNtzL87u63HMnco7P2Cq1liCqUoxYSjsvREN6V/iXEf50
+isCPAeqWkBqxfJrDr20sjkn6Gorn3vofFjXXf0cZZ6hCoYiAmJOFzpJdYnkYgsWLb+Ofizkqpic
bHR7dEBdHtKfG/x8SOvG2JiJPox5NIFZyyHlJ1iudMPJagMCngLfy18b00ArJ2IUwl6T5gRtspmO
pooEVcq5mSImOFweCH93fSEwO3gmEUhfdFjfIif2DFHrMS6dwNCOQymB/4G67Wh8vwz5++HrT4v7
wmR2NKqGIwsa4jiy4BPRnlXaeVbUHrGyfA/WXk2FCFOuUDtGcf4bqOZyx5Tq5jrPM9SGF7Gkfiho
VPvsp1KCUrY5Hck4Vd+1LsoeBinRTnGMai7btIZ4ny9t5yYVwqi678xf2UiC534m84emqKgJqSd0
m6UqJATwVKKi+TAM92FnBH7eURXvk5WVnowBotTGPIeHmOjTc9J1p7aL8WI4l7he1ZYafw7mDJae
1IJYiNFqPyNSJyhKS3PwMEnUS9TpkVRGvktr+qhOkrXXSoV6jRTflVYsCRaUuwdU0LitYgwGiCzO
LVMqFKPplQJ1f/IbejZmKbYN1dbS42SIjp0/oytsgg3U+inbTdCMlilJOTxzohx0KbEjc19ZbxKI
ymXjOo0gC6V5me5cNh+ehzYpapRQX6sR8pt9Z4Na92MiFRr2xDzldtNm/lysOq39oaHFLgqT/Qy1
s7YjL5dhefNqQgp4LalHxpjtNitQdIjeavRXBS02u4GqrATddVX7kQTWiciimnfeybqFY1xZEBlU
Ims7V0rux6z1WvMpwfXr8ph4m38LwngxozGtpRwAEpY/kdWIU3fI7utGtrPyWgl0gXfmJNvB/Ioj
wFi7YhCtMHDQSx2RS6nQBJGCWyZ4h1hq1ViuGtjp+K3H/mtxJyhm25o7O5A/Lo+VO6Em6gyBjpYP
VgErk7QqMcsO5FPKD2oaTry8dLXAs3Hnc4PBLFqdU7VJpwaLBvmaeNmNoeIaCSKIN6X/oYk0xfgj
QhWfiuNTx+31fPuZalqGdMROL1Sw5UWGp31MtBTEQ7wTCGn7f4OwXN3pqBH08ZZ4qS7b56igftFY
3t+szBcEEwCBOF0qegnjaKvYi0zJrufO0Ycfl1G4+9cChyIqm5CLYY3PUjsrjhOszSA/d6mj6AlM
IHHNChEVlAovg3ENYQPGOGG1UxelTAFmDY+BfieblTvSDzMrXWocoJB3GY1nCHD46POBWzJRkH1u
CEFfVEYg90hcgLo2NBo7mahXpIIN9B9uGf8c26wpQDHeaPQWx3YRelK1dkHbedI7VH2tiW1Jx6V8
QpOvNYi8FG94awT0ryCIJaUs5khW+hKxFhrSkDKXbMh/OKmoKEaEwoTBkpEVS7lSL9SzRynU0gY/
Cn5eXij+FIL0laCvHU6GLeBCK7yWFjNA+uQxXHZkfFroLgXTVhDu8tiX2o8meopHQbDKs0a8oP6D
ylijJill20xADdr3uH6O5cTVhmtpOKjpY0pFTDvcidygMVFBBp0CvEsDTZLeYvVTSy0bYun/40Su
Q94EAfNUJmGwdhsn1X3Q3yrWzURKuy+vwNXbhp1dlA768lMQWVwG5nmRbcizDn6DW0VWli0dQh6j
CXbLNDl5HN30Y3jTGPO70eb+Zbh1ZdhIebuzGaMEnwQtaYtDq7RughTPgcYuVe6STLC1eSHVFoZ5
EOxHcNlpC2CgZbrPOm3XDr3dqCZ4xxS7B31CMd0SWdSSyzOULSpzWlppEFpQZASq8mb1v5TuSrG+
/W/zxyxXbFhqq8iA6Fcaptma0UtqKm9ToV238sNlLO5wkKVeZWFABM92MxRGlneDNqBwGt6XyObV
qNG3JhZVFXBNAkVtv4/8VeeXscCuTGa5BwzF1c2ZTOuur7Rf4IPZ5dN/z+WM8ku0q+JcwZYFwcQ5
VpPEWg2JexTXmPtbBcUu43CjxpnAPa3rzBj5GQrjnopZQ80+RQNp1uyrpbMbUVjGMW8AoP6QEOgO
QFjhfBizPsdzGgCA4kkxT0APK2t+2X9bQMdEAukzanO7NQNB/THH64LLR7HQdgkqcejjnaNa4GJB
IUEHJjADURMJ7EnX7g2QHyTFsTtWNLm/bH8cwzjDY11iiKQEmEwaPAL6Kh7U23KfQVO4TQXj4iRN
YBWbgTFxZxHpetZGAJLrQ6UdqALt3h2EYlLr2Rh9BdVDWbqfkh1dervrTVwCRc+rnK22/QKDKbrG
xYiOlYIvmOdTNs+2AqXnYn95OjllB2fDNJioKg973I7W9Uul2QvALKIlFlpYIexs5Qg/Eq+HN4nk
8bHElUewJf4DuGWi9hmdpeiSODeedDGWeVT6xlER81Aw6kimn8UvhfbYom4qMA5Q2LDRl3V5zNyN
Yn2hMiYrVZkyEmNAe0nvyxAFVhxcDn1S78LSrsD+I6ye5y/kFyBjs2OgFrm0YJhNe6rNWyg015Pg
AsOdSnBLyCjqRN+qxnapz5oRVGE1wlxJ3N1MVjS5pJ7BCy+rSONaRWWDor+3rUhJbKotuj1opSoI
Gzgubr14oPINknxUZjuFWwNeVLY0dJMRCV01tRu20Jq4vHi8uQSFAqi3IcKpA+3cZHId1F/puDRo
+JwRTyog4L+JyvfLIJz4Z+Vp+AeEsUspg7TLMkB0HERJzpS+ZsqOgKbUcEYR+QSn6hJ8EBsoxhg7
YjWgMMJ49MkLdWeq7mP6ElWPU7ezoO4zVl6WnqLsA0zVS78fM2dR7Th2FePt8pB5fnX7HYyNdjEY
JFD0DL+aQ55BfS7I7CL8hGb59DcrSMGHgX5yKFCwTxQp2qVoVCsYsUpR0efPiuRUpX95OJwabszr
BoUJuyKrijItA0pCc1du3Wn+MMnVQK6jehfQ68HI/UA5xulJNpypf6Ppr2D5AJnP5c9YZ4099Ldf
wVjrXBEydr0MBxd7xozlLJ2+pnYXGch54220E+xA7u5Ac60OAjFQzLC9ljo65zLJAN6yWJWbtRQ5
JEN5px0VXSRVzmYHPxDeGNChsza5MedjltRRWkWYYIo6YfAZu9RGVg4azulNaiORBIaCEWTgfWJn
v5o9mAWPyctPUIHcKjexK+9wYL6gLOhI9pV7ec75c/DPh7EpVr0Z634a8WG1+ZgGkJNeDqkqeIvg
OQhlpTBEs936ysKs66KOc5YVkFvKm+eawEck+26+oosnK6KSEd48b6EYXxTPqNNZVAynaz2C3Eiq
iFKPIgTGBeU1OODSBQhlDllRubZTUcaKezptB8F4lwSUZbE2ACJGM1xzHWnemL9HZJ+g41u6Ctqj
PAlySjwrUECSgY7jlZaZPQ9BWZHPibxageYTkJbHR0sEwWGd12RUPuOlDRS3aItkrAC8kLidJLAC
1OlftX67syy3/Yx3L7Pbo2wqdwMngF6pnRsQBy2hi3vZ0HkuewvPWIZU5jSb1yHGVeMQ+GlE34Z2
FS9/g4P7xNr8h/ZPtsLb1EeStDGGOU+3MTgVkw+9vKXK4+XRcBdsg7Ja6ebNgSjSaKHBCQ4b7Zi6
tNfDymlFxc/yegliHbIKWg/UvaFfCvyn5yijkvXGAJYWtBrkNxLZNdNkm88BZAMWW6XldWrd5cDX
TN/KPEu003jw0E3DMzO6ApDUYd8ws1kPI7mcIT8x3bba6E7GvRG90OlTKb5J0IFZ3Fa/MrEp1Ful
FJy7nG2uKBq6ZcD4uPIYMZF+nw5tN1sooQEHJog/ZupDE0xwO+Ocd2D/xVM9jnVkH1jNRzLKetqA
z8qhkWkvsbcsGug8f4ECskWXWGwKjlfODjiDY9yKHoGVNF7rsqUx8cGqfFLRl9wMiOnptL9snr+P
DcZywEm3SmeCPVfH08e55USmNjSBhWKX8aq0I390AlRMQo8YlXJX5Q5VxNAC9j5Mt7bpw+CgkM9J
7ND9zN30qDrENt5EEra8ud58EHvOSVamjctaFrX0YHj+ORuRC3caQSp5CEEWMf/Fhfg3KR+FbCNk
Ztm4bQhpqRlQLHXktQdPcnLNxag/29dob6X22wj9dsMGz5xg3jk79gyW8QtKMyAl0AL2GdxlxA5r
u99BRMwODtpdfFz2lj9cZ/YEciDrO16Yc/vdOoCRBcVvqh367cdNubidPzuBd/nDeBEmPgz6ESir
hMWzD/ZQrSbIVeLDgifJr46h2332tW26wTH05AbqJ7ON+OAgai/ibeMtrHJuh0GYSfICxQwnbEES
rYJh9+XywDi6VSgL2AyM8ZEqGelQG0CYPgdX3WtefFPeJK/tU+wEjxR5Fzt81F4rhHooR3CvIi+1
f/2Pn8Asel6lNMxClMnNTmv34LmSjxA/fbrLT59v1YnuxhfwNNvvkmva1J2vRY0rvGqlsylgTnZL
CUPkVjEF0v403ea/TKfcU31vHj5fyx1J7KCwpe/ao/lo7Yz72f5xefi8S+EZPHOyTw3qiLQYw6e3
t6YDaZIP2Z3s0g7vP2WngryP6jSTLSga5NQmY90NqK/hf7jHsx7OSkGrmy9rcW7gtZVPlRiv4xmK
hl0kRsEnLIVXyHxB18JEo8j3OPImYfKNu9nBMwAOIoJ/7O0eOneVboyY96XDxVft7JRoNpyyo9U7
VT2U1q3Z2mGPKqHiZjFvKtHdlHegoKRVw/jpKinMnJHSpCyl1gN/pNdm4obJoYAw9Dg8X15gEQyz
h0f0SijtWmwaSHBhdXlUZP1TaqIHuQsEcbDCuaooKtrgdfTKrgItzJAidGTIdLUl6zZAl3i0C+5N
LztM38xv8k7dDxBrkk7Fr0f6A+81Po4Sv3Vne3LaF9Gu4nvMzacww26S1hhDCbObzti2oH5qcW1M
/BwUGQCcIFRgDzviL1DDuzzfvPvHGvPIKCSDOCQeFs6d5jTLJJI1lN1b3ewsxrSTFMvpGiztlC92
hNZFPLC+d53qKRCsvgzOc9h4GtdgV7gl/5HKyKRGresZ20oJTwH5OQQPl/8+J3BWdHSlyUi3ctpN
yUytMVwPSCWa58kOq9II/UkOs8Rpc/SNXUbjmdMWjQm5krBu53oCGjSbDkWj+1Ae9mYTRA6xZs+R
4FWKO3cYGqoCwTyD0sDzdWsNORx78IbD5cQoYWuPE8kEtxveQ78CJQ7DQqL69wvqOUaYlDNoMKvO
KcvZjiHRvAQozWtMLw3K6wGE6wFoWSUt3huNZi9tD23KDA+BqgOuRNFm5TmGlRcYea+1dZ7N4ShD
HqpD34AFAEJb1YTeBSu4zudsNwXTXs4Uvygy3xgfV3b+nIASpZ8PhSLbtVnZDYXqgGo6kVQe+n6E
F/+eFO8pklq0r5wizU5zbIJToMuQYDUERs7dYdCWR3ysgiZeY+/Cqaag5Yvgy+X61RiPsmUr3Vtl
7vrojlb2VFzrRCREzau0UraY62xurox6QBtCWmCGbWrHqAgpVMkJRy9XJZ+Ut5N1kjNosfWoYvP7
v3jaOwNnTDPKAmVKZoD3o/TUtWgiMb+1cgfl+dyeghoaUB+Xdx43KtgOl916hUnbqVuHW6EmD+80
UfGW4lFR11w9BFF97arNnoCNX9Vwde7sjOxiySmyn5ASNqyfgq/hHdXbr2HuQ8ifZCGZ8DVG0rrW
dPxdWUpdZfKWIIVwBXqLX4mU20X6Umc/JfNRgM8py0TLOVwRHDo0jNlXCZqiXTpSesy/8q1BNKRF
z7hBK8qBQkHC8K0UNWmiHC7vyrXFZMJSLZblatIGkLxkj9Hgm/HVLOm2pfrDVNllKPBMHFdrmQau
0sgCgliG7bChBokKtNejSL/NVqmLx7oxnZhmtgnpuEqU8FzXi7nfnqExm6kJ5EYP47XMtQhhNCfQ
rwWBAam4h3QErV170lTBqcxHxPuzQbCMhBUMQnmkVqQtYksjzry2wXOZ9pKg873P1cex/5UFoTOk
ovoFnru3cGXDNR61ZCitXe164zQSLRk6naIOT8Yy0hsF7YyKUtha45HxoGQe2OAdTUJ5zTvtwRWc
Hmp1f9l0OYfa2RcwVhSBzUYKLcy0apSvRVtVB6tTRIwlXOPZDJOJeLR4lMJyLZuEPschDEGCTO8b
PXaQ5fE77S9qrzAkpOQs8FitbvF8Uo2kM/JpwVJaMfEMZXHM+EWO42/Q7fHnBFYrVwLj4UQ9W0RW
ORZhm5wM/VqxiXreSsn2QRs6afYXr++AQf2Ohs0B8nbGy0tofUO7Jop5JVzJ7EpavhPyftkcOE7l
DIJx61DjqUZlrT0lSbHHo6WtT/5adlCE7gTFH0V6vYzHtQxLWbkJIfQE13m+VioE6MoU/POOVNiD
pPptcNvEEC11IJriXobib7YNFmPqQ2HNTTsCy1hKcjd31cmK9ft+sXbVgOpoVZEeFS1ubRmvvfbU
ZvNdgPcer6bQlsjy5LYz8/xJ8E2cgwskpF/jZ3aGBXHKwYrxTUGePKtl+z0n1U2WpZ/B+JwjOZcG
gTtKwY6mib1oBS774SeaY0VnCSfUO/sMxt+WJe0Tcy0Tb4ubwaJXcqshV/Bs/PcsczBdC42/YNzV
DFAynS/30hYlckjAQW+vSXYQNTqU6LsSFvHxwpMzIGatNTpMsdpjXgfzk0T9Tp87PIkGxlMYFXs1
ewO/8l6GEiH4Oty8fWmV4a6n1kuFGZaL9CaZCWRGcoGb4G6uzeiZxS6RXJ9IhI8i1FaMI3gY49bc
5QbKQ9GpMom4C7leaQPHLKokSb3UKJjsfsbbd+dO0FpFPc1lC+ZbDlYT5Xfoa2BTWyOZCtBEodyv
rpzIqPwAHbcUxVepLLiO8CfvC4jxTGWiB8MMORYnLX5odLkz4vve9Gnh9vOnGoyCpRINizlDmjFq
Y5R3Y0OoKm6uNrHanSQ3N1Ckuzx/6x/6I9Kx/hkWe3SUOSSPaY6y9Sh+a/FqnhE373Knoy915Bpm
ej2Nu8uIvKc1HI2IV8H1qICtjDlG0gCVi7+L/5d82k/1ZMsoNSjiClxi5U2qTo6kg5aR/uj7X7T4
qaS1jZugTQrL1ftc8DE8G91+C7OqC1XqtMhx3rRjUtgNcvvuWKuRq8WRSL+Tt6RbKGZJK1pmZqIB
Kh3DQzbIdhj3h2TJnWVSnMtTLBgV29E699WkTKgAd6gsncoaL/6qstcNQX6Le6BtRvT74XgTPcJq
MoggASaQsl0fay9SiS4L2nlSqNpZp0CKBJVso76bQNY2D4lngLWn1TQ7HkVaBbzdCa+urFKikIRi
eaNMMvZSTWHGbTg6WdnYemc4rUWPY/cRy9PjCMpWgefhhQ5gkFilQ/CSprLpyxFRShOZ8KbqrD5Z
TR/bbZlkAC1qt1ahcRiGsmCz8tf1C1I5P76CKkAJPDoiHcOsDSgaLabXxONkRwMVJbjWl1DWL0BO
GfktAxsVlFznULk8SrGhYkLzTj/F4Q8r668U0u9IlHpJ+sugCaJAyzaU/lCSQeD91tPxD/BVkxM6
rdCBYQueTTlR1bEGeDUnfpzQh3RYBA/83KncQDAbX0mmhJQLHGyvpz5aafYky9wyEnXL856C4F2/
hsLserXAKv1W1Eqyoxo9jZA2mvT7VnHT+kqPEicjrxKaFy7vf66rAVv4qmoK4SH2mbuoLQjAtDgU
9R53nTzwi6TfGaWCklIRu54IijHJnupok9UAFZm6NyGGSOZV+M26hWzb3eVRcfc4cjKgpADDh8J2
0kCz1ELeFUsmZQ6iVfSsF+A+QEzV5B/UDP9qDr/Q1oFvnFsTpq0GGh44N/mkm0hhJgcriu1U9MzJ
dSObUTGnISj4iJHNGNUc5pCRG+24+mWR9mqKXgZJFhwM/NX6GhRj9WVU1kq2dkRKnRdn1ik1Prpg
vG1FZs+LKqzNoBirV4q4S5UY7WnDHFtuHQYpktHdfWeMr6Ey3vTzCEE29J9cZ3oCjv7LdsIFR20H
UmcrnRMrxDagTIjIOcApqBykyp2mT6k9WHlsl+1jVv0KRUya3Fn9AmRl2apQRZMr5LfwGL4b6/e+
c630JRdqYsmCgbE8r8jC1gFpx1V4BVsg9OJ94PYok7U1m+7epdPstreLl7vho3QUsfhw/eVmjMw+
H6whmSFhCmwl3dEMErKKdchV0aHKDw43OMy5s1AZXNU9cNJ3zdOvFE8zPfpQebNfPNRg38JhtyPX
Iro2XjYOyu3/2IzO3NdC8DlTs1phn6GdFrnSPvC00/is/cx3xX7OIDjqNL9AHUQFTo07r/DSq/60
jJIuJiOJBs+4BMn/Kv98smQ0QdfubDSCuIGXHEDl3xcKs3rQoYtVebWcpNnR9paGYO9EAffSuqRx
q7D0wnlX426GA8kavl3ejtzdscFmVrTIjSGGaiF6vjrtes4AQuojCFB2TazvL0NxfekGillFUEqQ
pAoBVUjjTgJnjDJDHCxHwYKe2XAXT5fhRGu3/r45IqYqqPqsAJxsvVXyfbnWNIucmWj21t83GDTD
oxEeSTF7TYyj4T7v9qFxZf5Few0K1JD4Iyrquf4gZ2w7tYvMlOAUKq4zyW2qz0ikU88PhVblRWUl
ltLYjogaJLW5qSCqo92LbEJXYKxAdba8LVJ7AvmDNyzVayGDA7h8vLxO3MBhA8ycejFkhgr0VOLV
Bw98Vu2UCxxJF9gj6qJ0UHwmOv2LbIW1QWTOP4gUQ2vHXEMVgmbzSTH8xHybguFertdaMSLQNFjt
+o94+QuOPYCigkTRsMYqSYf2gT58H2Y0Yl2eRBEG46iKBnrw+fr+oWHVcDMIbDIT0ZMR19o3A2H8
FAjqqNavkrd9X4HMilAnUExvMWSEX6UoGOIVoKLzaWU6QBUfClGZ/Vu3tTwrM6YNKozlsovLuyR4
Q/21Fn7rVDxAzi8KPfwfc1+2JLmNZPsrbXqnhgsIktda88Alttwrs3KpF1hVVha4gARXEMTX30O1
ppUViptx1U9jspZ1KbPCA5vD4e7nnKm8bfP9cK6YfwoX/pPxo4M9z6NsihUKSwS0si+Ie8Xpkw8q
Ex0LFNS6S8eHtseZ2+ZkBLGKQxIwLCOyPBqx6dpgkAWMNlYNdjwgD8oinV03a30SDwON26BM7Pqs
ZsHJ1+Q7u0eD1UMearrGnQYtPkuBMi0FpW24ZFo+AkKdOMtjk6OZIHz0q3MZrtMz/c74UYQ9DcIL
wAmE0KVS6F24ks114L8uJcQMg8MUbDuW8n7HzqVHTu7ld2aPvI7FDY9yBbOWmw1leNdNNPZZt3GC
x49P5slr6J2hI2dj+/bcjzkM5UG+X/CYDK1ms2LwPzZzZjy/u/d3N1E5+qVu/dWMjljczfop9wxk
xsHTPZ0TgPjrkHwbDUJe4LngHwT07OdbzwI7uD0TD0LHyzWFmnu9bLh++3g85/bF7z9/N6C8Iugd
6DCg0v3htJn2Esb3DC0D3UoONW/saaOHWOEcnjF8eiYBlAE2GYoNx411soYWS8DxXhgha8FBnlFp
DiSBtQ29OvZ6uXPFgv/e74ldZgSLaZngXgAAJ6LHxXtr62l/5hudPp9/fqMjv9v2gGQuPRDmCrSV
QTarGyWA98sP/tKCS2proR5DxyziZwK2U43kUbTqqf4xFUfB4SDAi9yEmArTvfTc244UMoSa3tCF
AIETZC0YeJ3ybqyXgwo1qoL23s/rvWffeyI/RD576Oi3OXxZVe/tycVWzA8qQLEKonrbUTpvg+gz
zqu4k44dqwH1lZUJaO6CTx9P4cnQ891AjkJP6D9X/uJjIELdgv+Rl68dWpGInXK9nFmt0078zzk7
Ohw9a1XE1vdt516M7v3A9NZu75zxhuDdYgUo7Tx8PLa/nkby0yKt+/ndQeG9LSiZsTtawkArFu0G
2wFEU2cfm/l/HMg/B3bsqBugcBUY/1elhjDIuhAkVXXMbTSY7asqqacpVSYGPfL2jOF1l/0cP/k2
Wi7AzwIYG/LHRzPaRugYhMPBAIvLgUHilhwodjyeSFP5rULqTJeJai51nfaQK0dp9Iz9v04w7K86
oBQtmSBIPxq4RZU3oPCNIL8DHdaAHNqmsi9I4aasC9PaX5JA3vZ20osmMQNIy71U5Df28vdZG3/+
HkdXlgsqgSnv8D3y0bQbJHBm8Arldkqa/oZJqGWAaW7ZfDz4k2P3QbACEJCPwOTIA8zGhRSpD1c/
RdeC7Hj3UMkzXmb92n9Z3lX8yoeOMaC7R9OrzIBS6wKwDwPV86L4FtqA2RQSAH9yN43Y5QDszBkn
/9dw+ecb7OjMaBpx9M0TPKhyUBliSc/2X52auPd35NGoiqUTTK8TV+eJQo5+ue7E88drs37J44l7
b+JoP0zIDESWBRNBc2MFEwjcMsovx+EMgPScmaMAZsZt76xHINHdlae/SwAa6rvQO1PSOL0i6HVA
lgXUAMcilPVCZ74IrMjkzvHIN9X49p/M1r8NHFNUsGIJF7uCgXa57/u1rp6ze1exMzvrr+4fO8ul
aL+BJmgIzcYjbxwUaLBeZ4spDsJKtLvDKZqW+d9pOTVP3Leq74a044NhJfivB1GxM6+IE2T5+Apo
NUSTdQhyveNOZFNSN1wMVFr6jbwGhHzPv/g8HnwgfDLx6CdNQq8vzHfvPkjn5xDYnxJa22Dx+ni+
T9Qf169BwpX3Er77GHTkdZ5BqwzY6olI3YNOiy/0BVjTHYvry0rGTRY9WH9fWfRnm+7Psx9aiuRd
BJQdrgqqHty/X7r9+fOPVrcfrdIpV5WM3Lvs2x2NPkdl+vG8nXQc76ZtPSjvrvO6iGaLhDBBw2vL
3/Owis8SFZ480hE0S4E0WBM+R0dahYWxaQkbdbeyU3zF83IlUACN+MdjOWUHxAmQSEW7/3oofh6L
XU0au3yF6SgqtqGp1L1gYY6G73Byv+kql+eQo6tbPfaJSNWiYdJ28D//aPaQTqi8sbfQ3Sckws0f
nEIwVWLXBwpcIvrp4/GdclroH7dRxrN90IgczSNKi93sTfApRIPtKaR4kZxjlD85IKAYUVGDaBX6
+36ewsDYpVdT3I6Oq9OGZotfxT1AReBxG+8/Hs3vy348eUAwIPHgAST41+Ua2lKIYVwFz6Pd+Oxe
eeDViPXzfF1B+Ct2X8P9vDHXNP7cXNGb5Xa5eUHnwC7aBQAwApSQffx9Ts3u+69zdJi72dgmb/F1
1kXUDOKfy+PHFk6A53wUz/8c8dF5LmTtuWyECW/jX7MrAOZuxzTYBdf1YXqxUnVor2gMnm+Msr5s
spGdiX1OHZD39o+26+gOHcphsE/AKCTEZVhcM2mlEo+gj0d6osawjjQEYzWSaev6/ryPSoFC9DCj
Hxyn5tlCpFotTUo1MPiUbUVNd2Qay9hFTyxa4JHRTm05/f3CN7ynR3FicDaBBz7ay01JZlsSHBeX
5yAX2dd2PEDfoj5HoX3ShfowQKJVvuCYKEoHXb0MIH4GtPtLqAA7ZaCao3cfz+ipg4nmh38bOdqd
NA+sblyNEHi24tbM90I94qkST9Nw5io9dRDemzrapZIzRxgCUyG7pAD7N1N9ZnusM3988t9bONqH
wIfQ1lKwMJPnutjp4gYBq9N+HrAvymc5n2nvOBXy41ZYdX4R6/2FV2fUQy9LP8JzXD40Hri0XC/u
8+95+0qCL0Wz/3ilTk7fO2vHgwMUfkbSCP0Wyw5K8FZ7ppxwcvKAM1/pUGHmuHJSeRWfucKd46un
kV969nXVIiETvQSQKFuSbn79eDwnt/e7+O7oKDfKXupwje9KRbIO2Xf4bQCJzj03z5lZfde7QKQP
6qieW5gR/p5EwKh7CFf/k4fY+wjh6BSZzuMWr4F2bOYn1R7s6PPHc3XKwb7//KOjYyqnrdUqUuoM
u1b9mL0CZNZbVZ+rv5zyBtB3xU2CRAEQrEd2oC1SAvKIPWDr1Jnz2Hd3yt6H84BX2Zk749S6vDd1
tJ2tvBGEdViX1kP+01Splz91YZF+PHHnrKw/f7f6lqIjL0dYARVV7agEPRMURHf/iRGQEtGVYwvN
bD8bMZMb0TFah+J+Z10SEDAX5udYCE5uAeBo/8fI0TO55+iU4zmMFIATGq9IKdDiVeXE+fTw8XBO
WgqAhQQIExqMx5QibouUe+kg3A0gFEXYTal3zM6g//6xmROlWrwr8bhcme8poB5Hm01XS+EWKJok
KiBJ5wePJQli4pkeAk5DbHC5LzWIBxjf0OEcJGPdXcc3xXvbR7svXEZPzuhzSdzGJJPf35rIOZMK
OOVPQcsCUVow5+GSWH/+buvx3OQN9svac8XhcqZGpWQAcXsJnebEkiDsHntWpW7Yg35xns5Ua09t
fDxZsWHAlkTwQPrZugpcFpgCt0VQInLgoC1uw0sWjmde6af2irdquQGDBIKSY674SVgRwa2LS4ll
LqCfXMl0BJ1d1G0+3i0nx/OnoWOS8G6Rc96uDwjPHpw5dno23kM8draRaalxIj62dnpvvjN39ORD
Dl8utUQkQQsdV4Udi9LehRqXvAi6uCwaKNaidV3fTK05FyedCiuQqQS2C5lKqFEcLZ3XOMzRkMdK
GBK1JPrUtjmIV7vLvHJT4nwfwW/18WhPef33r80jg0E0aTI2q9f35z62x5wn3C+anduBE1qhhNs9
f2zw5PQGaMoHay5Y81AM+Xl3CuaYjqySoGU1HRjUXWsaxmU/bSYXTAiCx2q5LXPQCObfP7Z8ahu9
N3zkRVGM75DigWHNm3gqdg0QrKM+E6mdOhQB1s+hKC4i5X906dht1FeU4ra2gq1hYC/ZhvSbb85N
4rosxz4MXQVg5ndCSJ0eU3dU00zIBEacxOG3FEqZQNUnRSV2yhn2UPzbFf5yT9sXwHah1d4AJu4c
3OacmOPJsUJQD1QBIfi1jhOeluW6FpqPVxU3kaA7t5Q8rvusPXf9nToUwZ92jvOeurGHEB022DFN
+ckryqxz2i+G2alyedx235fiXLveKf8NiT/bJoCRoMH5yH8TUwM/ocFSwAoPxPaeqXe9xBOs1OzW
8+SVnlWeuNJiieu45wSaTh1JNMSvQjQ2XjTHPgASNEPZL6Bh8Pxv5Xyr6jczJ3rY6L+PI12hBR4k
tIJViPv4MQvYgsUrF093Gj61w74sXyAqV7Uvk/16jjbjROkNtgi4bnw0ByMKOvIz5dxMCzwMZhQp
5UltFtSb5o2T3zj+JnQ2oQvlJPfJPfcqPJnCfW/36LLXFZSYbHCxQWx5810nd9Zu6Dfhl0/WY9hn
xZD1j2e8zMnV88FvseI98c+Re6NGoBqzIuVDAWCuf0ns2HO+2uXn/Bwj4qnjF76zdOTPhD/LsFgt
IcSKIWTX2l/nKiHnOMdPdDFh6d7ZOToMXAeeDlc7zYhOWWenYhE3B+9uREY+7W47lvgPH3vqMyP7
/Qp5Fz6xufxjDosViw/ErHySFfRA6k8f2zmBosTQ8NpxfB8cc+5xgt8MgQQzs0byaksTZ+c8bGQC
qbDwxvnC701SbrtbkHnMsXn52PCpq+i9XffnO3AUIFWX4YxdOXzjag8KOR5tPjbhrp9xfEW8t3F0
4pQtPFlZsKE2wo3dx+7AUr0P90PK7uWDM6dN4oEqz0/5V5FcAH+Q/Ccvyvff4OjsiTKwPEtgdo3r
3lbG3oDwKqFotjDhrer6/e8D/q9X/X/4m7z919CG//4n/vwqW2gmcrQc/fzH/75p35p/3Iqvr2/D
P9e/+O9fPPq97Zu8/lr/9Zd++jv48D+Mp1/Hrz/9IWvGYlzuprd++fQ2gKLq98/H11x/8//3h/94
+/1THpb27bdfXuXUjOun8UI2v/zxo/33335BEezdwq+f/8cP1wH89svl11EVX//yF96+DuNvv7jh
ry74+lYdpyhEij+Ei5jffv+J/SsSi4jZUV8jyMwT7J5Goovrt1/88NeVdxGUZKh3gLxzzcMOyJSu
P/J/pVBXXzP5BBzyYMr45X8G/tP6/Lle/0Ai71YWzTj89gsEH37aomD8IqCvAWB6pRQB0+lxcaXS
wdIEYRmkePo2P+pojF6amgDDJ/m0FeBteKsaBe7/ievwhRlRTVm4TPrKRmcl2TjgZHykvana2HKs
PohZSXmZLV5rtqVpURfvw4BooDSqwM4c6TpDLAmYhFMWdfKFITiFEjfgfvQQ6SlwEvReuF0G1dOg
SCqfLVMMWT+5AfU6cy+8saIzoJV59YBZG1HCEEa/aiJ7a1v7ZBxRIg0HUCaiD2gGRSY4i5MQ8P8m
zv2iKzPZFc4GJBw29DY1s8HuV4vy2RMh4CmEAv4Qg+qpbzPPy5Gl8sAV8FUUK3i1gcYDaJIk6e0d
BABB4Ot4YPQaZnOLNp3mx2By61ChDpAy1elPAejN75hfBTy1jTvoDeoD4mtdyXB6gshHU8XeZEdX
o1sv1767rC3lJVkeQWblg2NuQitqFFVFvSn60HlZGh/M/bQlKtp0kEp67nPe5mkVNe1XiP/0NB4r
C0FY5dnhmFKPCgasICTvsxAkFd97YPw42OVyAragtvCvgokaHnedIDwtmn76kfu8eOQEZkBAh8pX
0gyBBTLPmecClDqzdeXkUWAO4P7hn5eW9CCLqmfzpAoh27iZcl/HUziYOi24gytKjAN/HO1S86Sv
ZdRtexXaXRyUtIeHo3IeD8XgMTh8A/a2rBF5VcdL5dhtwkwT7OelGaeEq9IBOjjyDl5r1SE6goDW
SpSqpms0lOXutnMxHCwvSGxjMqNLYtMaNR2W2gX5U88m9H1XrJgJSl61Yuk4BD5oUvux7XdKTs5z
NIZdFOugRzLPclU6SWsJMqedUE9YSCejFJR10+WkvKpJ4TDwHVTQ8Xk30WD55ll+80z6UmLPhFJ/
I60tFNSnR6vPJkLyIh0nosE/NzFspX4pDOizpqa5hFIAy9O8GLo7YgXVU+kYu0mk8KvvM2ssVM2K
gH6u65KCZjIs7RZLxcsqU3MzxnPoRM+jqtBcS7igKCgF69JLLWrIHURTD1pywK6fyNJVdKfExH+A
QXtets081TSdvaGobrRd2YBJRS4wrI1uly26geooccDLIRLq9vkjQ1crOiZJyfot79sIb8PRM49t
X6I9qFjcrkjGZXDaxOoBYk/y2g3yjVWBRxB97443xlM5j5dDKeYyQVa7t2LaReMXPXXeEwvBUJB6
jiGINtueDVdeWCkwbOKBUW/z0s7rA5oCGwIOFzn1e+in1uVmECUJk9rV/rgFYK8ob5bZmuzdHDjG
SYbBYM0dK3dRR+nRToUmqsiAa78I+Jz2HTKtWysULEBiJNINeuoGow/aydlDsEicZNsgvZEWbaHu
wj6UzqGwiPB3utdkvtetXTlfhtAtnSwvRsiWaoGHSdr1ZnjusRFInMtZgfW691SdAI7SQyA0dFYa
mJaWVQ8alQELdFNUuc/uOFphijhn1qBSd+yj+XJaANzZ1qohOaDxUfFjpDpXcV5FKoLrEWAK8YrK
G7aKGvtxrYiFWcB19OZyUzSbmYK8NxX+WExbcFSFq0iLRaAUUzTBAQ9TiHhaUBPPN+hcsRFSuXJh
KSiOKntH0E1SbURf+T+kFajXAbV1eTFBUSPImhYQjqZmAtzeUCNf4lFNRmR6kJDW8P0SzOzQOx2r
zGMgC7lzlzpDQrttsnrozDef1cCJqpX4B3yaM7r62tA3buw1hfdgKOFo0bGdSYKLABWwWJaqr7au
sNkBDZ2NBy24ZXjqiBi+eXM1sqwHf0uAOFSi2YM5RDbJMFqgr+v9KQQDrWaTkwU5lVC4N3aOFj7h
lHvLtoIf7dBpChp25jlQo4ff3jOaR17mzw48VMFyCRD5UCk7DkkXZJCX9eBW2rZG2y66oAtQHtN5
3PUNCZ8LuHxna4FM81tvt6yHuyipnfYuBLoPuWGj2eVF1Ud7Jdvxdeg7EHfqsTMPlsPYwwCyhGFX
h+GLFUg0WdakNFuRc3owrJ+/gX2JX0w0QhWrHCaGTgNIU09SyweI4Y5X8zDUP6ZuiULgs5tlN1r5
CI8JE69t6bc/tKVt1AkcGw3i0SyUmzjU4O6aRVnruBNcf4HDDmgcYFM++yNx5gf0oYSfoBM8PoWd
M8hEFXq6hTxrP2eVYfNTVViyTBjSHHC92CXboMa6rPSRYm8WBpwLhIahaNF3lJq4CUo9xaxaXDd1
0MrRxM6otqQX/r2cBNqfa1VJluW+gKZb11jAa4EFMXoBZGhVuYSy0tdqmEwYy7a0kWSvIjlsQgb2
UrQsa49AVbQ0PzAe1V+A+zqKtkupQnLJgAgDoq7J5zENwRRykwNNxTNaNzpKlAncLwjwVJMaItGo
tSKFnMS3clAN5TNb/tCx/Vsx8FXx2stB/hg/jIDXSPl+7N/exquv7fFv/i8Mg5Gf+CgMvp+L0bz1
4muD5/q/4uo1eP79b/0rFnbsXxGzos3FA7UlUqwEj85/xcL+r6vsL9i0QAdgg49g/ckfsTAJfg3R
SrIqU6E5BhQweM3/EQsT/1dQUYNGB2giH4LF1P07sTBEPI5iYVCkraxsAMkRBxRYxxArrxh45xQu
XmrE5M8ViarEdkswDYJJNUfjSIeCRVRBMka5eHirPOhQpbOC2xpdmvvcdHYGIUFw6Tt8uI6Gsb3P
Pf2lHSa5H+Gfbmoto4vKEvwyWhp1xcNRoqdtKOUVxK9bCMtScqWiPlsJ7fctj9YjpQZ10IUJIUPN
h4xaLbiYXeXMF75nTduJ0epQ9uO4wek1LzooQZus/HAAcbBcLrjy/Aun1PdNJIsrjb+99RDv4FKB
Y475wPvnkfk6W98OG7dt7wTeADFuSIC/hFIhpHFyvg2WuczE4HkpbnioxPUQ6ECdvfARgnlgxKgL
oe/K1iYxJAiihEfgIBhJR7YeKdtDMI7zVvDG2yBKUK+z0NOm98hbPxRuZsvChgYiQWxURSCUFNDj
mMGXm1ler66cgauDIzo8Lhp0Su5n5QZ1NufhyubvoRQHHeX82W4W65trgXvIgaw3aGQEtEudYjno
oUYBLUCG7cX0jvutnspgN44eYhiJeOSFO2N16IulvR8mj6cLUcjdDpX4odHVC+ExtdHMA2VePi2I
GJtmnwPEG6RNAwRDbze7sG7bz3M/oIDV+8geeCa4GHK/89E+P6idzBGWoBVG+BcyAK5tanuzF1Vk
QWrPLqKY1nIbSbtMF1laU1x4dcNjYxUUvlrmsVzaIZ18XMy8oxeqR5u2YdLcGUX8O7dB8ZECabmX
kxdtw87qIcUxDBfKFH48eRXFxa/ERijd7IIZoSvHon52hTWnbHCqDR6WiKBBxYdEPGif/ZD5aedZ
zgM8pUCZo4NrrgsgJ33D4lYHWwBUEWd5prme63Y7jCAVmIMAvwVaL0wdGIUCHTxFbt1t5pFKCKmx
IYZbDg6Ez+SqGZifINUKfeigqFOI9qi4qlGDQwtCvc+hyAKFcb+M6RwhEFKIcsAQ8UAoGzczyjRW
Etksh+a4CLNxoirLZUmepZjyHZopwZDvc7e5YFGDsq89AMZdy9AgjTSUznMucrNeFOqVKwJWfO5B
sSYEHi4dWu3sw8EfOxAPFfmWC4h/cgRS2dwEReYaTwqwrPosiZZWgLut8rJJTvi/C9ZSoRnIdbJR
z3SKfaG/uL2xEZXk+lvj5v6DMvOXCnROiXCEd+30IO3nCA/R/wcWast3biKEqhkY4KztTGuVyTa3
N02NKRoVda66TqPHFiW2HYW2WR5jo+GdNfg5lJTaRUyP3RwZMC6gLpAxf3q26Gg+u6pv8QQl82aQ
9cbWWqLCMjipawFYQJ3qWeJ5nM2QTnvCUZ0uyzIUd3UOEjYWBbsJmIOMuutuNIhlbzQpP4lCVPEy
aojYFlV1y6aJpaTC0ymuZj1dd+iUnrII4VsFbdaueqSu1jsvnKeb0VPBWwf84cUSTiSpHTp4QGGN
ReJ1DK8GR9vjJWCy2srAke1eIbtZq7gGsrtL0VnfXOdVV17kee0DhVr1W0lYH7PJfLNmSD3krTTf
u0CKAnEUXbZtO+SJJmASHEIL9UkjojcH0lBphM/bWtUyHhpRzxduNRIEScumFdXnyiI+IKhzicSF
b031fAinArQmhVw8k1jdBCZXHPVriSpTmUCe3txJq7kKeU9SL+TuHldZzmJXdwwEyYPEDg1I86Al
Je0esTZ061k1tGkJjljcN3lc1NbBXd8keinGePTh7kSnWgMYLIg4w8J6FNNIL0xVlw/uRDd1NIeX
vz+ggl666ehi61YyL7easpRJxodUWRHfeySfLrmyKciwCdm67UhAT6FevRX5Fk0lwFTTEm0AA5hi
vWAH5dqvoHY/RIkvQJtdILC6KmipMlXUW1kPxSYizSukTV7EUO+DSD0HQlwTO7+nVoGYOOfltKEN
pUUMIOqUKK7b3Vi1XxXzlitrATUsZCtXYaWVobcA7/nkjV6bcM0diIHCU5ZmuF6iyXu2mMMzLkh9
yMMGDwTN2oeqCJYvBUD9WblQiAdWeFl2EEdFPdbIF1d0z5FarqsZ7PgjHFSv+u9j3/Wb0Z1AYUrb
DN5i3pRVoK+NRUjCsax74Q8XY4Aix0LCO084fAMFnm8NmA+fxgEZFbzzi5Q3xuDajvC+mAuAR8No
gjPLJ7JnJe5GC9Jgnzhz+Y2A5E06qSq8E6II0V9QXU4VF13i4wKWgGfO9Y4UkX3fAqr2tTayhC5Y
yKG9VhRsj9d8tx0KX8PbTeJpYZU+INkD8TK6dMhIFxBSCkGWOrWyIWnpAPXWBpLuHbf1vjGnbTcO
XdnUzOgFF/4y+N9lLtybSNT2Xd/mQRkD0hHeEF4hBUaHgxuWy2EOOHuUSvvlRSE7casZe3XmWRzw
CkdSWOo7jsLRPZ43wRbSwXLDh9GPu6AN9khHzWk4+vlLh0pfFHetZ71UFm/3jc90k9mNvw863C7w
yyH+5ftbbEw7LaWvL3x0KNxUAJLPCRdOe8e1Cb42rrhVeCUo6FDaBm009dBcYYkBNR2RkrydzTI9
epX9hPfmg9YhyE4LJSREdjSPy4mLjexb6I7Uk/fZZZYEqEj5edIg9IQoC7HBz9UjiIjbyBKpL1r6
3BYh7sHWw+PB7tgVdUV7nfel+tTzQe+doerS3OoMul7CpU2kV+L2jrT1iu8oSOzYOsS9osLgmnfM
ueBQtN9EfBnjgYCJ3u/dzOM1uzQ59ba5sPDahPZShe6FCNidqWNmE005QJZts5OqvprD0omrQET8
oEggoe6a23igLhCqrCYCPukxr2KJRxfLZjaRLyPAERUUUaH306A7KEH6OPjeuL3eheAcvZaszbeG
h+age6d/wLtowhUC6DuwrcBUzo7dId9vteNOgGI61Tjs/i4vqdclBdoBviDdXI0xD50Z/Kt1uJUF
56DMCq37KtdwXJJRKx5n2j6avgSM06OhfSnCmb0JD0/Q+5w12o/zNjAbKbjHAAIPvvSFAiMbmikI
eNw5qLmHoGu2Pi3Dz+DI+4HcyQ85Uu9+jliYhjW6jnJc+3Xsj239NQJDvZ3akN3bVv4YXfckmBCB
1OGjocYqU/zUOgBUtHXCXCAiyeU9moL7LUr2/qZTlfkELDMSnUAp4IurpJzGfmMvfRki1gKAWtZu
nRJfj5sRC37jW/SJIJbcaN9mm5oHeQYd8PItrE2QguPQ209IeaUBraqdPYFDDCvR7bQy5nOjzZip
+kuHluU4YA348YLyjS91edlEiMRqUyJU9bdO/QLB0CIOiuIS7JL3vKdj3I6W+grc9XVZjf0tgDwg
L1bkrifdRtD2uu/zN1dGyLmDGseO3hphPhWavHqVu7WkHexmadyVBf9hDue9EMEtE62TQf9hr009
xEED6vShs+A5c7rvOcXdo7nO4AirpPcR0892KkgOFhVhvmmgUuA25wUhWjSWkJjK6fBp0Z0T7Vgh
53ZfTrK27mQAfcU7qypeA0Swd67ljQ8BYH8TKDdoCQThwu8sPqAXzxZzIgNXpEZ79T2rPVDMRtqk
UzeGh2oQPJvNbG4if1kgghb1CmFuwehFaCiIxoOe89Tn1nw32xNfIFFmW2lO+/ITn/ArbI6j3lmu
7LlFTTkqi13YrqWIXOB2rW2S7y2IB92CipeCHmYazTURqnizSc/x5JIS3OK9vM4ZV4kHeftb4vZ9
FrQFONw10rJwxh7dTohydKG3wDQEmE9hDVk+dXUeQ7Ygzzwi4IXrNt9VSN9mgpUKCEosMAoOvYe7
1+suytGdEyfk+qoeCUDnxTOVBBMxNNraNwvy9W5Nt0hZ68SbUPrAC6t0btsFl2vphp8gTN+kzfTc
rDqlKpjua+BusmBCQwT1GCrpIXRyuB8cmnqcD7nnjdu5F+ou79xLQbpb2k0mGyjvnmyr9z511QJF
KRcc9s3i5le0M3lG5q5Bp5qot30Z8L3vgg1Y2pHJFoTgN0EB3qLc0e6mqykBMRRUn5Yy6O7KGtvb
uPO8nwaky/Sir5Rf3AW+gnrROFv7uTXiii0duE1B7Vlmq35ZtRkLVX8yo/4+ge9jN0/2nC6OBfm3
BR2WiLjBG3rp49jNMRuANytyXXwO3BlHlvPok7PM1dOkReUCSKE4hBVne3jow6jA86GOyPoBdXDJ
C4J/VQW/K5jbQGyFNiCY6iOT5g48gmUcmvAcnO/gZH/mYMO+diyC3aa4pS79Bv1fKW+t516G6IpG
mSgemLAPoSPNwag1mS+8XRW2zW2n+gDPyJKjeZ9FGTxc/cn3zbjJe9skHW2DpG6o/tYrx6TgbsG2
W2x0zCDDKJ/80RcAKmr4IWQbUciQhcyhxcO8R92FzhaMtNW96sAU/H+pO7PmOJks73+hoYdk5xao
Ku2StViSbwjLC2sCyQ6ffn64u9/XKjlc05cT8dw9DlEsmXnO+W8ThKd9v7YE2bhrcZ3l1iMfA8XP
0C/6BfY6Su7ahuF0PWvqHNiB/FV9qTmfc94vhsAoO9lYtntJMXSYCXlaeu+hTRpqQgOP4BfJh3HZ
TV7PvKNprge4VaHZLsujt9pN6A6z9havC/lUVZf9FL3jvTjakp9jKDQ//ldtS7X2iMWCzBbptroQ
GDexeUZWiwgzV/8qvHy6/K/BzdecQQcJ7aY/nunKr4Il8ecbBqk3eTbEIVyghGoh+0Tbmd+IWSz/
5Ez+RwO6x1ry3/HM7R1a/b+b4f0fQrF9kOf//jdW/AHEPjCH/Pbj98Hd9u//hWH7/+CNCOZsBpYy
ENMBkf85txP+PyBHWXhfEm3s8k9gWfx7bif+4aI0Ywy70ZrIbmDa9q+5nWkx0hM2/wvuIfGQwNv/
/l3/Cwz7iM3IEe+RygunCR0iQ0QCJBjr/UZVYdadMUy2tSCul/oinh3OE12lZ9rs93Tx7XBjudP4
CQs/7dAPsA7JvLHPfntY//pRvwPp79kk//wNLgHdvi2gsli/woN/+w2zk02mbAnPXgZLYDSkqxsX
QPyyodmI/n6pI8T+1+163ub7CbOZJAm4Cb/f7iy1zh51XyP0o3HpCRUbZaU6/DBOXGf7Q/+fvcI9
4bbNKvQtXhbhocd5i8Au3gRym7ClxPZuWGtqTctT2aFkQnEzuTLHkzBWuckwP/Mg0izS0c6Vi1m2
bS/5dbtM9mOcVGqJTKdtVMih7j8WC2v6bBorWyBqAVfc4Pq0A9sZ8SZy3LEodrqmfCcgNiLLApDM
5hULf5sJiVtlO8A3s9thojB9dyvH3XXzBJd0zAnWwJ/UzfTAAEfHjdzbMBSROM1lW/XWum81mceE
1+Cgs2NrbqwLN9OYGpx4ah8fmi9wWYNQjxYO/uDR2wHpj12NhOQ0mb85ak728agVJ3zKjxwU3c3W
aTO18tDBIRlFIP7+KkoNk5FpRRK6SSfOtMSaLpd4prjg63kCwQKZ0mx6Ew/85sxPhLidPMqHrJVG
UIh+iKQpRNh7DV0K47b/zEZo+3lbNpehw1JxBal2G7nst9XQMmUpy4aft3aGFzWdA3OsgQO4V6rV
d2mZa49/f+pHTKtfV2SHYoBv0YHj/X9E+ZvlbGdmvGgMJMfsSUig8zDVKZGSulTfksJqGKZbo3xm
ANDUATDz+s1IxjnfzcoeHgHYvGYnxDK+VuWymoGZ6nEWjIV07LBsLY3xT9ksX714xXOmMbYUIr3r
Uj/Qm0Z5J1be9nh+X3g8Phg+3IS5Wd5/IGoOa5X3xUoqTarLJ478/pBZSRYNvXXdGP73vz+6452L
i/kWk/mNBw4z9Jhnq2UtPYXpakytzfg6tlbrIHkGt5UWmyckbr9Mj45uDLNLyNK0cboJZvP+u0ir
uNCcQYsBIDK93smy8bP9yFrfkW6koavznBgE0RddHiy2lfxY7da/m5MFJausGkHVQAaT2gNl5N65
SNPiqfNn987J3dQO7QJLbvjzY2FHulXi8K77S3nTV6lLEzKmkCssV2Z0w9k43tV2Q7zZaM5pucNO
FlO9Je70JZwkfTKlZmXc9VS//i3/0/nEOMJ+m20PPTgcj+airlpga5lsfmrMu+nwMAyom11WUPAA
Dan0lIHNkcr41yfOmge1MuFs4ad0pIkoPF8ZqwOZwgKIUNBaGtkGnjEzHPaYOT1Vddm+JBJZA6Ft
vXNYR9HAITEK72u6DOsn0BImWNlgtm9t7ccvHWUpzUHu3LnOaJGokE+FAWQwLd/nNZmxyFJeAe3t
/9UUfzgmj9ie/7wJdkfy51zHdIH83n8BPVyDsbRLzpSqzuXeBgi7NLW4jmCckNXDqyoDG+eJQ2+r
Hh95gVOeDaemdeC4rmOFw4pKRudCN7zhyXQac0suUTl5BgWT87//2OODdlsZv//Wo10MpgrLdNtk
88KcIhwbytDu3Hz396t8KF+2zVyAYhLOpG/R6kfvtWuXcUzLJsERKV3eFGaxkZ02y41lp8kTLDyE
WAPbNcdhOasQOuecRYjvh7u//46NQvx+bfIzNpr2JiTaIuTfv5kmm50kVnUSigaiTNlX0327tsl5
M0/ulbQlg6G20qPGTEw3rDynPXH9j5selSDDOY40JlCYn7y/vqtiRvAWZY2WrsM+7XJ1Zde4AVsL
ugMAGvq1v9/wny4Iw99j8/M2T6ij5z6v1TiaOnNFY0l7muHaOesd1cKm6jbWhitPnFEfPyciXjfe
JrowHvGxZTUEtBwoEXXWxMw/agSKvs7xTh29f7wK2heEiuQWQOl8/xjxT/fbcuKu0ta3zrpJbyO8
490T5e4frwIav+nbCIk6Lg0nD87o4nMvvq8WyBTMTjWdS/39Df3pKjBkqehhiJt8HO/vRcbs06MF
fbFQ2gooucY7u0/KEwvwj1eBXM82LvDpO35idgII5U1sSS5Ov7BuerM8m/phvv/7zWzr5/36wkyE
t2KYW/gm+RXvb0Y35sx2JC9mKqZpX5uzuW/4p4ciL5xzltPy2c+tIRRFZZ64wSPXhm3TBS5lWeOL
pcOvOJZCsoJNhdaR5kTxx/V+rR97pQ37Ml2qXb36S1gX/QpJdKj2g/WtK/3HPAP2jJn5nVh02+d3
9BQgfvi4+9NGMok9WnT2bHRZCo1ge9jN10SRoL6YVnPmW8t8wh7gl6Pb+2shbnNZ4jCcEZsef6RO
lrSzbsk4qLPV/8xqx3WNkITRDekkQIVAUCZ3n026fmG3QE6BV+bxlTRr4lBFMqSf89jIxHmXSSIJ
Z2uARrX5t2h7OaRFGU02AHGQp54P5NTLhC90XMYWInQB9t0NM0F7otUxy/CVbicHyxtPOkd/fJw4
I0F+sXTccah+jfcf1QzWMy2x4QeAfyMzdlOEJE0MZ6vpyBOL8eN2SeVA7bYxdBC7HedN0DSUs0Vc
c6DJRv8x1Ut/pfVJQQPq/6xV1R/+vlw+3hnG/tDVDVoIzqNjiaJvS2muE5dbFhhhudbMVdD3YCbg
2bp74qQ/kkZtK4Sbcn/Z1aBAYaDw/jnK0Y0hbeRxUILio+Jxq4ve65qLtSnjPaxkfT9hMPtZlp5x
P3R+e64DTUWFsIt/KijeCSh+nyN83CUwzDHIE2SGgC+qf/RCTUyVRkvxzbrj0jwboOGHbIaSGqhW
MV4fzBgSSanbO5HJU4bWHx/5tp0bWxwLrb91bFlaLJaQcuCR901hhczpsAvO4LKm2nzqgR/vudt6
tHSKWKTRtGvHZ+EQy7TotBxALR++iYr4ydg1kv/wE0IUjeG+zXslKtrgiH//UrGHawSosQpzJqY3
yZojeZtT7QpWVH3iUr+0c7/vNbwt3Gi4CqpaRBvHNtN5YdeGrKGwN6scGbC6fnxYoH5rSGlnVIOO
Wdjm2arP9nruFinmuoNZaQtsrVkg/yEYLwtLqQglJP/UJ/O+rdSV6gsfNGOaR/fT0A72EFV2aesh
YuHseSzJLQ3Wdp3qu8wDSTzg2KY9/30VfnxP3BZm+1DzBMEJH27LsppErhpM7w5T+lnT/KgexSm5
94fWhqf3Ky/c0ZkmbrvL+zcFI6FyhhJloo3W5HUuU8Byhk9avvf1xHhtoDUp4tHG4aFHGc4uPsJc
DXgb4sUlnhvYvvazB8PJDJTiRQq5eM59Qqt7SMdWpFWymiLEqi1u21CWIYVVSQ8ou+bxqaLyQzXP
rWx2AxuR0BOcIke34m8kSZXnbdiX+aPwZfu1mzCFtuCiX1idxXk728b93MjsMU5HdeWA6J+wWvz4
0lheLCuub9JlHUt6Blm6YxnDtphiOGBZHDPZyNbkxHnwh6tQ+22FDNp1rD2PdqpkBB+cahTBQqVm
0JAHcD7Go777+wf4YWdmlIq1j0EJuBk6YpD2/tMoAFsqdMBtSOUwPSvsZH4OmVueZSr2HofMLGBf
d/W88zM/fQNfTKMKPbEiBBtNwKljYis436/y7exz2KAZd1uUMe9/TCqkv+aVDU5n3BdxEJL3OCYh
peMpj/w/fEZsW4J9ZBNl0fMfHUjN4o4y0coxdH1yM69W8GIZOJXNYJFEMrcIp3REVN7CN1p2QDhO
vgXnucYdOKnx+Pd38OFNU1eAdFKBk9CA+Gz7/79N83SzlU2ODDTs+xhDRM56OGbduP/7VT5uAlyA
M4F0ZIbajPKOHu5C3Vq7CG1CryCeuEEsumfk1n63JQaMjN3862qu3HBtU3hgTe1cq3maoJ8akpBL
BgXa3pnHJCpmUR8WvXe9cI219TKt/PQCYLw7dLNnP1jOMu0Ss3Siv//87Tt892lsv94G6KBYYfrp
uO8fUlYbCOR1YFTbWqxfZL7AjMHyOrs7NR48UgO7sKN5UDgYOwYlC9YmRx8HTvtxvLhGFRpgzlMY
2wAgRMJPPqxSAgd/InXq5gOnTwm7Tc+MS9AQwdSM4s4LZ1PPPqPFRWPbN9pwYsRHJX/8IFA0curC
H2TNsjMcnbqDHESfJLLkleUd+Eu8QuCr/HIV+7mc7Axx4Ma/quK8xd3Gm17zvkLKVxSu9iqzRX/q
h9p4tionfwCRbHezX5VP5WCsZQSkn31tlsZbkD9lntgBT4pro0ypwymCwctny9QerbjTkru6g/sU
TFKDjaqA270Le5rta+yDzC9FJrSf0myha42GPZQ734vjz/1S479uNGjQOtH73yh4vSaQozWbu9Rb
LdhDsjbN0PNTF80PJQ54BXkZb9TnHpJAoMpgMWpB8cbM6kdmqOlhzXuLlCE9QfsyKRvBnJnN/cvk
T8m6r9y0+qLQlIyMkQWxYINeMqc2nNYd90It9jfl+mUfLZ5HyhWwaevsK3vRmeHXCC8j9MszlFMb
3P9qRmycnXtysb/YKaQupmhp9dkCe0gDaB/6eOEnZUHMJnB9Fixq7NQGAw8avHOTxOxc+XoVzCPq
FXRW9PdRzLD4qaugVx+yPG/uB7Nun+IhUQUUDp1BCe0jpUAdD8VNMWf9Z5P9v4lGryt+NMD1X7x0
ya/quMOpM9EHL41gwlTfdJD4HcpHuZxb5N0k7NS100WwitpL36x86H51rf1QvabmsM2q9bOWa6in
+ZGacd7ZBuhFUZUoOYyu9LJ9P9arFihrct9qe50/LaDwn2x3mCZIMwIJzQJp9Wtl6gtPNu/MJDR7
RAzSrho8a/N1va4K2a2HcdD7GwZA1Qv+S+YXp6pNFtUCm4q0FTC3PSJeg/4c/6oUmktmpSyohY4O
ptwEP4yZanaoW+nPMGwMZ2D4DD0hWAYpb3ypOiJOKpPzXy+Rtd0MgymXqCzKpA21Jc6ryHb7GWsb
Tyksd+OOO9ad1Rc7o1a4c9emjwxRdoP7o15tbdy0VxNgf1W0cxA7g+Mg02FwfktWUe5yUnTCOhs9
GJrQMiDqBLZqsZRamOxHqsiR4XbTooGVeTGc/YHY5zYyuOUbOfvt9gyrdVf3AgZWbuuri2lmNhV4
hMMx1yDsq70mYVfuZxn3j02mjQAvMk9f4OSRyTmt6/gF5VjrhY47q3SPZDK+nmI6nqt4zdMn9BNp
+3kY9UULbbNBX+CjLcDsXhYJFnEQQQeotE0OsGnnvhOmhWBIMUILbi8ZUzdPWQYGFIrRMFmgq4Fy
wU1puqmylh8zHL3LoumM8uBW0/hYyIo8Iq2hfubnyOq1H0WaQLpwu6vE85qCvyO1c5HZ7muZpMPL
3CAaDrYqCiWoncOHcARc3cBd/eJx0BfHuiwWp4eS2XvV1Tg1fnpAFw0GACsDBdRiWVDQ+w79aCTm
YX6t7XRZ0F3hqgN3S28C3W0H66JpSkO/IKlpyi8UWtVzrzTG6lDPHuSgYiyq+4zXU8Oi0WYnYjn7
5qVf+ZAF8T9HMhm3liEi1fX+oddIzwzkXDZQv50ZCUSqzLFFEpHW1wv6fy2cp9xf6J4HKSLUcPrB
F4lw92neTEvoeUv6fU7UmuwqL+72mgNz36l87cowmfOFixY3bzQsEEtjJqp3UEkaPwKtodAtPGl8
S1LLckOkupoXpRX4OvvottvmVbvXEjs1QzWPuUdMg5gXAMsqj/eD56bwpElpEkHvjVDddV1mT31v
EHJgVxJ4xo3NgsiOTpvQTPs9soQR9hjQMKITRMMpHVlk9UWl9pbfOtspoEwg4mbovsO9xXbLMCaz
xXDQ6XViiAtd7ZRpV/fuqpYfJSz/co9AxXyx+iVV4ZBgLBNMXYZDWDcbvtwVTtFFRM2uYyTlUmMg
O7rVEPRrNhbR0BXWeld5bfo2uHAhr2yf0++s9/RuDO1+Ap7JfPrBIKfLjTEe0+uo0EevxzMuW3/C
SkNcamh0h0ZiJ2iRnc1teFmjRPMOYz6oB2x77X2qxDW0IDtY4vHSbTtmAVJnnWY7zU3woXTfpK0d
KkThuzyeI8lyDzRn3jWWFshieKwy927uq0c8TPMAbDFYq9tMNa+lVZzT9u2movihZ/meivfcHnWY
peK2tp2bGGXj0Ptl5AkZSb5lz66HADXCAaHlQ67kc8cpbzXd5SLi/IHogJtpGS9tp3zLsZOEWne9
itd6eCwSpKHmN0HjJZHxWPwFerZ92ae7TJp7jll3D8esiDKrFTxVB8Mkk14t7bmNIKli80uScoxV
zWZtFuu3g1bqEq5oOtzHleukAVXZfAZEcMkAlH9rojYnhyAJyk6Xd0nszpGu1CFzu8dhRBeRsDAG
WV/HE9RgF3YruQWfrLk87zVr5Q4lqr32mcLjsdMKxoJ9On3RKxcm++Ie6mX94qT2TnX+dWLYl7z/
e9OQTzYcZDsbl6DojXuvST7ljntuF09ecm0Svh0NtGxIhLPkkq+s3zXTz0IlF1BsH2OJ8wBxMU+i
Sa6t1GjwOJrWg7kSSTWbBGRk04PsiJ0kKzRoLPe81c2nuMu/ihYtc2/YUTk2SLyNfQw2FNRltQdl
eZk1406kzM5SQBW91h+MjNBK7ApCumLGzlrkcpsOVDiDFJX0wUyhb+aeGWkj+TgyXXcKrRo/486R
9guas2dNvZiwuRIt/5b35fcunmSAVzWrfL7aNOo+sg7Pl7cxIq+w1MR5ngjzi5fx4ucFqxNtmi9E
WkVJvFxO6xyma04wlf695gPCMHj9nplftkyXyV5up8R+LllPweBk0eroZ8lgq/tJeN7IQMrB5io2
pp3u1d8tURCoNd7Q1B9spTBuSPIJenD7amhdHdVZcVdm7Vltbx4EiR7q6/DGwr+tPVSs9VIREwHZ
lapjvh/aSQWIvr4VQzGiydIg5QZCtlRMGAWEqMCup77REfHH7p6D2XvGGcG1zvXJvjZd68xbujM9
nk14qO1VMQIQu96VsvGO6Os+C7DTuEEQvnJgU4bUGcaOlDOHtCu+V3mRhqhufuSGhMorXt02ndEl
fx1HZHt4szaufj4lM12n3Vt6HFZ1HV8hoZo/O5WpfTEgeXyXRknooyFcbDN0ahCswDoMYNC7JP4n
32sMgnFomSkoqbN8LBEWdY+4SPnn0KeNGoHWsrhh2uHSEToIXNF5dGVmhhhUrS+kmIuYpIslq6Ix
Jk4lbNOxuHE95YjdophIlbBXRdQZSR2T04PXR6CM2dVCM0ceH/ptrR/6PLEAGhpNRFYnstvYtzO0
QSwLZE+OqTm8BixBQnvxq1s7z1POSr1WVtCb3WrtPDkuxH57NmE/os4ofXRcCxI+IlPB9YGdea5i
2uPdOPctl1f1Ag0S4I0/0HvDVxqI6pMy0vnecqYx3xdJysC+r/J2om8rGmpKrcH5QbWe9z0d8vRL
b40xX69Zq0/uyPKKVFl4WdjiqsAG1ms2xo7mgjUEs52LvpoVYcWo5MqIVOtiQDnSI//HZRPf8Tou
ahV2ZYmOyWqVwkeA4+Xey3EW4SRMQx134d2K0kIEFZZZDSRpZ4TDMw12FgprphCxZ9F+azpr5p/g
FH/v29BNUVs6MMlbDpQZbVhdkIM5Nmic0qmhMsXbT/xcYsuUPKd2tINElSNias13h8icTDvnIMFe
I5yMAkFSyuBqvFTuCq9rEaN5b5ZwNW4UWyxyWKo0dweelFz6eZuJyNQn3HxHbbB/5pXCNqRWQ/Js
jQw2Atst0zfha+RuOZDbP2u9GK/qpYN8D4EJJqkdD4rbXjsdFQVC2GsXtj3VFizZNigSd03DOk8Q
8k32lKiwwZGbj8dvursV9FHtMljaT2UOsymiZY4/Mwus3mxtU/BizyG+GnGKJxc+Ec2txWD7ulhM
Ic/lCDE+EowA4BarDZFLKzxB95SbY3JRK+kvkTck/sAnqiAV6ER/X2E21ntnDH8Kog4cP7svJiEv
NaSaz27RjDcMBLj5Ret5ygCI2jaknSZ0QbXulbA0EPyFagVTsuvKpdIoYlTpbWX4RE+vnO3eMFLA
Jau3BZkWel0FKm7oyuSYvaDdNMdIyzN3DFFJwImbEd6+6VZS3+ltbrK0NxY6yj35eSpKIhjwaQeW
hSkDrbiMWY9wfyvvJfeh2QTr4skqLKtmOu9MUW41ki4vs95Bi0sMgSMiO4+zjb8/+BECeQDXzBny
2xhxJiEkKLJg9a7teNMixkiCqa2mNzqNDDKKuSJFblD5XwtXpSowpZa+QWQ3XwhUcCWnsGcgzMEp
aQihP3tUER12wC5Pu79Drld9Xf0SlG4cNONr7cT1NUyFQZBXi2NCoFF6f9MonT9lQq70Bq4U3kF2
Vl7SMXnMCNsha4YoztFfsmxoxmBMD8INWlSt5h7qdUv0EryYbodXjG2fJQ08xDvwR2ST7rQO3xiL
6JgISNN/cJKpuuPPjq+lqOnsC8hED6lPoRuh5h6KwOtU/1NgyXOv6rx77VsHIduCbyAehcwQaIMa
NBcBMxp/vMYQBa1qW6XlPtGXpMHQwqKmdeICtMD3idIG6OqWJpoyC4lPbqx9vsPbNnsWcOKfY99Y
2TXcmf+3NEULEuXI21YrN/a4VVJSak3SqKBicoA+VK7tEpi9nK6yVksxj1mAYsOxp3cPzWRmvYwU
AudeQltDM9FUsJrUqn+fXJw/otHW2+e6sbA/ZPwAC9xxSFxbi7iywhk3My9ycz6AINHmWUTFJl6Q
rn2Zd5JxSjvmENgh5F7q9KlAL7Z3XepDNrBwxfAtm8eqCiqAcryFKmrHTtfQ/ZaDNqDVYSdtiBYw
fv3ror2vpoomwKsmxL95MQ+fqWnRXwgrps5KVqR2oZ/a6d2yVMljojvdU42SjyMskZO1Y3TBN6Hy
nqPbnxl/RD0WPxDzHQfF+SRm/5xvDomWIwk9DNqpwNuitm0iM+0aw2rRww+K5s5FFIUdD4qAafWT
uxTPGIyL80UD3OmLxQ+60aYb6fx6RJ5maf0lfAXT2pWSdiRq0tG91kn+Q6wmlPuqKqeKA7id+leE
EauxH5tWfx0w0fphLGPzFiex1Z2vs3Kv0VulhGJMSfxpSTPfOJRL2z9gW9ersOwyPrG4dZoywrg5
UQfa6G3gZer5D1EOgo8hVdkSTR3DqMCEMPRWsnFB6yo5FSNrVn4WdSQU4j/XD/3BLEdEwhNWOh1G
LsO67JxBNoxaNYfUjjqu8k8MBCz9ovc7wqt7NxbtQbnFGhWdldz2guHYztNjypsU4wFth9taiRZe
cX5F9ZAkd3bb8DE4HdNIVHEZNivI3VA2Dtq61kHaivJF9oP9XegcMpxPg0HVbDb0ORoD/dlYs/Vg
rU79JUdTZ+7cGTn1UmqrOhvkUmD67ztESxX9Td05fFMFVTFZKmU7ffWmQl2Pic+0SereLxzf0uTZ
3yfAfxiT4xlhb6NZi8n9cWaTka+ijvOsCH0SCC9nOc3XtMcnSA1/ughUDgEplGsA87wfMwv8IRTF
Wx7SfGa70WM0g6uLduJWxEc804G6DPHb8OHpA0UcTXEtdvwe1gQ1ij/bFct4EI+NmyxmKHGwwFAN
5x+aj5xZGoKQQv+O3p95Six01NcmE5A0tJNkXnZSa7xnR+TVTDPfYgKqpEsX7ul1rLFRLYJGLrfo
SuO2TL+5GXpvUOfKana1Z3XOuYkezwtsDK1eTWSVOJRnBTqjIovpjCgyLar6rGnn0I17j2v4ue5G
Q0H2OKyhub9Oe1dZu7GY3AcxYIMWggg7JHAulaFfOqa/7Ygm21FAOCBVKY6iyWdsx4yfqHno4fLU
eu4ylZEIOOTdz65auzfJRYYzEJmZLJ0CRnwoW+n8gPMv8gDvk1lFFruu/zy2fQ2QbvS2i4FBbRvR
XA0IXG1nyl57o1KvHLf9XcFxuESubZXP6dDTB+AI0cjQp8Y09jU65P5qNREuMiawoLkKfHHTKK4Q
RYZlaZUvbVbAXKhbe8v1XdnjscXyew2idzpoYbYSVdk1nv/dQkR+nyygprtGVNiF5DDDAq1fK7FH
nEsJbridwpNgHkFUY7avYPEYugYL5P1nXVjTk2HVo8bscTP6UaMjVOQySh+DCZAqCdpZ86oAhVzJ
66gygdyuyuLdUqHZxQ+tQmk+Dmn1UFCAUWhSFV9tKuufWTNSePaLHLVdN1jZz6KUw8OCQ/11n8zp
Y463BmLZyUsu0QB3QdHggRe0MUYrQe8rnO2Gyi3fROeu2PPbp8LtfwUwvcd2LLQqeNDYrAcW9xFp
qS4wQ83NDBR8xi8lrIgkffZgjOC5PlYr0ojCRAMPbDN3d2IdsCwXNigv2n4NnpBbzBqHQTOqG2Nl
bBa0sMpvjcVzHscu7zBHi+U6BAwik88rGv7pBOXqV7riu58Pc26j4zuGhZDDc4+AtbSvs4yHT06X
O9N7JORJ8LTdon2wwDZe3akbb1tv7u4bN5tv6ETnp2Z2zOnQNj7qUQOeSoaSAAIZ42J9OutG7LEO
Y9noP9W4ttfxGpfOvihXPdmjp5Zf4nac6O5LI1sCX7OxGnCMIn6x8mzMoySlAwiGlpka0j7RPzOv
SDJy2peSbMxunq/XAsOrMCPNEbBzGsvXvAMzObdnfZZhXKnxTTbm+q2s52xL57IYALWjXz2VCSNy
jiFKxf94ZwfRhwsMPwFa/rGcgeal0sTSy9DSfPWjq0r/LW1Ef+I9fYS6KTvgxaOXcjk9TPcIUZdC
TUTHFzUuCYyR92Jh7cy5N/y0m6IuzzPlAwpszYG/R4fHPukxSxx2loi1y2ba4K+/3/YHlQm8j+1+
PehIMAp4t+8PG2S9acvIHzvFPGmuF8h29AOd9VxteaFGWorLJvfNW7MCVgR7rnZaKR+NAbfZhSnJ
hcJdP1q6jpGfFZ9KSPyIt26/jZ+l+wzOONvf/7a5qr1KMhYJFzsTgVG16d6u4/vKy09G1m7r4936
4TFsUCbUXagwcMXeXwqmW260cdJQROKyHixd6/70a7xkbIk7mm+SuWBvbT5izX7v8CHh+lgkr6vw
sCLtwPiD0e31qy4xl90wF9WFh3Q9tHOGz3VrxE8n3tp258c/F7UdVAkTlRD6oPc/d4ZohOXMiKWA
lcqzLCfFAPNxvMvbzjgfsrTdc45mUU7ZeeHw43e0lMNFpsfPvkz8qKCJvQeqwB6jNvVrjBcwpFul
lQJqY6BQzkKd+PA/IMY8X5QAUFR1aIzWMcmomUox9dinwJ2q3f3mPLCZSPFmDedbPejZ7sQD2rbr
owcE0x5ixUb7NoEI3j+gQdcY74m5Dh07HtHdK2pVy1K7SdrtOWQ77AMwEbyfXAPj6cytI9Md2wOb
pvwPKe+sL5ByNmXSSeBWHH/DulgkYl6uYouh/6HlXYxqbar2pNmU53KunBMstT+sGUjhcPsY/3L3
xzG8WN7aabswT8EptLp1rK56kc7oXk1WkZ+oU/90KSjVLFDLtXipR3QIT0uZNE5AVTo2nlYAMasP
i5i6EHG8f8pn+2NRzIDL5kHipOywdx7tBZY9zKbJFoW+DRWk10orQtmd7v/+3fzhltgLBTAID497
28hBv9FgtCbD/HNMMRp1VzvC50i7ySpRUfMOzue/X+rjirA3Y+iNVYVKFrXM+0upMW7F4q0ybKZi
PEvbYj3XhGzOlQneX5jNqbTQP11v29nQlKLV/XC9HCuhZmCoEg7xQuTPkGATBNtgp/vSu81W5HQn
jpaPe5QNqYuKhGMF0swxs3/sBc6tHSdqiUqBttqIH3LDU9duK9xD0RVMqoekf1iEtwJFVEV5gqby
hxuGZUKUO1sAnrnG0efZxFVj0Q7IUGaVfWNOOdbAhmovElMHnjCpcf/+Qj9Q8C0HmSZQgEFJzS27
RxecklpPPYtNTUTa/Xpmv5R7eYjP1p/lBcYGJ5Op/1Cycj3uDRmhR07iMcG2zqtxwG+4CaMv5/c/
7s/PD8EuPJuC6NMUnFjqv3rO9/vpu2sdC5IXXBZifbvW5f5xz4UOh8PPh8tPJy7zcZG/v8pREQ6A
JfV25Cpz9zzXQBN+cuKj/HWQf7wR1OzQuKBeHxfK9aTjeLTdiNp1T//D2Xntto1tYfiJCHCz85ZF
stydOE65IZI4w947n/589FVECRJyZoBBgMEMRe629r/+Mt3X7vw83Oh32W5yoVq4rTftYWIcaIKH
3vKM/c/3y7PkdIdZWaMq89EgdxY11PGyB7Ro0C/jaq0B0ZFVOlgHW4mrXdMt1j9/TR5lIzpjgsBc
2+bGVEGvSk2NGdtcK+FXzB2xhcP8/Z8PHIItIQ9j4I6gDHX88QspdU7/khgBLk5x9lqHhf5pxlXa
r1N8Pi5/u1PG5KpsUYi3ZeTWxK91/vy1PS/GCB1Hx5qae0N/O8EkcZsBoL+GnpHRlJHDH1mOQ1WC
ymGXYNHXe7FSGVdSx84NIYG9pgIBbpU3bn9FJbHLMpBA0aLzacSNBy0p3uwmkq9829P1wFmOag3h
LjIXDqXj90UHlZRGzJU/keLxAAl3QaqHMcmVz3pa/BqCOYnNAOJTaOCbx0CCsZTBbFM3lRD2uO2g
lC9jHGKjtlQAco46Kbmv9HPzVnZpKCBv5vL3uJKtzzmuOJ+jUMOFRpIX2KO62ULlwVEQhyfaTngf
BaO9C8ua+JvLv/rMtwGJ5FaAMh5V4/bbtAndJYg6K0rWAruuukmzrOorI7Du2cfbBQ4MfB36iivv
czvWvWy3YqbrQh97yO8DozBfInVofS7hyZdGUQ0VLsDUXplh594N0jUXRZQxUJE3mwTG6XYCGyzB
NxXCho09G5rMKr/ybueWk4KUAQXFatdrbZdTLCCS0eZLCXzSEoUraZpMbqjVCUgFTl021Tku/H6A
6RlqqXJNuLKSbLizqxkb6svDeWZRKSruv6Avtkpk2eaVcZ5sxQfpmdox8SwFjBVC57y3MKv3Lj/q
zNdVEN8wouzB/L2Z7vWkxHYeRyh99an14Q8qvjGiKr/8lDMnDUO4aioUiChs9psCL7QHYlFR2Lig
foCO2Rz9moHCGsx0bfkA1B/73ZJV/gRF0y3quPEGZEEIMKrSpQWJfaLVTg8dLHW3gqYVO3jlyveI
4+FfNnbldXnT3aphIHH/nlqMt2nFXH6FM2PC9ZLTA7iQKmMrZ1ThrmKgL2JXaU1zh+t2jQhOvqNr
+O9ceKjnCsAVt0PuSiy0450OjS7Ofh2BIJO6UOQvGLT7aJSrJ4m74ksyaOFBWaLmJW0W4wBzn36l
VNhXAh2VMzMDArxpmOvOThr0+u//Ol8qY4K7YwErT6SQtM4MU/dBL2cNjCrA41Oyov+aKVJhuKXy
XlLG+IU9SHufrCld+SuCf9S2hy8r2t8y0w7NgviT0IWx3geDynkPu2QaUA7RoiZAHXBfXpmCeZ28
TbP4t0D4lUJOjDenP9pai2mubKCdQNTcSsW8evir8xv9EuszF8YBf378roQ82l+wQYiufMMzcwYB
rIyK0FrLAWMz67Oyg8k8ckTjxAEBpBfJfdvXUPKsSL5S4CsfarXN7mwAKAB3ftDxt2gaLew0yqNE
cqYapo6ji4HORBQBUw8YnaGzGko68y0SRBwV8jR9jdPF9uVQrV+KqLUhGqgeBqXSfdMXccJFIZcD
rxBL8roYKFBommXwQ+2lbgZfbU2l3qP7xapeDkpVvw3xiPmppKX4WRmL+gu/N5H7UjcrjwPEeYlG
gG6gNQ7oXKL1anPcPUQp0y5TxvBnHS9FjEzcMlLHVBXpuYsEURqit7NHBK3GNyktzLsyrXSo2IE8
Pab1Amw4WLV4hHUedp42KFLkml1d/emNviydKVdKGNuz2TYQhSU8jKs+MV77ThdfV/PWbypIa70K
Y6v5k2RaRbBT2Pd7z8xr6bYbK1qb7GTJrW1HM00YGsefMjk0NBIyJewem2jEbBPcRNKfyhQrEV8e
F/NPbMhZc1OHc41jbxzXHjSeKvDm2WpZQtY42sj9ZX7qesm0AHNVydzlQQ410M4hXrmo92H+YQcM
0qcrYSKj+srnADcQM36yQl0nAG1updyx23F+7I05VXediOXvecX/3bGzMHlrgjycPRrazU+jzLHL
aDjXEh8rvwgX7azgf2rj4ah4VHXNPXQrS/JI8MGvNw8KMhZ6qVPwP8aidoYWl1Rwp7VqmFxr6pZu
j0cCtEQY8kvpCZQyt6OdB7NXVdbwBecVqFpktKq1N05JhQdtYOb3+TTgU7VGvDgpKMw77Z4Fq7gW
o1wv7YzoYehjo/QRBvQPWW3Pyh6jxJVAN8lQqiG0Wn8immaMJ692b1ayUvla1tvMTxKBdGiPwwDl
cqpJUZhGCSvoTqsmzZ/l1HoHGprwPVfmRsH8FwqP3lez5MFEn3RMLcflezWFWBF28jDGXgyYCPGg
oKh2oiJefcEn2J6rMSGI56jj1SZ3MxE3kRaotAXHBv/aSqED6peykf1mFwFMqMu0kJxlXD91aYih
2xNK1OW+SJWp2i0oHGu/J6ijvgmQlFnwuNsWz8zarpddboxaRYOnHIybhZYCnbdWVCqzPYL/xeTL
gWSjUr1bBknrvFpO5x9NI4LhVlcqgoSk1MhMH8dOAHtYtJmN4FxMmSPVhUa/kKQY3a2jMMUkfJga
g9QcUVaPVg+Dfk9j3UgflHY2v0BtNhUvbWKzOCzVADc4ZMXOftJY4+fQLEPthoOJBOW4icf7EkL+
14Ez6mcEoN/4WOVibyJylOAebFIcOqXQ6NUnu0/x04onDOeTOg7f404uXsc1M84zW6GX91o7sjc2
cs9cSQwadr41aFgSW00Q/NLmuXtrzVSxYLuMuG1Tk9GpwcR+9AuIrfejiEv5+2CB1zt0ZrUIOUJg
f4cFGUAGGpJnHW7OF4ka/lOUj0AS8pjqKxW1KFwCczBvxQ1d3CY9duB+Khvh+4yA/guUivLtcjlx
BiAxgddR68KmkrE92tR40KKA8doxc4ehSeRPyJbyym17IUroMXqgOXzC6HmkL/5dilTjlmhxVd/b
Wlj7FRoTSn3CcK6cV5vkyvWUBLFB5YipHIA6qN/xmV9GVt9MWFlB/2i1LzPNEFghuqzfGWVRs/Pk
mvZ77LNKhcCCjRbqK8H8UuIR3kkvq/lPPZLnb5oRq7M7z1Hx8/JHO1OSIIynQ0+vnpvgFq/QtS7C
JxO8AF2E5a6pWI+5JKfvl59yemqjx1sHZ42xw+hvU/jEcwhrcOIpktk5Sn0fYkxVJ7vLDznT/Dp+
yvZT0zEdY8FTcufXJ+fw3fVfXq484tqLbMqPpjL7JlwfwanqZN4f+Hb+n8EpnM/pLvZQX12p8j9M
/45LkON3Wi+Qf5WMhhViXtDxQFyl/MXrvMrNHtQDZjOe6hW7+gHT0b30icCmG/KzXPxt9+Uu84Vf
7nQfSZRTPMw3lt948pWJfTpxsIvQqAFXx0RW3ab6E53agcVT1VRIFn2zHtiEVfIALn/wM98bghSC
OqaoDSSzGdKkhZYYYaAEdJA1B73T5Z2RTPlzW5Wld/lRp3jyaldIRwNlJPrcLbya6gWXLYxvoCqX
ULnCBlpHNRjlrzFYjNt8mJDvYCfRvpKUQYSbnoTSlcE+cz8wabDb5CgiVWZJbpYJvfXZFAOMfJHq
SXEPewVaZ9uuCrRihmQN+TbWoX5bgdk49dx272QQWplfVJJObwQGJBREHGicpFjMwzC0y0ofV+aC
WrGrEIuLhbQoMihy1Mc68jezriWiDewoPRikJNVOVGF77dV9TXLI5c97YtvFRkivykJuCpzMprgB
8jDFD3u5JTpNSVP0rGmXqg9F0A7vzdyMz9TTVeAOuWL3XMzn6ndB+E2Mx2ClfZaiyeigiKmTr462
JR10kfafIgPg3bFqnAHdAo2F5l/5wesM3iw9FKiKAdxO39qyN6MBwFj3k01HI1sbrkpnL58tNe/d
Ggfuz+3Qz3ByZfF7SZf4RwSYsJvTQcn/j02NWyu9HIU7D56QmxXQVxjvhBjHAKKMtnRn9mBdbobS
kBwUlQrMjeBPIPeYa/vFmvMOe7ZqmUY/B6z62S5F+uvKZzlF87gO4RijcQujs7+1SRwyXP3SBI21
3nQYdFZd6SgYpt6FijbdJipO/8IixogkhPm5S6LpC/MCjY9IpSezCAJvxHDAp2s133CTSne2CIw9
nBjtoaPDd2XSrdvxZgjBwtmlkFCAyGydFLBjFsqID5k7pKq2el50B2gsyDfnJXvVlOwaorFOic3z
6JbTixKcqPTON4M19Agn82AiLwEI6BHib3VTd/N0c2UIzsxMLr9EVtlrho25vZcudZjbSRhnbozx
/uQGUwvHRoS6BP91kojm1FgVBVlKHYq0jNwygkbpPH4PF9m4cgycfmEyzrmV4u9KR1hsSX6LmU3E
yQFgdr3df4tFaZFH081v+qKrt5A94y9X3n39hMefmBswsMMHLQFCxeZARJtRqk0BmGwOtvQna3F0
YNsWL3XC3bqOMu1BXxMJ8KYZvC7RkwMhGKOnZihMHWmW8udFZPMNNkdAKktgXkFWP0CP7c+D9wim
pVH0Kdumtd1jyA6HPXGLxmqDHTfvVZaSSvJ/iTVik543tvHbIOOQVAUYH886yoz/jDRvkK4ZPdxE
Uy21B3WUu+ZmgQrL/l+u+jIaJPVP0oXCF22ZzV/NaMiT36Nn/j+aIBC52bgYUJAWNmoG4K+Kg+hJ
Wwkj4Ms2LSG4qkEkDQ+ksUwdB4+p/hfPUvup7cfwrQGxhULfkLxjz005XTkOz4w0zk2IcCnlaclv
Ac5WkdtkmhVQ/8nWbzoUWwi5Ou2ODsU1JtCZw8migwXQA99gPXmV45dW1HhGvoI7Y7skxo6cDrJ+
FiP73AZFQO5WVhTQOkW45zjondQS7VOm6uFdK4zqxiya4QCxoHhMiT520rguD5KULDeC61d6BTM9
3X0JhaH7s9Lx1lvFpuzqyJWpO9wv3Zk58l2d2g4totzdlQlmWmYrEUGaDNXBxlfmmmHwmaVOZUQR
ZJHewg63mRi9HKgNdmUwCsxmmNnCo7jbpXCFQviApfkUoW6ATp4sHWRKs7Z/DckwfrHlgbyoASo2
oRlS0d5LrdVHHswFLFKzYYZIa4SNUK/s/Kc7MT6Q3LxUemXUp9ud2GxJ1YjYHl01tbJ7YIzQM0Qz
/x+jAfbJxqfrYqUeHU8b8qeBxgZETVZYDp/T3ES6S7PtfaJiee7amthmOWg7p6C2vOLQc8bBg/OM
xihGJ1h5c+wcP9uALU8WGxGqgY1bm44T0F1L/JLbIeL6Dx4StsR2GUw71MzzU2bDnHEIMK2/oH8w
9nHeBi91ujTXQOFzP0vHvpz6zlxx/S3TLVTshgZmSdhSZaE0HOXRwoCzCEAjUluF8qckv7RGRzKU
K2zBTSFe+1ROJ1/PLfMQ1HmFmC9srzHrz2wmumDZ0Cfh5GAFHX8taYKJlUaofJakXz7nQDDESUn6
IbW0/N/3La5EWFquvEeS5TaTwpiFiqVK0NJdw8uiwfnBU+I4fShH41q98WEwenzcoBewPnCFj47/
Zt+Kgp60o4j0oKnKtPkJkWHu27Rbk0MkwuoRNXmP9SWZOoMrlR1dncYIEKC2tvo1TRogmjJfotca
1rFwYjJpnlWrDC2nbhQxexh/D7ljJUt9a5rJ/HXBKgEohQpHR9WTy+ajNXSqsetayfgB+018xRyj
/Zoh73wTkvit2JX81olB/tGQH0UDNNstQ50O/mIP5F2RkyW7S1drHCxdVockVZitvAviTn1p7VbW
4ebLEMO7mgUAjpoQvJGIHI8GKYNE60rVQONyIGBycKbKDv6IEXnlPs3sSewiunBk6tFxVR2Ct21M
RmS8usHwi3Rxh0zpwHthy73FQaPUyKLC6VcQQKt2qBhnApLIHfqqzxM2CiJH4cV/Hkscxp1RQ2wa
1em/TGFD2WvwfmaEqUb2qoaGce1Sus6VzfhC7lTIRaBVC8lis+cil0fdRRQ3ydQiOIBlaZ5G3vOu
SnXlBv+TEEXk1F7Z1c6wcUhKhUfJ3sJSwQTseLGssXxL21BF2TNiPB0yP1k0ufq8JLIBNDuZhtei
A0VSIQ03dPItj15vv8/UXHlpyHzZIQEgfBuJF5c5ubbvC1C7K4XnGbTvg0dvYmRtEhux9a1UiYeW
epB0V7FBp4NxFg5wZOIXmAP/iENzeIQ/byEeodegUo0+Ec4u3WeDMe1J7UY9eLkwVc8MFW62pEdg
mwal4mSocBfGQQQlhx0myTO8zGVwwNMIDbZYgH/6sUIJVdca2ZDRJKtEIuXj62yVZJhaohCha/Xp
ZDsYDBGWhdw/NjATjbFdsasyeY3iAPOZngQFalvUhw+qGBITE6tGkjyh48+BgJoLKA1OddQ9re5j
+waxv2m4H/Z2rhXb6nu8jEhElzRNnprZCH63XdH3u9A25idNU+pbOpDV90CPgAbsVmuVKxeXc5/I
lKE9cmXBA2zbhUWZEuIVU5Owvki9V5dq9w4iK7wmDwMnob1GHyu6Rkw82flNEGFYJ2ufkj9uOZdB
G8NfxsOEQHcpPwRm0t6i8KOKqcxrFetpGckD6BWuDUrugGz+xwuH45WmCluMaxWYUfkBOTrvtC3E
KxnhyQ8S1Xv2pBBDeAzbxs/pKBE1AfCqP0TKIt7ZdP8zml52crIjX/XanP9ERtu90B9Yvl6eraew
NFgv5RHoxlrkw2E8/qUU/53ZVnXlqhKEKGLfunok2IK4jZ0mCOh7EAlWal4lqgI3hGbNyQqUaaSx
SfUG6IeP4+KWAPyz05O5Uz7lQ6Veu0ydVJwm9zsuuLJYaWacpsc/sui6itFTkUvPWvpzAqf6b9Zz
hFZ2rgRfTX3Bh9ecjPl3WCXJ27DImCUhAqfSwcHIIrNRIPgjozKr0TaJMQ8P8lDBlR57bBMPmFBS
wdsft7IO3vie98P3JNQq5F+406QDQbcZmQ6KltE+siTYnXtbLRftSq16ClybAI9w9Rh1RgKqzPF7
amZXmGMKw6gdcu0wJIK2i1prOysyBxCWzPLQswx+L3AOi3raCDYCXL8hc+H/+iVwwVibK+685Xx2
HKBqVnDeRH3+3aIT6ih6u48U6TaMQ7FXhmkHjedAuuLo1WSWOX1mX7lnfGzcR2fe+jWoawnkgVBM
+/34awTsVGVrrr9BacfHMYRRiRWyYnw3Qs0KnDbMiRE2TQoIouGI2cNeZpSJ4gzgOTyvhBKvjYrl
MBaBedOGkfxga3QhAxCz+2bU+11cBDWGPNO0z2pQoTkA06OfJmMAkGY+uWrNDnJP6Od1gxy/7eqd
VeCkUModDuWlpdxZTdO9XV6Pp5sULwrmi6hgJZ19HHZ/XbqTBG1Va+sUNa0dvOLxOvhd2Zu7bJbr
T//+KC64TDRFxS1LXzfpvx6FC07adDEKjF4baTdn5N1WHQpytIjlzeVHfdhjHw8lty/wlhW85M22
FpSdKc1hXSe1W3R64KU9SLScteU+7nLFj9uGJMEK8Z2j9rXlovqeiOYBJBnF6jMmTbMjmzWxuUBQ
P5RcCsnjRsk/jGX9VVHRa+IboLGwo+wzNrfTMwbl+nObViEWrVpyB8Jd7qY0Bw+X+kI+qOSiHgoC
RO7ruayuNCpOgR+6B+uhttZM8MG3F3Mx47cJMJgTWz0bf+SoyAovDobpoah7PdhBwBykfcYLIFMG
MYtvuBjj+jlmFY0wbhLoijn6a83lzidupq4PI0cUOuHC06jJNxURnDiHjGaUO2WV6W9KV6m/Lw/X
yfHMK+hCgFuuS49L/vHMUG32+Wj50OQO8aPog+mp6s3xYC8KYaKzDTCyxNe2nPMPxRMBpTDkqG1N
QPQGPnjkKsG5HbtnWQ20Wyxgf3QwE38u6bS8ap1VXWEun9aOvKmprb1ialyE0JtrU1zinQh2VkCE
SMsbwg5IFG6o5JHVJvZtkGqlu/AP7hUSLobzaoMzygSGO71oEKAm0jWY/wSu+Og9cRwzh0DettdT
VcPAcsyw49RjnlXT5N/DG5CvrMdz783CN+ioGTTuwMSPR5gUizSlkwUTfW6se1zpwy+zUmcu4qno
gChf94I01x5LrM2eZw1WJj4u073RDO0Os6f5++X5dmbT43fQ1kMTSY9va67fL/E4YqWWuyLuk+9G
kuN3HRrBDzm0KUwuP+uUjLoSUf962KY0m5HyM8tYn6EdTH4UG7dIcXaAqSM2KS2xzHP8nRHGXMnC
wSHP9leev06pzVZIscUPUOme2ISjHH96NUvhn2L+4tZzkn9O9JpIRVxgIJhztlRLMn6daXY+Ed3S
+6KttP0SFzR3pFx5bUd9vlJanZlvbFYw3LmurDNuAx5JzVCLQo0KNxUwW0JD0m907OivzbdzI4zY
1abS5DqJEcDxS5vaEinRYEN+4M5IWpDVflJmpfmGwQ8qSL2ru2elUrrML/O82COhVGNHtfhZ0yi3
kdOqacZ/oOFPlBZymADM5lntXx6ZM5/i4xyE9L+2VLbchKhnXypMBibUQeo6XFHvjLTWD5efcuZL
AGNjxYyjuMIfNnsreqDZ1GJyeGYLD6ZliEmXyxJ434YtrhRx516ISpLbjrZ68J9cREubVqvNXkLm
gH2n4V/HgYjrwOfLb3TmsrPyz+mVa/hLckKtv+OvQkIP46qwNXyAJjJBPmMnnCd4aSWWAUpDVThH
o57c5FM7D7uoXCLk2EM0wvvr6+kLpXBb+Dhu9ZEv9VUdOwRPz9w6MSRP4VJp8LKiqAK1vfyjz30b
+H7QfeAdqyfCVgIosH3rEG2VC/RYq9XsO4xtruVsnRls4E8wYbQDKMS2ZPMyKhWri8E4ExEWWMjJ
ra9KWo5brrmIKyv5VGG9CkUUUBBWBzDwtuPU6PgFRXTPIe+M3BEk7FrzRhRPZP3iXlgKrAUXdfGs
ojQfFJVMxbQsJDcINfuJRqLk9fJATdzY3csE+etKMX/u1yFBZHvHPUAFDN2ctKKCt4CYrcBMlHRi
h5ab/EdZQuMXBbywHuZANo1DguEB6a2qVvpdVgyf4B3T1jRZJQH+TzIZ1JY5USCpCtPNaeAdX6Ne
nJkXlgI7aw3uID1ge+cowxjQEOahC3DRHHoF6e6iXjvkT7Fxukvk9ljsh1hvE1F1vGJI5rVhifaN
W8gN7v7DhLNutfSeQjwgZNo49kycwB6Tso0eS8x2sau2l+g7XrtfFyGpHhSr6toWvW7Bm3OJkElF
IHll7nDbPv5N+Kw2EFo1bJdKc3yptA6ZvVyn/+EIvey0ce5v4MT4UpL/6bhf+9pkV/tRADNfXphn
6mc6WhqViQmczY/ZHBU4ixY1Bri1a1iVBsgs6Xs1pq+Li1HhG7VI7zt89X9pVSY7g5VEb8kwz3Dh
x/fUUl6UEY8flNprNCWpgETCKzdRNwzexF3N77RJIXw0vbabnNautKExvkHJC7lN0zeTG8dcW68K
hlKS4MN2bWk9YMtq32XqRAoSMry9lI3WlcbP6VSFB8Lq+PhQYEybQmIcw9VHua8BReSOxqyuPUJI
0pzL43Fmd2drVxAprzoFheL8eF50YTxY6UD+ehbY2a+qU5VPJVSvb1Y1ao+4ROKQgW+c/dMwIoxp
QVoU4RY6dllYzATZmxF10a8WR4BHgYoXVH2muiC2vftGIJL59fKPPcWJoKOgLzNgGNLq245DmfWt
1MlVTTUjgpsM1dhOinL1y1i06g+o69cSds59HLho2GwQiEWHWmwWTQ3Tok50HqgNUK05VIgPzIS2
fENOFOYc6kr+q9KS+VlI4fR1xjMP4nBviMzHMlL1Qa5V/aak6En8hmPutgmS9E+WBrnpoJGiw3H5
+5yeR+tRB6+Mm6lMUbAp+zNEdZBWgO6FJI/UvGH0GHaAG/0abXL5UWdmp0EyHeAu0icYN5svI43I
ZspqBW/MwYBtnv3EjfhahXNm3bF/ohmi98n3N9Yf8VflEaVAeZJMf8Is8RKFq15avxZVCW8lW6YN
oGObDfVbbeRrLi5nPiT8NQq4tbIyePjxg3H/yvBGlPF0EE3th+1ge4VWpI6tYX9/+UOe2meZOFrw
oLXqxf3A2FSMVpFA4tHWZwVpYbkVDOw/RYOccA037TonnVRuzVhkL/ZuMgN99E12oOWmygxc+CUJ
z0yHkpN8WaO2Jcxw6Zy5Rm5FoYuBXqMcQuIL8eYO+9q3Q6UOPMkegx+Vgd+2M8Ckt8lW4KJw5SJ2
ZuxoDNMth3aMZvjjHPhr7CrS2tHUBpWbTnr0RpRkf6dyLtzrBA5+gkYie/mSJC+XP+aZWUkiECRV
Clb6aFtfNSsEysNbCHeHugz8CvjRUZNR/vdS7MNxYWXHoTMjhuR4ekyiH9NW2OjL41lBsTAbL8bE
7JeQpixOTEf2gA+nfrC1qr6tZJ2Gi53EPt7xGjQl3EQqyqiV0ijtllYpr20DZ4oxYghpgQumFljL
dt1IxGjMBBU0rhJZMuDGMmWQBAJR4nqRCHSa0Qi/PyLUVSYdQzV3vejrBRe8OsscQwnM0CnazPwR
yXn6FAdtj9Vkn12BQk83cw1SG40pOhPk0m2bj1am0bWqZDRGJDf8MLIImQTeKt5sYFTrdJkR7S9P
jjNlGdOMMw7wC/KPaW5OVLZdkogkYkvzslZ9rIgMjMxhUthFZ7610hp/UQWN5YtEq2/1bBp3TUvM
4jCp4ScorcYdfeirPLd1ozyuy9BzsVBAaQyaV9vln0uFwKpYwdoLM6oKiaRl/k6rKPkesOD/2GM+
Zzubu1TgpxWaE38o+/4zcFVe7rqmHF+CtMZUiEhB/avUdOo7ZO1W86x2EbI7LVCHBQ2HKwDimUYG
/TV2RkppwBbG8XgBjDV0PLmRJZzuBmJKhjajqTTr00GhN+lr6qwhXIymnWiM8bG2zU73BrlS3zFP
NnaXR/V0q9ZVA8oH0DMsPBDN459SYd5LuY1tZRtWP03JFnd2r/5GJdRdARNP9xYeBLuUYxXiGOTV
4wdJkRnnzC4e1IyBK0Sa0FClT3H5dc49Zb2eaDCvaJ9u5egiS7s5jXlKMhnsIiUm0WEU21c259OP
xh7JlENZuG7NW3WlMpS4cBjsBHFUYsoI83CHZ2Z42yr6+7++D9CBQcOKT7N2IjZfreaKvNrUk/6a
FsUdGGHt4Sl31afpzAtRjNCOp1KgULfWz/rXadMR4aWKOkBxO6b2Q1xN458QDNprWvxoRqbm1zDr
EgfVLYHEPXZymegHD59WyuuiocOJLeJdFsZ4yKe9eeWIP/1x3BkEpSt3CC6F2ygwdmkRBFmGvFSr
34M0UzBJa9VPiZV2Py5/7TMLc0U9OHFp7Oms0M3CVLFtZAdJmT4xjEHRLCJ1EqG0t72+NH6X0Huk
JaOrLrRSxQuMqH3t2yZ8o3JV/tl1AkuFVaBlQRheaXObMUkKkIKRxhCnHRwHTV6mg6GE6c2VV14v
KMcbKGARb7tirjrips0rh1I/swcSOVYoTfrFpgZwYoumDCbN8FU0OQGMwF4/7Yb+XeUe6WGDM/y6
/CNORxjuM1co/kJ3jgne8fRDqIy6kSMSYYMR76KZGyE4Ro+ff33tq545xVabHkKIKbqJkN3qV8jr
Y8/Nu8y1opLoIL3MVlQtzjpxR5ZKga1vpOv/ZeVixg7YlfYwz5QDbkAgVu9oLXYmcJwGeiBLayXm
lY3l3K8jj5SKD6c9bvhbrf+SjdigqVkO9crCRnLAq22vdEr62qG2f8UAvrlN5EGOXcTT0CmzONzj
6P3JKiy0IrOVDIS8LOSKXh6f9ftv5giNboDZla2NN9BmfAipyCKpS3O3nfoMHpuWHwyMu//1KFpZ
hyhfwBy5M0KtOp4FYko6mTtq4dKMkn5VWVze0TpfaO/r8hW87eSFeBTdUEtGPMTztpMA51KtKqAT
ufZIjCF3zXDPTf3a/evMUyhMgAegXq0uIps6twgknDVHbN/RIFQ38Jhw+W4s07s8OOtnORocgHdw
KdApVjCM0s0CjjNzmQL8Ed3MKqYvdRqrX1TMZN9MtZUP8J0NJzTk5mbCyB33u6X891EDIV5TMFnD
Mj/ieNTo3dplYXDFgpyy4qp2sa+snjCZEpPiy296cidivKyVRLy2/tclfPwoSGV5JLVYkihKiZFX
7hSKIM7qNtJtLNivZv+dGT6LLE1c6NiaMBXbzMcWqxm7Grgi54jGUYnYhWcQPXuojdGi47kYnpIm
wx7vPdVVLWJ90LpxYbLgPwh6wQ6HZ+zj7D18uvwZxEd9sRlyfhndBFgDNKW2x5Q1cvpYNcEmBOgQ
fTH22Di7ct3IcGEKZbRdPZ2IwZhyNXziBxDLN8Mx/5k14HM0/VXtPQ4hJu4jPRx/Lp0639HQ7vc1
RiqKmwtDgbyfF5x9YaXP+A7QjV/gCtlLxymR5fCRQ9F/goNhdIhXaln/TCpGD8cAe4PcBZslQiwS
c/MaBTgyu1o44ncRdCPeyWYzzvktlShc0YKd2EUUDhwphxJp0N1I9o1fdFoaexHf+rGV7CDBhmRo
73qMrXDxLyLrTx7Nw41RTZlEYlOy4OcPuRXR9mA0j/SwrMRpsbMfoZv2auQGtSL9TMx4vLMjmH7o
8WOViRqG5Hb3oyn9KI2u+BqagULKXzN/681WfQ+TUvpRybFeoGHXo9LpldS0ORB66ZGcXgnTBW2s
8KCmVKrvh9WRyKuGDm9iOjhm7ptq0aJDjKZaOyxyFO8nDZOkfR4a0UJWS4XrnlVWeA6Qhyd7UqvY
P3IiE3hB1GrfKqJ3NUfuZRK5pBkB2VMXaexWAudtWIH5RLZTn82G4fd6TWBWliyYkGK2yTBNAH/J
joZ09X3Iy1zBt71d8FOjeHmFPqxonjnJzZemGPPC6+2OzBUowI3plDDiaw/dEG0PXcwYTLW2iS/K
OFf920Jg4yuG7rSnkqruil3GLAlhJFZT6dukQpa3S7VK7qqlyOlJ9JxwxCywrrwB29jBYZYZuke0
KW09opCI6pqKCgdAbtHK5BmrUs5LzSV7T5Z2YnVjza844UQ8jypKu3BCWycqCS5X/9bb+SI7XThQ
bgI8p5Cep7F8B+/sp8+23NdvKW5hkAvhYzFDuI3e0ySQhduJFmp3TCUVQc1Sh+cia0h5TfMJswQ8
0UMTSmFENA2Je3hZsJ4iJwxG8wvmIknpqpFtPVZLM9yrfE3kLqa5YNdkaOPkL6gsieatlxE+e7bm
LDARzZX0l1r+XJb65PRtzV58eSs43aI4MamZ2P1XOs22eAuWKWmSFIDVDrH+l+WOs8YmuOLyU06J
zqiKuIVAhLLwkeQicrzxKpVpxkoZwmkeY3xupyj9nI2KQYQB/NQg0rIbwAH7RUwqNtGFjvZFkboI
Q6RKfzZFlnyZ+ppoJfA5+1XNbMMBWBuv/MjTYxDdAuUrNyVbB+5Ujn+jRkN16TMuJKJGnOTCCoh2
NtTN+zqONdoj+vwFEhF2MSayqBwY/nD5I50OBUw8rvKIOlBqgsscPx8O1wK1QsOlWK6sp7LIps9t
K9tX3vK0QERia3Hgcksx1tpic9oD9ii5HCW5K42Zn4zLLtBs0qDlVz3Ud2ahv+WJdJ9Yi5vPZNTO
ZHU6dSg/NflwBcU7qdkx7iKkGN0ZjVsu9ZvTUSiV1Y0Kwq1AnYNfNkkaXlEu7V1tBLP/r58WXzwA
OQvvK85/e9NjGbV6zCjF17iHytxX/2PvTJrjRrJs/VfKcv1cDTjmtq5aAIiZwXmQtIFREoV5nvHr
3wdVZrVIZUudb9Vt9ha5SKPIQEQA7tfvPec7WhZ8rVrrL+c9MNRcT5kcQ7DCoj94/QXqzmxYLakx
5I526XbUQ/0+jtvwF22QP/nYKAfpgTCXQvD3Vg0AuJ78pIpOVRMMKQEnzbIlFW4l91u/OMz+eEMi
9l9REoglAc6+JUI2GmIGi0Ryz7ApVdLYmrdBhRr559/Nj1opvhHm1shX1lqJzuDrj6032qhNYnLr
HegrREwVtLC8RUkXPAVaynC/LIboYTUTNq5I5vGp1syx9CZjTNZw6bo/9FqfDb94Tv7kzXNUYV5L
3UZ369tB/7uGRhvVmQ4aH7ZKU5gbbJj2JlUBHv38zf/Jq9B0tFdkB0Upwp3X7z2VdUuOJ41iK1NJ
n3P68VLJMvUXH/Gf3DIM3WnH0z3jfPRWbGz0qTmMibri2IJ8NyZttaXJjGOtsX510PtR/rV68eny
MndY9WZv5ZnE3WakKzccJpK5PUREzDwmizM/9LER7SXpA9d9r6Y3YRDGUM6l+dS3WpL84sv7pqB8
Xd9yFRrrKVIIB1frm7U8qiAZBzGSGRNwWHycg0V5H6V99wmtYow0DUN86471WNgnkF/aozrWSXQc
zHjOvNzu9LuAGc2DmpbkBBYpToFMlv1h7qwp2mSASz9j1EZCKunvnjJnrtrtsozKl7QbJw26TUgD
n1iQ/KsdjI30y7CMyG7WF/Ph57fPj18svDRGIdTwsK5Zzl/fPl1iTpWKHsiD65v4HDB0AISJfI+F
0v7FS/24O679XZ35JQYV5JNvZAMG3WPMPVCgZ02LJY3K3tzkbMepWyWlflnnBFtvSsJb39OVqBCE
j0b9K/j8j8c3ufboMbbQOmQa/OYazKaegbSQRTQRWf1YJESXkCXfbjWr1j7KKJ22elCnjz//jNdt
9/WtxCqAdYNvlCb3Dwo+bVFb7iUosfbSIhkNRsN4UmRlnNsgXthE0185j7+1mF+94mqhYcnhC2VI
4rwd7aacL5RMxz6Rpmp9l9sLqcrqkpOKVod2rx3mUAsbYt00cRtJB4+gnVbZneUUPQlmXRZdx2PA
yaKsBCCvDMbdvdWBWcdPIWtvasDrHhg31Z/Ltmhuo2UsGQUaUfyBgCcHDCqZItctXmdyKwumV6Rn
iR7huEiyTRWWaXoxBakpXPIja3xRfdXgtrIFaZKmjnjG58ijfxXW3Bb7hABp0rbrFrBu3ZBsGi/p
/L4RjRWtSsyg308hG6RbsGb9yib2w6MBkZ0HnyEkahuOGevPv1u/G4MUU2VsOU4tbXtBw6zHo0Di
so49wf/5HfLDBIm+xbeqAqsPz+HbSWuIv8pW4qGnsW1l51Rillu5XA1Jp2G3X9VV+CYseRmUKRDA
n7/2DxsIr70marAA0Dblv9dvE5OXQECyAEthYnJEf1B7/IJ2+PYq//Z5+vfwpbz+583X/uM/+P/P
iAaAY0bdm//9x1X1Utx1zctLd36u/mP91X/909e/+I9z/JnA0fJr9/Zfvfol/v7vr+8/d8+v/ocD
etzNN/1LM9++tH3WfXsBrnT9l//dH/7t5dtfuZ+rl7//RvZE0a1/LYzL4rfff3T48vffYLp+94Gv
f//3H14+5/zeuSy6l+IlbMoffunlue34feUds9OVg8ZggY7ruhONL+tPVPsdETGU2XihWTuQEv32
t4ITePT333TtHZJFijimzOgJqTN++1tb9t9+pL5Dywg1gMWGAzDL7W9/vPlXX9N/fm1/K/r8uoyL
ruVqftiOUdlRwlkWazd+A454r+8PYQhp9GiivUyj6QvjoiHcoR86vUX2OQGCnbpq+qjzfSDcGma6
CmEyZMjl8MmE+0yVibmpZvC6RH5LZVOEtnnRtl27bJJ47kj7xTgD4GUhqzI3G+tLit/O8docI/CF
IbvRHzMjz/1aZmh4Or15sZCITTvCeWBHzowlyWZqsMgEUUZbIxyHKx2GcUUGcYACUVeT+SGbDMUN
4noJXFatJdrZvW5vy2FpF48WivaQ54L5QhH3k0GmFqIGd56ajzPuwbOuhTaBeK3VPmg6IXqezicg
yB/TyTHXq1IkXpaDzlOMlTchVKOq3ArJyz7RhHZDn0t/McngE56qN+VRrwUcLhGVce4vdmx/6KaO
9E9HI+XPDRILl3Qxoj+FtWhUF/Rb06OtVFV/mc2dtHdWXUZ7rcnItHMWuoZ7fZbhPeaykESXfplc
8mYR5Vpgoy5Tk0wHshFt84PIOuOpbTVJ9kA/lye6tSQqVsitAD86NFPQWZQbdZTVDOttrmihKGvH
Th/lcK3YVW24pV4PD7UwySSK4JzBkTCCyXIdWHzEO1k2b6LS5/Rr2jOuwBebXoWDrn0yCirrXZ7b
Bsm2Ze+YZAPmTnOecYYdZUxnk6+3V/fgP4nOsp3ppiRNtt+QIZYf5KrDd4cRqhg8iqa9LkoqTqd3
yPolIvzCFnr8VKuV82jKTiGYK1C0o9X3pu5msSN4LxkRkG5uOLcWULJHbvAscgmEw1Vgi3RAKxkU
Dj7EwCDevmvSprlMp6K5BouxnGS12JPvxOVANCw3n30QVqU+oqej7TKQN77JxtEMNyFVSrIJA/YG
srLDZ8UkO4522qg+6KYYnmPqocVvJ1qPW6zzNJbSQe9MkoxCy3AR3YoElpfVfFDApus0qfrpHKai
jRhr4vJx0zLtbtOwC84kPqKLCR2dTmthg3D0ZBkTHVOYWePBhidxPOoX2loCf/J16xRW5aHGLdDk
KhXRdPYSEWbQyUbHjxWWpO7SyuYVDMFSQj/CNC+xz1kQgWu9u9KToRQbeotD49eTEr9gfI1KOonV
cHZEGx4Zb6l7S7Kru2bZFblfpnOTH4HfVoe2hCS7NXKSANFmhBp9QwZWhrv0GkLiUfHxjUw31mi3
OETHWnBjxnpueHnUKjd5rCjFodLEdJGj/eEmLhQykWXN2Oq+yy2gJayiw++NrL+0Rf2XG8+rzeqn
G9n/wC0KYdrPtqi7rBye0/j5+w3q26/8vkHJd+uQkrp1zThAgMwf+32DMt/ZGAbZgmhZoKpYrct/
bFDOOyQDNGWoZuhHvdqgrHeWhrCJkgdVGfY7869sUKsi6nV9zQWZqwuV18DewDR1rXC+K9Tadk6b
jMQ9ZEi5jD4EUQlzr8C0p2zEoC6wAWWjIsIgM40sb83IvthJwPC0V31r6EuwCNy43oy6qvVExjK7
BFrycR7i4hCMsv5Qjh3p8LnqvEeYN9HdajWvUZZ7ozJKVpe55+mu8vtFNKTpDM7EAcdCI9pVyWnQ
0+j9aA3LLU1Sv7CH8IJqXOyRbU8bqxmKz1InnnWEBf5YDTwMNoLVm6DqxEWVWKxNttXyHFljvpfK
TFZkbTZHHGifGuVx4D2kxFxE1jZOIJMmxbVDO0d/rIIgvymZmG8MLR8OdAc8sx/1L1Wo5Xc66XpX
4xrR6yM06C5Z04xP4TzI294qlxsricz3BehgBk22zHcydOZ9nozmTZKF5sEZGLckCqHHlCfdsSKV
E2cyZKmJPGylT+x9UOqpW6Ns3DahYm4cIHj7cTSC984g9ctAr3GFVn5Lu3w3IGVmC6fxTSdsuSyW
5KG3iPIE1htmw8ZUoulCq6vxlEuajOWQdn6vh9EF/Z5gF0CqM1vjM/zF3u9GdbouLGM6D1pORlMq
1ZV7DUlEj685TKp+pynTVqmC5AZ1yaPE5M85RrFPfd7yFjKMp2bYghsImgknfXs0USb7SqN/ETZv
O26MwbXN4p5qyDg7EXiIvuymnWWYxcUkKxpcJFI9jUTBu6NpEENstuZDEhsfoBkZ1wKlvidqS7so
w6jaBTGZkSOZ5jjVi1bfzUX9OSBEmjFHru1TYxFHGeXBRmu08rnPH822QoJBXMyNKXp5HrVu9Aan
+1o5cuZ4VvXqFZDs1C9Yhs8T17URdd/6JtCWE01nMBKl3mW3dlj06EmHfG+lYbGj5G8YjzBjGShC
6F9Y4+M08MEN6aw8Qe5+MBQSHhQrD08Dk6RjxaxsKw1gxSHz5KpKYjevpeIhncASwYRo9iTH6iNQ
Z7k1tUj/WGng7ls8tH7UVMp5iWqwkATN7oaylhsdrMVVUtr1GZVngp+rThgHiWT6wDhm3htwSuhh
W3rmDjPJ00M3PxEJHngLuozwkGsdIcw0N/cBTZU9aOvQG2rDumqcidKlS53ysdCX2UuZ9rmFnc8b
ucjIDydpHXtHmEBpFoK54zh4yKuQOzpp55McZL1NhdN87nRiskfVXHwt79jKQ605BEFMhCrar+LY
ZJV6UJVG24ZJ+mG0OsUtuoI5bQZQEQz5LSA0dXAVkhq/cPc8Owm8gnaZ+mM0wkPVWnsABFm0njLi
YG0ZWe0iHVlpq5ThljSuj4sdJf1GmYWzmUeh8ogk0TYf6vqUW6FzGI2UJGerzju0MSbTUN1iBUrh
3ozR0l4VY9WAToqHo2IxCokQR20ot4aToer5KWBGUPPmnHszGesTvQDh4ni3+JgEalgzkOLQjyjY
ZFnJfTH2+jM2/cgrtWJxnSls0F7RATSirD7ZDBLvRExyRpjpF3Ipz7ha4w+cq2/bMv0g4rYH2ZzK
SwsO/UUUhdFBpOHdMhM5XZnmVVTkMVUKdKuMR9qVtL+A9lBzZS2EH6O2O7+ZrRSV9EggaVnyDZZj
ehFIxSZtTrc+6ek8P0ztFAPj0K27om3JpGamdgqCwNgkPVz4mo3oosnJHjOLLqS4nll9y2pQDrOp
XIdq8imWe10na3y25Fb0+sdQ7E0zj9Zhu+lqKdq6qv5EW0svt3k0Xsx0//ZRzYjOLUQsbolHXq7I
PmJSWWkHeN4byNcVeKemd5UOQn8aD9UmglNO/vfYHJpMtivD/klAj90oSu7FtIcKmkTg3Bfba8Lk
GlEeCCTCAzSZDidcG8WhNw3q166Qe2dp73Q7vppVM/ZKY5AbDJj5ZZ+K4Xrs4/BJCbpq00vxke5w
506hYV/3eaJtG7PYxEPwHmD4oaYHtm9m6RxH3dnT9j0iOOzurCXZqrQ6d2K0DhZMhY7jzImM4Xob
zOFckZpgkhg81+U2HMVx0pyv9F+vDWCxm6YWxAhPVMEOqfdCHdXLJK6rI1BswoNzo2fwai+fuwEX
ht3ynCZmxfA3qhGIGOmFSJWOXOLABEuutXz7c/W1kemHqBrCDRne8l4UTbhVMs1LOwSCsR5yErLU
aD/oQbZfpDA+xGaMX5pc+I0wmX7qtX4aqtDelMEAz75nrZriwTiWbOWHxLbqbbik9YXNIHyam/lo
5Rh9NfWGh2yrmtGI0oNoCddaLlUbFk+fYSEw6w5qsxxopEG5T90gVNst8azZbgLXDve4imB0ZWX0
1RmC4cFQtWqf6eO4sxZNuSzH7GPZSm0HLsM6mO2oHcyo+TpEWYbOCCabCw3OvkurgF4sR32vhRV/
EnYrdm1ntQzlrTD1AxEYt/WCpSh0+up6jUp0IbnPu5mTwa3REUsy5o55JAU7OOe2bW7ruq8Oy5yV
p4iO74EcKewFY9vhQUzEgzJEJASU47id54TdrlvivnMVWs4gTOKkdG27al90e17AHBEj5jf1OHsI
fJZPaWAAwxSdfnSKkpRq2K107Pv+Ohni2KVPM34pKq0kvULo4Skht+acrzNpU3Qe5/ULS9KYJOhi
b/SKss0ypT4o3VxtLQIp9CS6Mzi8fElHnQ+WLfuQKVp+MWgdAopWnzaBUqhuw4cP5TtDjqBoIria
ktnY1xRZfgQ0B8q/HX5sxUKpZx8YU50mOZ9MoEKpLrZmrWxpkXtaBdQjVYJjGveHOin2jZOcekQw
Xr2weI/k4zLJz85GNXpxOMNMHbC/CYBsMEs1P077DA50rm/rttil/XRcnKC6mQfTuukDM98iviq3
Zjh/Foo4BNWEeq9wlQn7fneKu5BYpXi3hj1aSfiBYAdtY0zlWYmLSxv7h9eK+dQZdBtKbuRdbzRP
arqcB4sWR0k4MPIqIjY4Ky1N55Go8eyksyQNAZKFbPF0waICwbLPhX7I5gXQlaX4teN8jtAX+1HC
Tcwzso1z6j7R9M4uskOCrsdPtfjYVQXJGTJSp7PNVuZrS5O7jTPfokq8tYNma058kmDpNCQf+kXS
pw+po2bbiNijjW1RcYXlySZBZxcXV84cNTh6jV0bznRZSkI/kraL3W5Wcr8IQUyrEgbsSBCHIgqE
6VmN+sX2Q4v6m7ya/CBk8LkcnEfDPM6yP+eU3W6hqclGKPltE5hc/3DS6sQd6Eu5QdZpPDAsMhGn
bbJnQ7fSIukCoVs8oOg7PVTvU2HtVUxiPo3e+SqIui9kVJwmXInk4+bmBpTHY6evmQj9R60o78ou
+zI04VdEq5tRSfZRkdZuRWpsE1OtzOms+ZoR3wTBSPOYIc6FUMxqqw0Uvv3QX8xz5/iqggQplNto
bVfUeBE37UhtnfHFu2ZKQA99AY/TAKAtU0u34fAUEUrhVqpao4QJt0MUX4ZGyGYpY8xVtsnunD0U
ZZ27c1U/hpY8JpM/TKyngJhwDIeJH6jhAY1UeVTrZLqCPjw+yXXZFBgoqk+i0+6HpSBdhaCnC8GT
bFPoVO3aDOv3TVPfVwYENLUj9T2PDW9KsuQSH2FzFNBP9jPhb4nHXee8r2p8SW0u5NdsSYyP2RS4
Ex2wCNUV1T5fatlt6rAtXYbGILury5TbkLPFFPlGpsduEaFRYvW3mpdBg1GH7ynzSrpQmKv1rVZb
C+EmyUDxVojLsYlJwDLVT7y7YybEOR86k0kWMefKkNoPnW0OXMykXFqNEVAUMRWmkdUAYe9rv7Eb
A6FZ3z6pSTt6ljNc5WoPlHDJyt3Q1eIkjEbB4Ozk59oJzQc7VXKXwqXaydLCBF3dztrEZTssdLZv
qGjxE0kCboAYrHseYCdkjg1JO91CdJ4v7LEiwqbzTF1elkF8rLA5rXzF+NjaMZkkyYe56cqrhLAv
wr+HY1qsK9M8pNt0DDfdaF/G+N1OrT7U26ip1TM1ieka46jyEExbMyvPs9V/TJXB3OrTcoZRxIZH
DxlWVdbt22VMDhB8rtkCpCuW4NSNXbnJynp6oqHJuaIeX4o+mTjthDiLuuDIBJtCvyFOCRDLQMnf
TLsy0s5R3N52dZZsOUWaPM6VznMSv88Gi70jZyZDNze4GpQOmgQZ8BzOSXOzhN5u0PF+yuLY9GyS
eUiSx73kmOEWzdW9nuWPhZKylDvm10F17mSZ3rIb+gUKGkJBrAMSG+ys0lQeMu5zZkg6z3E2o44e
czZd3QlInuE6K6fR3LFbbvJxJAGiyJ4RrlcsY2v6TWJSQOD73yjxIj/jbNoVnOK7GOjoWBg7pQiO
BSHsvsDvtQntau3yVfkTAlRUdbp6bA3DN9K+YheGImgl1qNUQ/BljnFMS5u+o3MRyZFazdGmA2C2
kvqBRXWJxC0Y3WizGMY5s60NC1jgQwI2CRgzCIELrA/kC6vsNWZ2bkpz3gyx/NzJ/pHC6KqHUHtt
LcuNNOKTUegfZFLrflZQ/eSG9G07CKhKEnUXqcqTnlrEd+sFdbmNtqNuECKkTfkIcgIqZgRrSzPj
0KXgzXaUnNWLHefzsdXqkQ8RYH5loAC3DKP/0icq0Vk8phOtUiezD3MhkvelbXdn1Co9TekMfMGw
JNzx1Ww9F/kid42pDwWnoTQ7Smgx78UyaE/LTFycYcbiRIDSyAzdIKAzBLNUaiGBPFHuHJpmqR5k
zzMW5K1G+qA5pSELOAXmPKgRW9XM8NbJjaccw7a+7Z34fZR0NAUWVmkXpgeUYkuZ50uz1maq7aJ4
MGv9Yz+1+QFFZX6sS2l4aWVLVIGUxoUYyJ0KZYjTziovRKzrh6LvLN/qSutGMvt0lbRUDqx68T0x
XmsTVxGXzjKz60LmI2sM3dElpusCPaUinscg7W76zim8jtysryLnzJcus3p2Eme6r9uw2CthZrho
JJfCrXlI3cFI6qd4mJR9pyzpgYdxuOKBksSLmQFl3WID70bxHtypBtQ3t2J2tjGror4dmzL52Lem
wsmrAQwTyYS7rBW3JWFKJ5ujAHY0zvQNbMCNlhOBZKaBvWU0q+zspBXITcmlZyqJLLaqlujGkRmF
Y0NQA5SF8pSJdvJarTU/NZVmndS+dY58iswwIssqmIUMvOiCxM0dNC3bYEFkG58KHdVxBSREoxVd
TXzHctqOjtZsa1QwpzSdbMXLB3SKrbBIFY0mqycwNFWvgFrWm8GyhXDXwIlTFhvmB3POlTO5W4DG
BoMxQZ3WzCkdgfRTbQ+yYA6Rx2mwRbuVPJg6iWr07m4ma342BN2/UrfErnYiQkmCUPMzB9HyGLFc
pWRCrV+hvkExQOVX+mYI61LLzzkVCiJNWnTBcigJUBi6BQoyx3tz2YJl4mKjexSRDDVSBtFTr34x
GIIcKfIdX0A73MeitvfMgqpdVPTKAcqJ9gG8GNEQkMuVAk6GCDWqSnpp4rpoo87xiAGOjgBI4n0j
dOdzqZTVnuh2bAj9HG+7UvY7s4mqaNOhV3lIk9y8U1sNmQgC5WNhQcwt6LTf0qAvMAVXiTdOTXgt
AvoLbPegR3ObcDZrGiDvQYdEHmA9sbxkT85gxPdhFFiXijJFO+xH2m1AKvjsZqqgc8n4+LCAjX0s
avNS6qHgEqZiXPx8DEBjZjolHYNlARE1k6SGGHGSX6pTpT0hW1bPk13nkRuHOsevMkiUg17UKvxj
dIFwleb0Ii3R/nqJLpKdZc3ldahM5a1Oy4aegJH1H8ZSJ1Ymjo3w/ci+RWYCa8JdZCbI8QxbKCo9
Ji2UG80M0dJoyf/LYOB/W8t/VWj92x9z3x+G0t5cNX37fb9//ff/bPdr+juAg6vsCVqGZjDj/KPd
r8l3cLGYEKM0QwbJSPpf7X7NeIc0CFTPKiYysCTyS7/Po9e/R10GHJKWP1MEYPR/XNd/ax79utmP
6modhWNJg7yI1+MtfKR0CJP8ppvJCVMhE4/pEc2xhHuIjLisv6NTO9yItFEvnEoPPo1Rzgyx1NXm
05SYgUD8DyvXyvXqIVHRzXudsLvn0jCr9y1hfYTX9apFdZp0FZK6IY6KbSHTRd9+93H//ra+H6u/
FXzg91GY+WMBwk6CJGkdaXw3smgqC81MI1QPlXvuNXFjuqJNDC9Z9NovrXDTstiESf/hr7/sKjSw
VlPfyj16/bLOhNcW8bOK2mt2Rz3APbK4Usmvlmk5VsNwZuX/lZX9rYxmfavfv+YbhdkEqVWruvU1
lemgBpWBAIpIwbqWvxCbfpNXf696Wl9pJT4gNMWjg3Tw9btTSOtDBJpIL0ZjO2ARl6SvxgPhQKQs
DeK+mx39hHGDrlDZr9HGQqE1tpBmvaGlbJ6EKI09DZdxcIeUGsutIs2hCRz36UEtpfqsGDkNVpOR
DG098suu4hhdFGeyAf7Pz7+pb49Z9ebdoBbTYBzZPISGXFVl390ial/osigTBGKkWmf+hH0E3A9Y
Lh9nvDptdCOi8RGgGGKbyrUm9kVeL++dpbLiHROX7EQdrJ6DoFhwwav9lONXqIeXCEa56qYzrd+N
sERQ+RlHwt6FVsMbL9WBWbBc362eyvTQ0YYqGZVRnrp2VU54aNZPCZK4eULwjyM14EPUC1h4bvbt
o23XTzleP+86BSkK12r9GkYx1ht8l8Eq8rI5WmhoqLG9Rbn+MidlOnm43Z3yCC2tHLxy6idcxn3J
rrUs01d9qsLRi3gRdQP4YASM3Tna17SKF+FS92O86jBaUIVKJkxepQ3B5E/GqBM5S24kfzyfis6D
pzBlPr0BkzJU1zijdOGCfwusTmQgGCEnzWd0FCZ3RMEe6zCZNolayOFIlCV+cZNhyqZQpEScVefT
Ez3Ukng5KfNu64T9bdb07JaVbtxHCbSTc6TC874GkTgyfwqy/DbPuvIQob0YthRN4/LFWPJ82ZAV
CmO/spxpugSCStSgAW66JvuxnW9Lm7RtMDWzw33ddkG4M7NUo02sJ03qzZ0OiMbuDEt4fd+og2+H
bXbojZzSJg+J0nZTRUJ5xwUot22BRseITAYicTuUM5Yxiz10FMZ4L4O5OUpyGPMdv8UdkkHbJ6a0
y5fRnRejxV8FIYf441B+jYKJoR9LsfZSxvjDfCSjWk14ztA/E38zPlZqOeoejWh0r2FN1mubQOV3
0eHQ5xbo6/1pGOqGyR48Jk/L82zeBFE1Bru0xllq2A0InJLZ4ft2XZ+HuMb2bK6rtrmu3+O3pbxY
V3U6qSzwgKiCT8G66rfr+m9pRnf3f/LZqNOOgARvcRijVGFlbqZQiVXXdCJBUI9CAJBv4pCA4m6m
zj11y/JLOtMP6x+5xCghAHZik+GJfuMYHHWbk6AVchHSuiq0nOHzPPhIhB1WofgCxhibkpRfK46C
5IO0/tKYF7rROIDfhlvGJPs6KzY/X13Y3F+vLVwTXlA2UdTK7KdvVsr//GDi1uIdy29vngwQmi7f
PhPj2+eDeoY+dr1+bKhUnH9ew/+XW/y26vT+69oLaHX2XHz5vvhaf+H34kul+OLLgcMJm8n85pj4
p9YCmSAmF6wUADsQsyIZ/FfxZSnvcD58k1UjuTBBQvyr+DKcd7hS8HoA0pEsY9im/0Lx9ZZNgL0A
fxGmcDAdXB16xdd7Uq+nY8RRRfgJw/bHuGA/YQivM0NIRhVH6jI1y8M8x1mPjK5XKbxideD4vijl
Uzjyvn+hXf2zC0Kcq5kUgzjP8IW9vqAxBOHZmQzJ1HoQJMYgFbsNQ62bXD2ux2f6K9PgJR0+fC+o
4Cq6pqGVT4ESpM+50slfWT7+7HosxJpQK0F/4EZ+s2lXLWZrm6wNXyHm8ZMqunCiAoGuST9KKMm2
z+rlo1XhnGXgKmD3FGJSb/JaNyvmmjLRve9urT+pM9886JR6wJpX/hZlO1pw+abgo8QsOPMCC2bM
SkxMXZIfy+M+aotr9ubAKl9ME1OJ1LappfEYbhonCLvdz6/iTbXLVejEopDOCNtsXQjfXEXXFwlF
AQj8op3YQuaandnT7SaWvtKb8kwuIgWAMMp2cOFjEmv589f/4WvBbcC2s7qEbNCxqJ3f3CYOYViT
QtvYaOvwbC14er2a8qJxc1HNHY1Q5ky0uOCcb+JJyUpXjemN6niGDZ8UL5qxf/2KcCrhnwNhyRNv
v7kiY8LsOzqTshmjVL6n98AuNVadqTElBXLrh/Vcf5ooQGO3Htcvp5dZdoZY1bYu3RKa1j+/oB+/
ImjT3B8wPlSVrWrdxb6rNtuGQ79d2ZrfdUP9pMvJab0ibcheoVyWnOy7MbwzBSL/bVaM1q8QIGjG
3qq4kGrY0MNIiGGFM1j9Xl8Bu54JFa2y/QYNInorpQF/xIlzVC56ZbSHG9aAUPVHmsY3kzLnd/k8
KYBCxFgxRDD7+JM25gscVR4J5EnVQAXEhN5QYSjF7cdoLky+7rIW6l0Aha7bDL0MlyNjKIGJve/U
R7vF8usnSS8poFs7Gn1iYkg16nvIyD5iWEkJOYCm8BYTujrG667u/RCNW3JYjMou/XbWCSUfgE0S
BhObcAWJUR6zJ5Pog8JPnDoR3miVHSl9fYd21GTAo7Jq6pBlonFRdLpeSVXtx3TEjgbYsa590xmh
NIW1Nko/j3vrTgVuZXtRQ9fbI5Lesen8z5rK2BxQLp2qLmDsZgRfEidwbhZLJ6+eUruYXKXsK/Gk
CmlNnrTH5KuSMZj0UYShnSFLikvvdLMLt+kQztcZhf9dT0wVB1JT6dfLl23n5yW1tVcgi6UenZ2S
UnIZGHjmfZJH276TkD9a1DiLh9BnYmxqZNSpbTg2nY/iyIr3Dk8YCSH94OxqnN64Vbkj8XBSPKan
lX3FkQvnfesPmAxmTMytfT3VMjV2kdCoYmXfBEh/+oHxcARErvXQswz09AIn1b1sQSQaM3iO/VmL
Oo4BubBLKmpQfP4AqgAYIPaY66BQixyd1qS/YKtzGBpAFmgajYM4RIPPyyT1o1Z3VvJFEc2xCOha
X2N+q+hrApnwdavuRlfVK+pSZ8qK+BDmBSW6IEcAAXEU0avGvMKQRa86iYM/keABphLprS5bg8ao
3nDDlEM3Hvq+UueLMF4+L/xxzObYlDYos1rgXCq+9YDTqhdr8y2xLhodXDNE0YcGHq1GppOr0RXm
ZW+3m3IRyYdFtnQCUXhBBnSY4/dNbyq3CH3rqHNLqzeewzhgxelsg6dECV9Sk6iHJtRixZ/r6Yo8
xTn31TG1WziZtoLSW9MGa+3hQgYoHRrDYb4feAJcp2/vK2dcs+ozK9jERMd5SlDdy3Rqy5wTPqF6
cNQnBj0M+Mf/y9x5LbfOpFn2hQYdSJgEcEsAtKK8jswNQsfBJYCEN0/fixXTE10VMTXRd3P7/4oj
kQQzP7P32sNi26dsbaAuBNygx6ZDQa/qwkYWoblzHF15Dw7khjPEceMK2canQ8+qg+FOb7Dlgl3v
K31iCXlTfgWT8EOG7un9LAZs+jN7IqcX75VZbO7ZNZgRHhZRg2DQyjryNTiYs0WDWCMBB+0RqtH8
kYqMbVm1fXPAVk9za/TfJh5VFCh1VT33M8yNSAG5e54Wx14PLlr6vTkYH4Bt1yOpVuNhrebtbHTs
x/mJa8P2fCD1oULYvNsAZ4DlN0vFuVDnW5zI1ACIgSHh4Krmdq73dKy6GkaMhHl68tr1gwbAaPal
tZkJ/rfsumzlJ8mAdYxWZ0/GJrhdVR1bC5lHj3incvojbdNloqeZklNLcgryi2w+OpNq0av1lsHd
svSPrCP9S74QKVDwoa+QOm5rOpNV+0zHZ1xLvyp7jrUif0NOyCS39zqIAkZbvdCbR23ScklqqAx8
HhNpuYEpYln2T2yZ+mPKtvOOKfv0VQSV/U2vI9+msVpOqpWPweicAuWd8mB75HS4MyvFwea8lmVZ
x2tfre+tctmA3s6KTIlvLsVDVnDimW5Ga2rm+5RApijNkIdUyxrqDlRS5YHlqH4FhnVAt6I/rKzY
7gMXJ1qMZtPh5Tqgh5c3tse4MQjeHkLf7MdHLxhRjSV+SpA2FIY1K0hrzc8zitnjmggf/afa9XPu
QdxaT8z3SZsxAVvnyDvjVTSNddc3gZu8V3JyHwNaW3Sjo7Valw2BoXoyp+a9QQH7IrXqtlehtXe/
zHX9C4rWd50s6QNjr3rnFpaVXwe/nMffykhEfbmZw7J7z1yU9aFsmyFPajXcf8QSlyIqDMt41jrT
KjTG1JH7POtt8jLlYtkhrosiP/SmLP/wPo93godAx+VULvetmKxpDzFt9aKGXeZ74KEPOHi84RhW
5p5F5CS8fb1gsfV7LNLcZRkIKl2NESG8KBGEnIeDnSV4F1ymLX1UMHw52kNmHhEJmPZ1lnhUq2QE
ZFKY9hwZWg74dPpVf5skO5Grlc7sm/IUKV7l6702CJA+y1SbQaRRaj23/lQ/u4Z9k/2tWe5HxKa4
0eqMzV85ejXH8Zatb8YwTuxNsmn2D5LH7zEb8kXuyQqmQ626Sd9jFVFbiLKAkqpV276bepw4zip0
ep4Kcztpfxs/xk2Iebe1yMzCyZuLSz4mAdLwnhIPxm6KqBi5dH+xHbYN38uaIp9g1zM/d7W7bVHL
XPo6BmV2asCQlFEfDHmw9wfDGo6zaeEh4tIEimX042JQ3FcttzONhm7uGwhyH1sCECRc2imFPzHY
QR+5w00ykA21uu+LUibRSlm6a1qng7To2LBju/G9yWfFoqq0nzqHcXG2sTNzCsH8ZBCWYTLw6hSJ
Tw42wbREGrbS6NhKbkXcDLmxRIqoEOQ+MP0NQne6td8TNWCmB433lM2wLP4UBbMeHOsAPOwNR64x
bvUecxVX4HzcZkDffGsTIgT2lUKcpxYLXRwRyEjyTxzeK09+TqRALxq0jdVj6t0uZYgAh2DaPIR0
ui7JxcmGO2WwLAsLIycRco+SSS9PzK70PvNu95OhyyCyOLsQlvnmXdKbU1R0yPuKPqve8JhYF4Aq
sVM6o6byY90tp0vh9PveN0B7K++1ntLvYCxrHqYgZDK4t6Q8gm95UKLSOHamOzxe8RzUJSrb7Vlu
WRrlGUpQrRY7StPRei43toSdXx6srfiWdoH/BVK/oS58vax7yy7Md5m2WxFJCtDqpDQSopPZl0Tn
gjPOzu1QeGreAWbi2DHaDbdVWIxBT206+1mZp9dcoQF+znA0zI9mbVbB78CtyyCNE5EtwV9BuWY+
YOI3p3eRELsXF2pL2v2Sza1r7yULdn/f9RL6xrihZIlhbRnWrh9S0/T2vOi1/TBTCppbUZmhPDF6
YxqX+9pp2/kwFNBaYMY6qviz1TfITzUioX7u1hknT0sEW0e13zMFbviTwkWsxpPMl2+7uHF6Zjf7
IWpPvZsNqlXouPVdvnrNPhmV80AlLl5q3dQHc+h/2xMfAwumjbbccuNg67wHCzNjKLKeGJGeajcw
CZdqMslY2XHS/AWtTXChZX8wW+NuYvvy0Hglvby/plNcqlFSt6rlDSXzHOne96MSD++pCRRO8jHr
vkxtzWHndCeRjd7VGbz8pFT2lFjKOtllDmvZkRa12Cz5VqvmuLHFdMMpyfCFqD43osmZysM6Kgbr
xtie7IHsHQfc41tT5rxIsHzxNORXM22Cp1r6w4NLDUGdVKmPYDTah1n2AVF0ifmp8GaXt9+CkQFk
DVqqiiG+brqz3xr+43xbdLqQhxA196KNzdo+6jLND5PfGZ+Ntd7zfV93W5IWuDfEPNPpuPNy9lF/
/wooGY5JpbP3wFwvy9DKMAjQy64Q7pGxj8kUtiUVRhdUZL+h4sfRlfxOTRRl/MQhn4aYZUK7hIyN
UEcrskdcq1B+PNlmc+qLddwJqCCnLWl+d13wYCRpttfm+EqQc7VvZvJF19acjksjXKqI7KMvrVPl
T9gGmAOHq/TS46JW49eUz4PYiaz4XTnVt9P69UUxVYwsi/1TCRqE5HutnvM+f+e6IfpEybDGjRZi
PnvWrTikGS4DVza/03RFcuuIIEbYVf9q6CIJM5Hto6vE8rRuN0mjO56rOiEk07DFPpeefgBQmENg
xX1S6fyVWX7JmdxfczE4vDm9+0wj2vD5YzqfEWvjeByZjVvCgdZftvO5wciz81bw01k+35xqwV1j
ztW1XBfskkh37Frcka+Lfa2Z7IdlRhDK1Br5S959DIG7Y8SRf2UBrei8yPbqFOb8CxfEuidCw7g6
jdvsVUmCkocjxJwRqCpR/JI4ZyOvTfdqAuasUyCLXRXJWX7YA7p9eg48tkN3TsT2IJJOvWSuPx1J
S5n2avQvXp+CIjZa+ZL63fvSI9cvquaezDigWCvK39lx1Mnq5BApacQlItEjaxA0V4gF/war/TmU
DjYLpFVHM1uL4yBGUmRZDEEfJQDILo2WzC1EsIF1aVd2+w7+qkvbWzFizN99k69kNbvnyWG+0mxV
vd/cyT9a9chGzdvSE7bOR+BV0z4tR6R5dntTfo469mRpHFCeU3aoS+OOy3MgxhVkgYXR5jVHH97r
/EsY/XCw8sGMsqa6sOfO71hHi33J5JKm2yr9R4xZ/g9JIRtNpf1ZTHh9y/oRX2kVzsEvp2z21mTE
ycBzjvudQPNyDPw9I0YfV0z5yEWLNXIBXID8e4XK5X+maWruHa3Vt0pMTsYuNX5kmqFV6SOUl3Yb
J85I9CPP9la01ARDN6Jpb/GVXHu7OlQmlyWrGXuPZSP5u/pLdVQYeXfIYdH7TPridNBe7bwNLn5+
U3j59YkTaTcI4HUDi5RHVvPhOCCaFeV6Qm+I5cji/+clSkxTXc21edjG5cFLh6eW5h69dt6dCWHa
2Odk9tleUYbW2WYAeDaf+2DZnmSzfW2N/DGTvph69euaTQ/S5KuR1CsaOzFgNQYt78rNfxCwvd1e
/LW29bHUa0yKw6lAVGzNQPsWyUe29CeK/jvy6CkEzDx78i3wbRNSHYmr2nGtJ9X96FJ1PyxHKOVv
a7NcSZqJ56HYa+fP6FlemFrGtaVBKAz/CXXXoWNpmRmg7GYDOSiFeKPMG8wnbub8kNRslBC4/gZ3
91mVZgjAid6OznOCsL/ZF6NAIK0Z7HDwGM8t0jALs8A2pfdkyKTZ7wBNWvLQtaVrvDLVIE1P3yI1
Q1f5ax+KorrJVsbSR/LVwO66077bO6feyWzryNw0X468I4M+pATjlUw6mH3W+yQp0MXuFuwm8rXV
HFHo3tGXJvRUuOvZ7W2rDq6t06jhqovM4VvR4BKydpa3rQ4EVeRK7YfL7kq/e61ukocUM4/1keC3
rt7MtEwwwhg39eFlmvHbMBlchuEokJhjBfAh4iGQyobTUDHm4yc9q9ZU96mR/8mJeg4G5KFOioDf
aPsfDvo+Pv7wVtwu2/w25QY+dDupogQt0fcSQDXcudVcnZiWYI9MZJFGiyyWb5R+Z9Oc9YHpxUhc
/TTGlTskf5nA9lFScbIDqgVe12cjsqmqexrkKvdrYs1UsgnD5nyIEoSSGOyz+WGZNutYLlI9aGah
u4lzyczM+hu9dv0asJ0njK0oO8Kr0zQKUuPNMXzny/I+iHj4ueXZciEA/J0wd4EkM5Mxh6qH9iwf
viRerEKPjiJcdvwSuj93RKrvcTw/ObV03/wZNLflFaeJ2Z/h1UcyDhGSlsW3nnsPKrtv7VeTOU5Q
isdks1sVoQ35G+jyOlO1PZMvUHDPO7312sngNNbolWuWoqSH4Q4a5q09Np49MIbK4xy1165wxvSc
qnKOAiCTx9y/eQ/lwLjEANhi+RWsgmJALr0M3lkNo3EWZLju7PSXwUNm2STI+4V8ZPPNXjjptn4n
TXrU1hiDSyH9DxO1wuqOXZQ487EQgtN8K4NdmpPTZW9Fecklt0ll1489+rQT/yBrmWLFkDT042Ug
RXHnCM5Qy85fZI2HcjGq93TETWqveb/LSyaZI9jLqR4etaGSe2ca27sS6OaEZ2Jz0uAxdRcnVgNj
MYRonXkXFAysAro3poRGe0plN+3mCcVehrMgbImZ+Wi3zjwSxfXqdFghumwZT5sxrFcx20d60OUg
NCNV6CldxPDFe/RmoCU7aPkjqtugu1+NzPjOfCuLO5uUPmxK+Ou4k2PltGMWloUrDmXPhDMJTCzp
pbvuiE5+Lya0CROL/DncvNGO4Rx/NZ6DxMyljW3hT22e+3zTlNFRuUZEmrH3amf9iHLToLfGJfim
/CA78tXiMN6mZyObOPYwIYVZ5nOBIgq3jIbbXY3rRbPoBSlgQINQmBvKrJmvTdK7e7Sg/q7JPu20
8qHjzCRd2hLMJg3BLmG++gBtoTxLLPmHniwhbMJIOTt3a+8ThoWHMlXGHc8htdasHDdsrXR5wzb3
gu7mJtqVgM+cTX3nvfU0BN2+YmcX9QXrjZByxj+OXjYercX5Qt/6ZzZtCiEs13CpVPHeDwNNIimj
Sa3ns1EgzUw856hKjV/LrIxPkdhqD13mk0z1Bzu146keHzLmZOGo3fngSucCoaW7KQCbg7aqF3e2
7HtNbAL4St414dTrbqhJREMIkkVcyPUuWY0kWlb1ifOZSmJcKaWCRoWJy2xlkhHFtHXMNy/FQMY3
vcALfXSD/n4z6z+tNSx7jyuWCXyL2YCnIy+rn37hZKck5/yhR76TjkuQByl/O+ULcloh61xuk3OU
c/Ib4CyzWte7oDq/X5vi2AbY96w+DYpdGdglk4vAvCPoeQ+y6465YbrL/BqX1dbtJ2ee9jXkWnKL
6TbXLXhv1+5h7oIftp4lFUOX5Jekpp8Ipy09YP3o8HB43qEunG+unPYtCab3dWFvipy4xrcyPwb9
jWrJ+5EeHcPuCXqiH6oMoL+VKX9N9dpDak3UT7PLzHAEkBxJy8cfscK5lLqxQ18nIh7Ndr8lZXFw
+i47Siad12rcgriX3MarkhdbV86BVLfTIAmslzlAlWlekZfPQxAnen4D//QJW/bVAvLAZiOjCS82
LE5dPCEBOvCFZVzci/lgyrk9V9LDVSndD10axePQNEOkZ3Vox+2LQKUgrnT5W5JZ7jTrCpxWVHsS
ibgQll4zuyb9xdXZgSGXed96gYmLoSd/Xjbeh+iEQRCv59EZeSLWWCTWHiyj3IzgRwCvKrI2XNB2
7ZiPZZ1caPcfgCWL0BpIOqoms9sDmefNI/swE8Znkd7inir8bkaS/MASPtu7LjHTt2ZyH3pmPnE7
5vNB2En75nddcW6zhdrWTdNuX/KN27eumg83rAfKlcKPa2PlY0g6m97WHp7A9SOVDqY/3eSRvFVA
IRhttMOtpjAiTrp9LVCcU0xYf8tWFpE1DOvOc3BLdFCC56E2L1WXv+GUPk/4O8ckudPNbLPf8I17
tvR/2tTpLtrx3qxsO5nw2fkMIheKwKmaS+8F4O1fW+RHTXjovutGJ+o1Gc8FkHqKhXyGtLxsXwbj
uV29pcTes4jeYUVd4PGu2dVKyZRd/KQ6Y22vT/40evcIf8OyzZ/XJevjYURYuEMseUxkS1XJSkew
KcKNqFgOLQddoxqnvCuPQbqOIYprEc72yNPTDv0aec3EYWYXOuWptd+MdLAfqX+dH85IsChpEMWZ
4hhTGFXNBati10aOixwF1+vyxO6lvVgInRmxMM+EQnZX4o8MBU08BvyRrW5K5epzUmp/fhaLReiU
QX2/NahwlkF0MQ2LNcRjWgdHpjhna3Pw6iz4Z2w+0FjaZnnILVJCxmW7LRB8NNDazuPZTuJ+Mc3Q
HdcsGoyu2FuKainozPKicBCcXHqAO7Pjkwrc4rwUjToKhzFZkZoviSfSPxPZrjBjJsrjRVFxWmn9
Gwipd/HW/g3d1xAKCt7dpHQdejf1gtkzhxNGc18y5I2oyJhtKVM98LVJn23svZNheseVX3mejfJg
ln36KB0EdbPGBOPwrKBptTMzMo3lKhqzPS/MOKnF3KcRjV+kDOcJJDKlDIVnSKFwHiAgNkPxPYj1
QXgLKwX8FYvbUbpP836Z8t8sJt0wV9kFujSDs7m2513H4uDg2sEvb7AmhGlqj1WbnnYtPWBwwXZM
02A4AaIv4kICFPCamtVG2W/dtwIsdJhseW18fU1lI490Ns1b1bpoz6T6pSxjijd/BDlOtt51DWo8
iFzp9aye6rTKLnmWb/tsMSy8JGkkSpFGDN0/wP0WEX3Uempw6z0xOe7um2DtmfaUzU4ZaDYc1n1X
DjK+O0aeRWPhsO2jDydQBKWuYQP48eQyAslZm3tcmkePvxrwbSFPGnF75Nj+38TSXkg+YrIrrSCj
2saKBH5pPmRu3jJQcbPIZsDxq2CLjpW9WDH1b8mxmczyoXEQ/bbK7l+tkYotm4o3KhM7nCdfP4ii
mPbbcGOMN50KtYMrwcCLHyYjp9vozngLwUXtqjLQd4bjbaeOU2gnbt/EcfPqQ+1m9jGfjBY8cm8j
lCsqEftpM97BwSqtvSernnVxg1G7A1vCFiuZ8yYKpAIJ3vTu/KdpZsHpYOXLHQpBtBqNsscXdCwj
BWQiugB24FiLc2WujhHjcgset0Km9b4qBtZNvdlML4NX5S/FVGhF3XgbProd2GrecCVfCxBedVjY
Y2+EPZ4iMxROWtf3SWVhruqZzanbbd58bG2X/9rIR/uaOMYRpo5cj2Hq16w02UP7SciSkXpq6ngb
aRPtH5TtywfUk6yNK+Ygb0iFeyhCWZXP12GqaaS9m4EjYi/Rqd907M38UDLG/d1uG+fUMLd1tp99
T2G96/DkgZG1Kb/zdWrEIxFCLPpsM6mfvKAbJhomC1vMWuTmvq3dgFFXn+es7JEdfS5DNzGCNFyG
OOtqzBey3toMZcyc8wfVa/cD+gPflcaFlXBRzKwyJnQ6a2Irm8XDZHvLV1B1uIYE9PLpJnxaQU1b
jDH2xsz4+yKXtfy0KSubY9W2/s9aSZwU5pY27+M04f7qVZb91jBJf6UNnqq4HsgM5ktCoDqwJq87
dxjh+fz67TcSScQwNaLUP7XI7Sc2WupLEaRkh55HYu2+7KeqOMGpGsFtla1lR9R7+ldKfC88hrTz
89jNOwvD8OyXDZJGfPsIL5slZ95VFn8nIAPqjKF+MjHiD/7RpEFwenGv3erFb1bnUGZedVrS/na0
6nJ4DAoK12jLbPIKLRQP7MjB0+34WFyk2KnKknir+2G5QEJbsGjJdfvIsyKrd6NGTHoq+67wd5Z2
CZ3MZug27BEg2XoZE5ydGBJ/Dl3Xm1jr6BF7Le9p++K2zoAZ36nZs/arDzA4qBXzsE2ZzjdJXwBg
5sGYif5DLUOjz0RiiQfmeHAMOkQPkVMu1ptpiyzjfZvSP3N/q8/q7hZw0PI0W5FFR7BgwF7KJFS9
F3YQG7+QDvjYdnFS+7s8qNAapMXc/0xVMRJSV1esGUTvrHfLDFlwp/jI+nC1hPvcjNms92s64ksF
8WoxSQbVVzwPjp1rlPiyu5+CzYFpZrXlbxsjIQ7uEYcfInJbI4dFJq/iLCvlc2A5eqZ9mft7f3VB
3+WzKD7LucOR7LGsNicXE1IGI4ADOnMXCrVOsELi3klHLsekP/cGwzuM+RmrfxYFnMibl0G5njs3
+KHbVnzWOS3MDtgaU8+N2fVfrXO73C1y3j5dG9EhX//Kfqp8m2OHH/bCeWu6165iQxe2qad8egCh
ejrn5PbAsnSydhUAlHeSE8WwV93Qlnu4pO4raOHp4mUG5pFgdu0+drK26SLptZL2OwWnescuOte7
kQXoei1Qd6NDEjmCB7fv2G/QMN2XWLCSXVEF/hpOZhMYcVE3/m8x2C1LyHTE+6mHAvqHO4//2CnC
QUGgkvVoh8DrnCY9MkjRjMHZeudB33B5uOJnNxYz4RON3fNYIG2cDktZjLBT0zkr6AYHyuDa6Cce
VBNSbugnPO67JRnnXzlqcSvWXYBDH3geMJfE2ljzGrKc28gWSO+ioBcoHygok5bNugBBoxSzsl05
F0HAwVtbr8xMIDkVtbQfGt6WG769rFn7eAKkfw8fiMXlUraMh9ve+V3TRJyLPlHRNG45zg5U+TIc
tBLnkubK2+HwZLLNv4aLvCJAi/ANqPTEIADA+gqmVYATlINPZETrrWwghWd95l0y5tHSm/V2cDw9
PjtOUfzsca69t0wswILkPqr5VN48lt5GjcrmT41jvInG/m5Kszd3czIUAKQaFjnboA2XQ6hEKG+n
islo6bjS37WikJ9ZSkW279PC5EuAQTmW/sgmEUO/+OgYjCByoRmXcZEBWtnRnN/CBCmj8ah748qV
O3KQI+tpJTT8pCu+yort7K4pLD57VB88izZn9UPWr5KPUfjd69rnqoxMVfEbpBgZ7veEfKCUncST
kRpedU7qxFfE4g5NEQctQMSdR/KgOG0tQ7mdl+YUv8y/TOACZYB6vEKwloWulTnM8P3E3Vhtgz+K
sDNVX+LmWqe+bPGNZrgUOv4Kwe9zsaZDi6gwiO/YSjKNUHzqfQRSn3MwUUH50x/95EuNpDfvkO6s
6y5hD+Ge4bABylBWzUZ+AwBlHrt6yZJIaq9wj6Uh06dCyATmoTAcxRdrM/29zyR93RWdz9bELwQz
waKtlb37X0z3gV+vwRqLtUx+OCuEnv3gOUu2p0Yi9EYn5vS5OLAa9tNNCsdbJ0gH9BderSdsMI+G
5dBpyKm39f/DpvWv8FNOZBSR2NZ4FTe0fPAvMs251mvSsJuO19paURoQLUQIh3IkBakN6S1gWtEz
hsJ+dpPM3NoN0/MGmm4ve/v3Cs1/lfLyp/BXsMTAeueiGf0XhaZbUn2w7P2H4SYLQtMeSoVJumUR
BvD+pvwjKi4g+qIbXEQTDSb6yUrt/y1x/h/J9v+tGfKfSIn/V57i/4+UREi5/0a3fxzr9Ltb/7tu
H0fSfwn3Les/yIrHVYHSGiQMqoL/ck0K+R9kOvDfMUha/9Dn/x/hvuOj9ndvvazPD/yTcN9xgSR6
Aua+EA65dGim/yfC/eAfjsL/ZifD7AGB1mNqF9x+E03kP8trm4a9MG1iGyKV+EqYp7bsDZMNJESj
3KNtUXmvQ2Xufe4J00ruJxeND9q4Niq8jLUVq96w5I6LirJ6Syxm+aTzOfHoFfBG5xm+LtfWfimQ
YI0ita/aRhOjXfl9i6V6BJGgz3Ij14YxkL9zlfxcZ/f35DERTr6x9CAIILLrkjbJ9gg3sj37U2KH
VldnF4t5aYz2SHAA+0twtmwvfVxStpk2qp0DFPDToBdEe8J9ZC7wBVaN21dvd/m83BkCXRnyHOOA
NUDHCeI2mmTDvi7yFqBktF27g23WRImfeLCHSDfImAI8L+AvFkZphY8zumE/P/RMQUkfgpHnJ4j/
CkdAcUOIsOtkbluRzEfzVRsWFlKG969IqUkJWLqWyQ8DlPcSRCR9NgFUFHKuffTHDtGb71H1LO14
kyd5gfE68hO3t1NDwidz2WZkN7gwk5eNfUrlzMklx5ITtZK5cChMuDleKtMIx8VcRWnvMkcxsrr5
CBi11x741qxZ9Rfi+nRvEKfE9B6XNQsD7ocXJ50cYoaabezj0a+sM0iVNIgNXih5i0lu3OEg7XfJ
pCo4T1ueszDlo3NyWZq4aEmOD0dxq781A9RwZX/3DqdvPBVgXk51l69HGqJfKJP/NGq7IgZmK9M4
618FJYPJN/KKsCmK9jpv20XoJ5GyrBiAB0BEC5tWsXwth1u5SKFEozauHyu6kcvi+N43DedFUO1v
eoEglff2YQPrVfmr87KmTX2CSvCrbfWBZO3PhU7Y8pKfTZk+lN12qBfzWAlIQYHHC6C3hUSzysfR
CsSfPoPF0zUbHZDLpyfTzGFEZAJDUSK64UNi2U4XqwD0NYoqeHSqIfKZDzAPidcEYTPyu1Sz7vWF
0UacxD9tRqBbbaN3DoAVk9rcpZQUVpDv8wnGLZL24F5ueDB2ChnhD/wq/HNMnIx9YNXqTsmli03G
FT0tYOjP2n9d2756WlakMPWEblJMs3FkjzTdB51Xsbaw7BgqXhbWMlsvZc0tsKSHwCNEfJmbNC5I
BogVuQdvXZuCH3CH/G7Uyou71kyAkan0BBLI/5iMBnHf1BjMG0bQqmjY3kgb//SI69otupdpOBQp
Q7FJehExoQbd34CHv/jQc3UrehBvBAXgJph8eVi5zdu0de29WYNuHK2kjUqVwvQZLIbftssKv51+
rWpcUFJ0/F0Jg5FwXE2OCjRgPgwHvGm3VnjIu5sG1szCHH1kZKlGXhMSAJ4rwJR3bg94W41ufVdm
gfz0LefFyNgr903xgpX7bGjb3KW4ZUI7IKgdhlj2PCvXjDwUaifXlQAnA+g2vOqSGSwc0VAP183O
8shePHnxx7m9VnBQ8uClYcMbFw5bmg4kgXTKv+4G+ceiYYzKyTL3LsOVh6T9h31BHkzLWU725nnP
OTf97nZMnzVnP8+gk8Yu1emVaSgDU8k5mxrhWpfxPOsQ9QLSDutKB3JAP3MgkpITQk4nv7avycD3
rZ+ByAYIQQN3j4arpR5MNwr0ZIpqL7tz9VNmUNIFeFuA0JRxmldeuPilvEtuNK9V/EEvYOx4OecJ
gDMjgDmNoNFpAtrw75q9fK50lT8F9eaSuQbRRSf+tmfpT+AZPhYIpOX86FZ5cTSnWr+6JiaaGt9T
eVuCdSwKYJiuDujIDsNR6bpnKkd6dPG5AsE6tcw7BwaPodkwAbGcPjgtpJWwbpP5a1Yt9Ax1bQ6n
1q3OC+gpt2bCbs0mgDBm+8RZ+s4aWZP3ttT4oUv6lxgfHZ9BSUPaMBTGPlJfLeYrpGGo5Oi4mwzt
9XcvCvYUo4ZxO7bLMbe392kaLW4HpuLz2o7vblBFk80OgC0IbCg44tNj0VXfbjqm+7UBsFggBosH
JGTdhDYrS+p25ykAXIHGbL1Z9+sqjoOdGo8C8s1j0pIbqUX9gH7vxU+ySyka/jCzjLw+B9ShP2d7
AZwyZGssrTb/cNNGceBWvEhOn9CraFDBse6skYfH7gfkGohhdtnKRHxr4pI3+15a0j6sGLzgzYjl
x5S2w1Gp7YQkpDy48Ot4PEyME5Yez0yCY8GcpoRJ5vcSl3xLIFLma3FI8BvvshYvBvS3C8iXI/w0
i45Xf+BKBh016Bfs1P65Xj0ALoJ7M+2W/+TuzHYjR9Im+yrzAixwcW63EYxdEZJCu24IpaTivrhz
59PPoboxqE7034UG5mIw6KuuqkxJIdIX+8yOhYdBJc0OxjsSHMghWgHL+7IpN/Rxt0cw4LuiavJ9
Xzf6sZ1m8dgaFxjwAwolQz07n9tNjEdqU+meQKB8A3yjBUzfXUZ8VXu1Ws0G98qzpVrtJW5gr/AQ
AiGXun/XZdNih2mp3BYMXnOWEEItpr/Vy5rrET+Cs3OGgauvphjD2xpANIfjMUczWPx2d9YLfjWI
NU8WfmrLAQIhKLSlo4TxYHxL6uFLmW4gQeyvuzj8zPksVp3XvuVRvQAjxmGts9FsiQaFr1Lrh2vk
sfEBPLFJLk/Gbvbj8abVa6iKvSPf40r1tMDNKtygPc3JJmW5WUoB9qSYLKxHqC6MPFHbo27Lsv4y
yBZLrrGb4CfNdXozZvCo2TDTV7/NL46d3zKv3gCR3dlpyssWW1eHwsbGehmr6aFM7fso++UX1IP6
Ob3ntD0qcpPZ2Q+TABclV5hXs2Nz7UnegCATnbWXTMfrzBt4EkZvo0+E5DKrvQ7hqB9l6QQRYsoq
cdUBW8iL0DVwC7pzxWjc7uMBdIKnrLsKjbrsK1Dclr5BDm82Sb2zBn9bOflRJK+kAbed7itwleVH
Nua3emMG+QKV9YfXGj+tLbpL04pbVcm7lgdmRvhftYyDsd/NzaZxE+5EQ4UUptsHEmr6ujRgaoc9
lhvbMKILrYr7uTahTmv8jrDU09hQvnsZoOo48d61bACfiutx7bVsDz1kq5XkXYMOqWN3ZCfDkJI1
4Sa0IvuQSscknwXhsdTfZslkBtDvvA7H8E66WrIXDvODTgvpohjFQ5fzq8z0qdu4eLuuteLvYigd
fdJn8B6j8G9M4JckkjL7ZHcYZ/0OlgEy8BokaLhNVHwuJu079t2zIsK0dbQSfoH6mmL/PJkSGG+M
jSTeZkutkrTExkpUswaajTIisSBWMB3B10W1DBKPE5NGFuA1N3C1UxtbvPKgFcw+6hfsKESInE9Y
RQ8F15iLpueYwmV9rEBTvEKivsfGzndF/wNqHPbCB1wy92hOPEpmH94azXCVsXHtwnJHPGvXEAzj
Q7S2nT2Wu4kvtNdxzX5MFDk/EJwYD0n63VFKYBYeWNm2PM85px6FAbQjPfCui7g4e31GhW1d+7eA
xBhtzIW88k7dMf3/QoRc/KDaqtIK9LSF6OvgJAcWjaMlUAvx1wqbYdXBpt9A4T5VP2DgXGCK0LwY
ePLCDfaS2v1Fthpx/ocqTIcXJnA2eLkwh52FPoxoyWJeYY03FjYxAxmEyoVXTMYP9i4IY31hGYcg
iZKFbtxXZn1TLcRjbkrdpq2yNya2V8xYyVuo4huXnb6te39D6UP24CwMZZxVNRPWTK1FBpAFGQvW
8kJdthb+cjHQf0E1rEboYMEz0//Ichj1/MMUejMgrEcUEPZ9QrDFyfSBdicL79lYyM+mwhVbYSB7
GBcudB8mzkoXsKK1ycgW0RPvKlMzZEWAtwd2S3nSlR9tEwphVli//Y2VU4u+8TP/3asTpBmCKeuG
NX03L+Rq1H9sKgvNOlq41shO3bHOE4zkwvwwFvr19APCzrBhMenWN6lM0/Xowsse9BgzQcbYwsFA
D9KlPBYVAY1VRL71wNnaeBJxpMN8Z/KZL0xuE4QvE4fpVP4AuxHp/CfVsQ/3C89b6BimrIXxDYV1
2njezBS96Kc1w7TqWRM2RYAY6N3bMWZJMgfD3ZNeEvvOGbAM0oKm7bEshuij08swQRyP3JokqWPA
IU/9etpH2fgW06JVBsQ6UtBxZHTP9kIxV1lmblTuEstipQQKqc3nDFYa9JJaEtWarXd/oaJ3Tjsc
CYA1rDWClZguXLRlFYG8Zzhi9s4QtHPZb7uFt974vnZE+e9OJjB218j0l2Hhs9tNNzwjkrfPzG6R
c0lVrljdi53hlbDdIyjvVZzkV31c0O8gWPRTKLsmIAw3bpQbNud8ocWPcP1u5Q9C3k3BDy9Ueeln
5llZ7S4xyuvov5AlI1jQFs+uW1UfeEDDTeZKjZ08NPemhntmhl3vLxD7YYrIWoWUezCEAXJPlsm6
gcIbAggwxB30rjfpazaWCvIuiPJLCmyMXiaT2Ym3YPTDqBh3hNkUKGgg+1B7HlNFgFENwj6AnMIB
7RZvbcHzFQLpn1QKpX8B95sNR/lpgfmbyxs5wvfPjDq776wF+S/JT9W0AFhR82c5thztloaAyqUr
gNv5eCd7POWMLV8JbzB4FvQL1EvTAB3WhIjyaDi5Sw9BCrMIy01mh0i1FBXo1TRTypNS2htz1m+0
etixg8wxoqDX03QwGCp8Jcsj973dOgtz2976SzeCPrju3uViyCSI8NLA4MZZuhQ0g58l7GHAUpxj
H6jmdO6tiPmUdPtiV/1UMpQAn1/pQZnuaQM2rxzU7F+Wp9rLqC+FDmK2hlvJms5KFFNdUKq1Y9EA
EVlQ9eTSClE42M8J7NV3IKw/I2h1hcQQfI0rXIWYCWiWmNjTjzSHWoExGtbGh3a09V1U5JU50Ovq
Swoq6DK0FxtV/2wt9RWajMpPnsgRIUFp+8Kj5kJDwxc4cK9pYUWvfPDpacRN/y1CIrDTUpXhZX7+
mC/1Gfws1Urq86PZllwXcko24qVuoxxa7i0DpiOMBuUBnmD6rkRHQcdPV4fo1Ujqxy2q/YTXO4Ob
tcKLmH9V/uKxaW2hE+0algYQ1U0dbSA/zSChZ83xG80yDo4IiHHtDzzO+QHJtaoRGWo5mc/xBzXn
9Cp6JZsCgK5YWHTRKBmmxguhrnTK6g6AdLrLK46Na5thzs1kCbB29kK4o2xCPyRWQUaQkSHjS4hN
xtlcuHjOQsgj6wcsj4IU4pakTIHolQtPr/tB61k/mD3mChd4NfmzVhviUCw0voLurAkjJElYBSsJ
kE4sw8d4oOeVOsrKvRNzZn+HXUzsiyMxm5hXgQJsMsBecCbxlpB4hPHH9GItZewFXETNXzbRJljU
obbNqOrFn23WG5uRQTAZM3xos+LKlPoEgwivH2OmFIxvMalkJ6ZLi1XVsv1fEQnPgqZzsjLcLYpS
NidThUg2XK2IdkpA005ik1UxXI/wpSTtFxj53OzM0Pug3xz7uE+DeFfBDNLIZguEgGPcYcO38gov
SJ2OB7vrMdJwYUq1Uxlbj0qRFSEOu2oiOPVcR7qoCcFtu/VecPZay7Jq1l2juLnTjjX6ShGwm3dK
nOtChykI49QMzXt+ioNpt6/CcVfJJGgN8PB/OPLgKQwJFdf7/lUOkERcY1f4A94uMs0wm9rhEnF0
vU7UtAS2jUmdplKCOtk6Y1uvpJWu7SRnixmSEtYFEI6N6tO1Pj5nuXNfT3NgFsM2mbxHoRebRBLc
Gcb9kH9nDRsaVkJMeM4VVlT1yM2wx0QSoUYwghC6A6uXVi2xwvuANNKD+3RixzkSfnPW4FW3nh59
DlH8bRnTdCOSDEOCPawtg8DLZE49lNf8GfUC8DfCIv4NLI9MM3f2mJQ72/NPpc70sIjtk2fZn16z
nOkIZAU0Lfqc4MkZL1dPwZ5wn8WzxchQ/55MDt84SAqoVZj262nERS+nvUscWrNr9I7FaBELzCZW
vnCWSaDnKdF/P50CrzQERmjOebrtfVh1FiSpSXK02VAYBuFpZhysyMNUSwVlHQYdFpUpsq92SUYQ
CaUY4jVK0Jc5urezB26Va3xX+08lFZJrDfPnVXEF3PKAflQkK1fL81hhj+HLTZcqmribePh+9Ymn
AgdbYn033b1mTlsa4paiHbzsDlP93KJs3tEfhF1tqOhg97FPox+9u95eJkzkJENV13+c6UHoeu9E
SoicvBlkBSdZtyYn3KeBHXtPgPCuDI/wOqtkMQ/cQrfZddX4ocfZOUr5iVtz5Crg0JMyvjv0zHNu
2I65y+ZeXNLwRtG+t2qS8Djk6spJ9UJop8SS46Qb5odvMgGuO0/Lmh5dceTKlZfQzVmH5mGaKsg8
XhiQaWrXJu1kudSwn5Igyxjdk85HSKmUFAd2/eeU+uYQ5RGWeHMDvfs6zhTAmAeDez93xKDSaUHi
gufjF+PMaBMj4NmyeBpBJ/fuEalGrIRyWX4URZIaSVAaMY6OX5UIh1R0kI5dW0TTWph9k0cdk1ve
OHqxn6w7lEeO/cO4rSt2k5Cp+kSamqYVE6H7h5bO/ZZ6HKzrrrPOqVGiz6ImB6ejYI2uvUb8uxsY
pjZZy7tmu+u29/EtobMhlGH5x+mtDVdaGXYEgUB5fAyDx0VPhWzm/pdb5TsrzVrION+1ChHsxdye
9dLU71WDfRADLEur7DNY6F70jDmcjlRh4rQMMYg7GGGoS5w+ckAVpYh5uivtjMtqZ+aYf7y+B7uw
CWcktq48xqA+gOS8KfVseBH9Pv4t0Kf1kiVypajXwDG2cx4oQ64s8RAmNz5ZaRxOyQ/H0amPC2Vu
kC+1AcnZ+OBwDjKYiPBGA5+BYyk8RPZ4qnLiKDUO3BNNFYEb6ndFK8+pjeTKIv+r1MdbbiDYRoeX
ZlQ3+vQC9ONaSnzEKEzuZmjqYk/VyEuapLuYawrZRoYt8WJJVseka9lwR+1JM8+QGJlpjGuldycd
VDIje6JR+drU28AubqaspIHC25dqjk6K/27oDpaBO5o9JJooe9pp6oZIVcwhSBw9v9yF+RO6wyoL
n+Rw6Rnga+78YJgdSn+7Tfxdjy5at9geJoc7IyK17lKE4J0ZqVCLd0rlC0sR9m1uiD1jjRi3lbom
nEhHMQSTQ3nRbN0tgZBucWK+2dOvrHli3MJlj+sg+wFhP45+44mChdKtiRy/NrqG2cEg0Noy7GCX
aMtLq6G5dRnpRta0UKYvo9YYa68Cx6h37qpOgEBj2bGCjiZcPF0s5lSOPfaxLwjim1eBr+AsG8U9
xAyr9dx+i9E9Flm1EWZHipkItp+o7ChqZg2cXwIt9oxTHeaPgFEvMtUOiroQnmqi8yL2Cy6NbbMG
bT3fiFAFVEVaQdq5+1jnGmqGLH+Tdw921KGOYwJO77Tc7yYnOplG917aVhKhl3XumRakR51G+j2w
wekGOUvkmCjbb7Yg1A+Xk4yIuxuHpXFFDoFnvZ282zAluTE0Pr3hmCwxc26ZaLyGUdSDUJyb+0F/
crXykuGCygdKAsuZFLWp999d1+4g8Iw3VM0i5XYPgCZOrcP1Rkq2kHE2AqKxr22L+ckd7C1nbOZ2
/WtdTyvfdtxtU1U3pnk3K3Zcc5cl2bRvhhFTl2UMG2N0H+OZLce3Tnqq39b1M3YmlO5iqYJYNX2L
BxtLUakbxyEV26Fg0kYB0iKemhNdm6Ay96TEwi2SeLrHNE08JG6cC3Y555C19TnRbUTdOoj1GHDD
j9wS9Su/9O/pCk2509gjf5YjmYbyrlMP44YF2pJPJUvFVQlqCPOOpuHENflpfo7CU2ra3T7vp4j7
SCj39Kqpe8N3X9MkSg5NQ5+OoRL/lkxteEzoAI35FNa2W7tnXxaHIqlu43gL25qpqeH9qvhjK9uE
9U3ppAxsc7iWyi03StPy6xjG+g4Dw0l42caKPdoa7WbTR3hEwrpMg6rC9UqEtJdUO4k4xIzaPKNp
P+JbpzSaAqpnjcPhitFCDqu9p7TT49w0tBvITM9e114iztOPk1O67OKkp7jYXcfU/yiI/BlmfwNv
INnNonyZcvodRPWU2dkeo83eqL37OY1E0OodYpbfI/zbR9x29xYnvg4bVZh3+Fxa/NmFbDFpUHxr
ejQozK1AF04AOJHrPRvNAsIkqbEx+/HPmNP1ak6hY+Oa+BVPIYdHm62sp7Vp1+nJR+p9uLO8dzER
oUYMj7U+nUmzPHlcIjWU+R1wHgQQ8I9brvkHmUv7UIwmlio+Htjr8iEcNFChrjfnx6bNip3fxJ+5
x5QP6EFpsEliCafx61DOTOirAseOPi2etqpceVgl3bAKSP7dkPigO4JyL9y5WhkfnT49or6F26Hq
p10voTn5eZOvI2Htqnlexzi4nX6q1g4FgAfcddp6zmf9CSOTgbPeufS6zsHHqf31cnnpY4g8TUlF
KR4vTN3eMo2T92zCySqu6RnxO+nsZDl814SDV52T4ujMCFvPOKjWKiPHHmERvFDpcJukQ4s3msdY
tV5xaFVdHCNJdiUGlx6EHf4oq7HcvWO072E8L2ZFwwwGFcaB1lCWA6aL9/FOJag4SFwxBy9IrXKG
/TPPiGShno2vTs7JUg3TwCVOydOQ6+mXo0R18GSsjnMVcebvO4G4BzcqMQj4U5tmb5K5S2jCioeD
HO3moDleyrtZgIrP1HLyS4FpgQFba7PfBtY4gkKrMELQxYOYlJRyQ7XhVzYmLxB3ESjSdGf02BFM
a6CTUGlJ0Hr1K2UZHSAatw48dKorfqVyg6KU0mOaEzfHZ3a2ZsEoA+93UABoJ6cFeLbDIeaGb+CJ
iLio2b/h1EiIqWUqnuCyXftNyb1Fxx/P3TghjXLCNAbwwHLSJzofqb7qavugOqRuw8Gmi9vwzlzG
zHOd31aOWe4Sv62+cFjRnW4SzjNl5P+aYBG9EJIeX5Mf213VTUiiEYOBQpK4Lh1uQfOlduLbKTav
Wm8uei3fACGF6mEkAoAuyjAjtTgKjlIFvuF/ZbUV4FwtN65JPzMKNeci0oO4FzhNFBzT6SVMWUZE
7mEoMAfnGiUCxplbPzk+R53UxFzpirDfNKNHZKD0p8d2VMney4rmydSac4GR7Z35itqPEeQDQ43n
wuEzrKx0BwGsPkA5IGGj0nOHFXcfukm/IuO0RZ/aMKKzNgVIkUPcTuSKrCE5VDFtJmFB5D9V5PJy
YltD9xHa4CpwRbCiNdC16A7gRIGXuAn8Wh0Jgk2R/tG6DM40A9QGWRCrXGQr3p5YwBGDH2dZK6az
Dw0Mol2VA54wsbeeftxI//eMWf8vWq58x4BE+D/DUi9L3fn/On98fn9V5W8Ntf/4s//sqLX+AGi+
4AM9DLqw6TFm/R9uqrAth1IcCKg0qft8vfKfJermHxYcGWiDNgNyHFIUxzb/LFHXKVE3BSxP8ur0
3tv/jfvKXb7Gv/B2sez5wsNKKAQpczxY/2q+0kmBmzF5WMSqink+Ta4G2qj5ndSXOJpe0yhdxdRP
rmfbe2cW8BrH2sEB+PAxa9q0K2P1ZUdMG9GC7wzZglVxpzrbWzhaWW55GIHGRZq5LTJjB2H7nmlz
gEfzzhbua23X4jbkMvg1L35kapwOzInRKOotYLBLlf9pwZQr6pwBFyCQ5KFtXUgC8VHPDhTrFg9Z
DPmJV9tepTMmV8QQH+TUlfHuJmZSBzlsVznpbTS2vPX4N4wRoRsgzXyOp8Q/J2DxGGJTskKem4wx
edlKPcsCS1CWEe+Nox23VMzs2jZ1aIwhlUi3amlRxdggUleVc2tTa3J2o4lenuxQ+JDd2/DQqfyp
jSx/1whAhIn4tFo+wFAp5gdFlN42lfwmFUU1CCXvfYhOSFT/ppXdTeFWX3FifAEFwKBGxjHVixe3
1zcFF6dH+uEZWtH5sxpK8WCx9vH+aquJYek2H4cXJQGcRDNw8/rbirX+BhX8EenxDSjZEUJZtIWB
8lWOxTo1rJgMq3ZfJuFJ9+vmrrc7QVSo3UAnrAD+E2bVvNQ/KpNFAlCDZqhfjVPuJy/8RuwD2RRy
x58beZ7hpRikyx5B4VJIKRp9A8oPaZ4wnD2a5ZdbKM5RQ+peYzN/jNU1N/kHYQ68vQWe/ZCMnIJy
v3l0TeujBS4JP3xLKRfKj+LbBKE+b1FNCwhac72ylypLLVEXuKDtrStmQVlO2++SgtBDaACrbQgT
rs0u2seM7DZxykGxal0KyzQYWC4digk23d040L8+YnBcOUjInOw1rm0lhxpdckwbh/h9SphKWhrJ
nnpw7xjKQ+hGNtE8zdu0sgQ+6IgNOQ+MNRa5594rBAjKlGNyXfxKEA2Rd5t9Vqt9mHgXPOS3HbXw
K06ROwbL4Srqwv2QMmChpG6dJotbp4grlm9kJi68lVt6gWi5jqiZKUJfUCDHHCZ03kyveSMlAEUH
6zHHyqYho+jTxoOGfJ82zcuQMzsNuelYxOaRpnc844HSpbkWbvroAAzk5cjlr3RInBXXL6blUAnf
yKmn/F+xwZH9YKRW3658rWOX8DPq5jhk8Y5pxZ0NsSoO3yoiDaFfH71ym84vHQYBP443fgiPIUVV
asjgXsDe3Te5mPahZ1Coq/aIg+jK3UxREw1XviJ8U1TfmhLEUfiFbLiYrC3Lf49cmBm8toZN51uS
vNl9wgoVMbnlt8LoQM/EBq9ikLVIbqmgk9dh3dmTjhnurMJ2dxVY/qDAm7azeuMhL50NEbSlXGpf
jo6+0ZX7JyOJs29W0SVL5w97omMmrm3Q5tXFyyI8ezl/tROpQAzU3vIqhP1NEpkMi1O9hBhXMFGe
pbYaU41wKuOTmyZDUVM275c/+kEWgX8SvVj1A0IA6mBHVcy2Zrrg4Jxflya/n6qAFFma9SfypEWp
QIOeo5O9TI5dHN/FfBv7jIjh2hw/GKVTj1pwgDZ7/dbD1smE+RTGAzDTYuX7SzZW8c5ERCIszYAi
OGKwN/KVZ844UC2v3cua6kH8wTAxcotRAiWvXjozP8JG0hFPh6XvHsdQvlpU7egz7Nk5na50LvNr
zWidLTl88k+TUwlGyHNG4Pt5Y68Zjt94ebtqbAlkD4rJOybBY2u571NRnEY9Si6qKNONC6xjQ+Xm
m5G4gd2ON5ABkNXE+OlHGH3or4183GdiPmtxXGC5Ia6oKHSI2uYuQabmaWaVr7v+UQ+BNJBmqZ33
CNMSFwBpn10HWKf2OsacLONx3ktSIfhlPzzp7VrZP47c5D1IHLQH9htdjm9T159pgA28CeU2iSTB
Lc0/R+7QXSgn047Q/YOZ6BDn9BJ4phzIi5UAExkTwhkYwLqqYvhI5iheez715A2B4SUwqOxbYCxf
BmNLppuI65VrfjYjA3oneh6A+p5xUY7vSdf7nLCdnWKvS+Keja8J16YD7c/D47VWHuLaiu6a+5TS
Wul3p15v9wkiCNFb4+CS7d9Z5MFf0zxusBpgkC0F26HjyFvBdlqNv3K77aCjFm/0N2D/ct9KYnk7
kXTO1ps3bav38EUgiWh6QndffQe/iPm88yeejGmtLwzu0hdHrksIxdJPKKfrxdqt+886gXqQ1EAo
oaA+RS7WH+k4n1PTEl8HUfCg66O8jwS7akeLTL2iBgO4UitFYIW19pS3aOfkMTWs1bUdpLabbNTy
wPkirp+xHrbnJsy6OxvfzmpOCnlxwkwx90q1S0TB46HqG/0+gllHqrXNbwC4lHcyD/GDxVrU7Iiw
u6+lMQI8dbpZ3BhNM9OOPMUvNUrrwZc19RHzbP3yGxLrOdsJx4qMaCd6NkXnDC3UgjV0y+4lwir5
oaQmjqQqKKsznO7YQGDa+MgT10ifmyDCAziSdAB/2sAqg9IXmrf0hCXHvMeUbnI1gzRs7zscYChk
OjW6Vlw1f/rMyJZmevQpD+q7I2jFlIj2R1EUzW1bKNid1vRBh1b7BbYZM29ayEe/a7qA9YLVl2lo
6kxw1Mp0uAerF28GvQg/u3HA49NQU3SQE3VxaYvJBEmlKc/6AJLVyhRmLFvqt/wI8THi5WZ5V6pd
nJLyjKsSijKNv3b3YXvAz8ce0pk+qWQjcZsVZozpoAQsh/O9EFFgK6XuEbC0Y1O3xKU6094Zc0xj
S+qI4eKntcRDEIJZmZPoqCFsE/xLlokdKitGLJMAKe5y53WiyG+T97q/JdKS70SXdr8G24QwrZnV
ruX+zl9patlz5cb6lvkcJwTpcUHuFCA5eEic7tohs98Ie2L0ZY1cTKvaDKqtSsjV6RiTq0vognL2
mq1FLIgdzW8+emPUd11bfOawEbTJCYbMIeeusJua+aFs+/YpyUdG6kNAgch7WuQnbSLbyxUfVtmQ
3nYdXFAXdCynM2Aztf3z+UIrKvTdAvgLWi6zZHXGYJito6gwjw8qu/EaOApjW90zy+hOdT7zw8fp
yYA8u06znCUsh8Dk8Batu9EFhBH2z03IRdvKiDW2M1OMroj3Ft1q26ryT1VklFtZm9Wt5lfnCniK
54intnCxGYte3o8E+LLeuQekOpi8gHMI58S2BbpKqV8EFvNV4dfbwsN6INu1rsjhw8bE3BXIhJc4
0XL8NZZWPdkaxq2K+aY5HZjur2rgjnVeA77SkusQUQQ9ONFIB7d+LJLweZ7bKuilGxCuJRWsP4dO
fSlmlx2AJkyKzzemPexHh7FZ34EvxFZYYDMNdwLN1bPjZ8tREjGVJRSoKiJlV06vvl28sn0DFqLG
r2ttED1/Ssf2b10ziyDrgVwY+G8/tNJzVgyuAbANTaDGKVBO+xlJYz52/iN1bTfVoG0Ly2k2/tgM
+xY6qh3GW62Oh4oPBFEHbFjWvIx+ibWbY2KOe4br3p2JVyTQuekUlbwlnHsEH4HaIMPk2x8E8W4/
xTi9bDvtsxGDjbS87Fza8Ja7IazxSZ3t5slqeAf8pD/rLSN6MWMT6sr1XJFeMPPswbe1eO23x4kQ
Imcz5lKGf8xxPy2+98nov/MOd+Ewju8Z4vpO6CQWILZzTiP3iyFt0xFF3CgV02Za9DF5gPIoeo7l
7Gpa5KxkWbSbGrWXfoGlDZG/QhsJfigHHAjwbgLZLMrzbQNFGPMf36bfbiNbJC9Zklo3apJp/Q/e
///nagHFEf+zVkAdxm+9KobPH/inQCD+MIQNqgX6P+Yay+SK/g+BwODfmByJSVr9lKf8pdXOFn+w
ftHdQ2bPwZHzl2IV4f+hLwU6nq7rAofEf5nPWgp3/prOMjBPe9aiQTgsFN7v5Qe6OxtKj3pWxrme
5w2cLr3dpsDPOOtqPZRNbMO41LJaeHdhSJSGyLg97szOVN7flGUsOcLfvhWiYrqFOwYALS77f9Uq
eiEH2VDoRjABCkC0kN07tVgcor8rwfi7r/RbJK2pIpDiEQ640jeaHUBR4GhQ8q+pcvv/sgeFz9dC
5LQ8g8Yjn/Pdv/5QuUu4tEEuXEdIRzuAWsOaa2kNiwuIbhn3HX1U7PguVTrcPf3w7S8PIs/dkir6
a93fv/tJ//rlf/tMZ9E1qaPz5WM3Tm4tS+K7Aql2da12/Jsij+Wv+v3XZwBVcrCBojgZvzUL2lNP
K2fNk4T9scPnhj9+7XiZZga4vRxSY9JQ0+4//3jLL+r3r0lakX4ij0YA8/fWm6VldfE26WyoGcYF
TWrDxtRYU5uq0S5appvMW5N5/5+/qvlvXhoo0L6rCxPeluH+pqrhbCQk0yXGujDhrntGx0Q07qBe
N/3ghNvKGokQMtUySeqZkc94PcKRpSbl9e/TrBcQ5SNhGxsYWsgoVVnOgkhZqj007Uwpq6NH9W2N
tRN35hRXPSHG5bb0n3+If/dk+AavvEUowfhZsP7au5ITqew9hpII3Rk2JhWR3APxn5B/sbrqbx5D
z0XR/P03xRSKeikec53x4G8PIpELfyzJqsIQb0u8dZQHggYM45J2FUHKYqEyhQHDPcqUKFdyb1xb
mjSRoCISeppD/FGRVgF/qscmziD7oqkZQJXdYGBfpo6bfsl2D6SEChupWqZf6dyOj1BOyTzxuRMD
G92xeJoTQSaDOHpBKM5ugbW4kej7fRjW8k+zhiuAdd8r78q4oH7ANkoYfaCqGKkv0CtgUzVFkHsN
Xa8KvFT2dYABskzuVOWKYV8TaCIBh3MfPaPM5vcSpSLfFqkw7TOdNgoKRxtpS1eo+MWxMq63ocUo
N2igFuB0k8MQUGQBqsmfNe/TiHRMJ4IXhxkNN92rMXr9TiHAUXlnYJkGcim5BDpE9jsM/aCXcNca
2SuUA3IpVhGi8ShRP9kmOw2pur66tzPyTLsJWDAnm3x2n/y2jsbFLWbeuqrB8eiONgS4wey+PMNy
p20HIFsFwIIIRDVuZH8PjPfxsRiQS9eAgptPR0zuS1J0cIINZzTAiqbOsbbb+ZMbE2O0HGP5q52V
80WlQ/RtTOZw31cK5x9kgew9w064tO/Ms4edboJbBrQEabCq7ecJTABTQRrJH1JV0rVazxUTSyoX
o40XwvXxaNS+zi6X+FXem9PANQqQwIpg78zhtsIpDBwLksWgezjkSBsRc2DiLH2muG5E40vfu4CP
x5D+6kxL/mzJ1yb4urQM28JiUh/yjHHvPOluD3S7MY8yTbArFDz+V3ZLN+csm5gUB1UuR6nnMYz0
fudoo3COeCwEN2xsudgd5mLo051jecCVaDhEsoxE02GgHjKMQZWrnhqTuRkNKr5gDkwc3z6IrnCq
rds3VJ0IL1ZcOpLURsEsKxlTHgiBPjEvA1x2DGRGE4X4nWzH2qhCjvdA2UsTx3y8tAOwmFlrgInO
GMAhyj8tePD0bOBMwxQQ6ymv5NS37wDDO7klvjrrOJZce9rjIbd5VZAWude1bvtksYlNax8mp4VJ
hMAOV/g5czeEv5uPXIaRcSMF146hzqBP087ObLL3zeVqH4ec42M5lESXI2c4Z3OtHAzPtTkgYmKU
3HpF3TqBtEIehdabdN1Ypb7rlyd7sG3mjNLVIagDlRdB6czS3xG/8KZz6E6DdgZ9MU0vI8cdCDeI
RnJbl+04fodNjIMTkgn/49o/OHRLme6Y/zJ5ycTaH/LmUomy6J4bJwRFbLZmFt/qi1cCG1VXnUQ0
xU2QhFGn39eYU19sHVzPanamSu3CIaedpOXpjLnu1wSjSnQHBrkIoO2FR8B/0ev/zdx5NMetrFv2
v/T44UYigYQZ9KR8FW2JTuQEQcrA20zYX9+rdDqiz+F9LcXtUU8YCkoqFFya79t7beCOGHhGP2SV
rXJasXYULsdp6kxKaybjCfaiS0IoGsWHygaogeY5ReVkNaG4GaS+gB5zQVnapDNEkxpFe3/wYkTM
28GmcaoYNGtlv0CYS+59Mks/bIW17SusdpJi0QRFUfuGZaQD7YbBAwvRTSIHyhGY1ztVXkHebf1D
jehzgCI2QBDCf9chxrVXApmAe1fmFizMTSgw6ha0oXGe28cIBwzOqzj1HvG+9uhMpsVnFqwUAjQn
8eR4A1CMYM/RbXgIKR1YCCWymCyUkY7NI+lzQXIoMyK7qYwGg7kEd5Jv5fpT/jIrsUQ4QYi3Wlum
97zd4PTxnlCavLxxdZPLA6QvTVSUmqkHVEBEnvPeGx69oQqx3+NgYhqCOjXlNtXzRblYcbqeZKDc
w74XUyOdBEmsyTI0T7p2ogeXhNQadvag2MlTCYJLjjMMNli0m0aCSZEAzl900ugnXOH19RDOBjh6
MDxHFnTBIIbjGyGb7KQ22xHOXYEl4xYo8zsmYirEiCS6LRIK+CSmW1AOFulW06feuXKEGUy86SYx
pHat4q4sHnH4D2xVe1tc4Z/ftvC+t4JayzJmrzFws43rXNrXfcLeuC6RFVhdGH7N+9BaQSc9D81F
Dlg6wXUehtGN6IwPE9LapCFVs66vHAjd4o0kOG8ri7F7Cljnr9A8jYfAyoZ3NWSgZlyMgiPFBaLC
RAAwwE0AMqZ5kexwE9LVbl/aJakZdJopeNelDqA1UCbrK9zB0EaL15CwqMNInXxfGoaoaVLBPozB
Ra19G+tSQ3W4CuuXPI+KQ1cn29kBEjfIBhlzQETHzgdWdpOBG8Pr5+irXGOj3mR29EZAHsKeeqzD
VR9gsrfD8Vg5VnTIK/kNuzpCaKu039p8QSg3p8zbGhdqX3aIaesMaARxKS8RQpSXSC/No8P4tmY1
GZyteaE7P9SIiPz+Z5YQQWpRUUHn9G3ykbENbXGuK3UM4zrbWzJ78W2EnmE27WmStav8cq1yoga2
cY6kYOnmnp6DAPkEZWs4Iv4Tu1QlJ03DD/8daK/abqhEte1uzLR/yNxIneZcJrCm6PelFjDWnlVA
iXfKFV+j1DHwlTtaksQDO7dZULkYGGYyQTo55nRZB4nMMG/f3KpNHkgQpsQUCNOqTRdNgdz6cXNf
XHjY1MyjI2vWRwfB0e1I28WsZFvdBZ59Qs51KBuY0IGuP5IRP1kYnSQV3BXwfH0MTL2c6ti/S916
pN2jr/H0ggOEI7FW1WUAobc6ZxsWujhaKsj+JLp/+MtibcoQf3jiYVURlrtcZQjRSJAAQLAWA5U+
FoLxmuI8+up6ZOZl4rxOZsyqc+FGW7fMj5PNQkCNzl2f+T9Ez/8x1SwPSmfroRY/0R7uWI6Zu8YS
BhoiWH2J8qchsikKMpo9S9CuOse9S8Z4+IoExzq6S3LOl5Y1JcHcWE0kWh3RWPV5EWjGUXZUG28p
dg6QnV150Y0FLl1w3W576PKrql/WE0w1qmcGqlobHWl40xMogKwh2jnXeAmImCnfYj0ED4Q2nPKg
Gamr9/sywegXRsFNBDzQ+M07oFa2K5Z+sIbsaMKZ7Lrkq3Gix7knMXkgdKephdw0SfxeZsxk1Bzs
lWmj27Kwtl6K0wbzVnJF2g2DCesbkgW/6XYZVu1Yg99sbbFPchbGDpgFSp1Tti5m2OChxtezQpEc
7eMso7U411Rr69k3GzHPRPURaJdU80b35YIS6AP5iiLyT1Ybjc2eCj9VWH9+c0XSbxMPGJYVGmph
MyPrXN+4LH3xQqYxhbUlHp8QlaXe1uDD2VdAZkG+YI1ej/hNiCaeSA3lcQ+pt6sQevjGsEr8Gqv4
wnlzk/kDwzxN4gna75lrnQVrrIuMcr21nFMvih/mdKpekpHi4grNHG2OoYxL6JBoCfMV0HrxwzeJ
TePd69N2bfPMwZNKPYuG9YIkZ8WkyaWvilEBem68ijgXLUFBWGrpv4YtMJK9wEkSHpvFN7fwqSJ3
Z0cubhzK/hFA8dA5lEInJ3wrED3YtlDo6zo5HUljCw/W5BMttiw9mgaMjCAy3DBxPmLbw9qtBLEL
28xxup9cxgLzC/zdjU6Qg3dzYCPsiZAAruDL01ReYndMdno0/lvYT7S5dUX9/NgAE7nV1HO4jJaI
HjNRDvGmSHwsW4TjXuTudnZLaRGFQ4dC5d0eK3t5iKg3SR5qpdM1SdJ5suIsswiom2yDDdUjg6If
TE2/kmqpkcBh1MWrHTbimU3uQ1M2cbAOKdRc2IptASy+SjJkrXHDn6Fn0vhrBiv5CQuaLL9eu4TT
gkRszD6uW4F/tLdShGRD/RaD+9qOKpLPhJgYuctg4b2MuF47BA10LeARdJSmxjD3aRASm3WdFg6J
HIsckKOMSdXxpA++9tnFAX+gbZw+p3HJg2rLyn+0g4lpLDDAGsC/xUOBmDfq3nSjM67VXMI2vMTv
rJvZr+6hG4Tulj5+crFYYRDHN2eKN5+uBCy6ym4Otizm/mik2/6IpJ++lWAwz6Enxregdttj0Tcz
ENW6ap2tD3zmxXQR670CM90+J7Hqgi1ZUKA3I2UxhH+hZ9YoBO2PATLfixuFjEeFijPG3dyKl40z
d96TbiyPJTsPJlIKpxi/uH5bf8+HEneYH7cXOM7Uztd9zfJ/7S7dwMakpx20DUPtVnurtusfHcCa
N3pJ6tHxSrh2tXRx1KaDApOUB2FHPQoZHwPXNEN/UXA5vnssGaC2VZrOlKF3+MUtfHOOI3pKJ81B
vhQji4MVJSCLHqQyOdPlCIDQgKzHluEEywdC4/o8W5ceSqvi4jnCUPNtKMRylzsu9nTeskbxLMTt
Y5lJwxbXg+K3aU0Y4lyxRjotca8XIi5qD2WkWfB2b0LA7G8evhMEkpNMv1laYMggZxmZKCeEQyNK
TPqzSicHX2bDbsc19HI3LBGWr8FSt0QgBj74DKAWc7XXsimeJpbvPtCXsvpu9T1RqiTZtF+GYmIn
KpaqblYBI228LYpKfG+j5qJDn8UI7UXGiEaA19bLdppn1p7LMqKbXRROqNQBObpp1GS90jhELWQv
FgaUrqCsirxk0gSD5RYS2DIvAi6ymdk+qaiz8m0y9vgNEYY7JPNIposEZQnaYlmoL06JgHhlsZZ/
Kmbf5WP1JcgN+GBiE3OFev6QeHDatpbsGpxuCLmBOcSE0WUGtF+pkL/u8gS9/G7xiNmBJi7D+QbL
IeJxgsKzZ1rqdEF8jExnnwWqjaNq7OqtWkZ05m0bIPepsbYiz+oueyCry5cfAdqUZA9KHWIt5RXr
C8Z3TEVC+6Rgyqjz851quvHJs+Cqr/2Q02QpXbVnmy5iTi+HqukhoGhR7kXsFOfOTCEES9iM0bbL
kwGTZSKpEmOYNahaRs1wHjGFszEDVlxe8MRj4wUv6M+AUOMMo44RF5Hsd9qmGfv7UpotPxe3QkcE
BAij8qP0SaGXv//2/oUYcv0//4f9X17tek0EuXQDSVV8WVSTHVFJ5yWvTk0wpCOIMqJkCOTR1/Vt
M1nxrh+k9Uh7t77RdHbt3e+/0b/VYvlCITQ4hdzVRoT4qUAJ6EsTcxknG+nMrwTk9SzMERTVfZxu
WYiJ+//4cK6ii2FLSbXOtj8VufO47bx+8lJw42W+kRGy1oH6wsELnJ+BCp3/tOobOtSZ7QC9pevb
8Iv+ebldsleBSSnUzksS6XftIWh4Hsvc697lUIHnrbyi3C64n/9QxvxvaqaUXVgRU0NxfVd9uqwE
5tXUEOkb0MkjVYmpYzUbT+wt0l7/0Az5tzuINlSg1uHhQD0aqE8tisHL8qW/HGrq5mXXlmQ/OBmm
N9t44wGAZbz9/S38b07tclJSeA4tJw/d6T8eYb/XhVCX6r30cXYJ5H9XvOuMvpY1/eH2/duhAt4W
23FsJ5REbotPh3IIGe2A8HKoOPDWPqKFHaxq7CGLrf4fpMn/VxLkP3iRvyVL/v8oYP69fPlo3ov5
H8TIy7//qyNpB/8ioiJ0Bffa9WnYMJz91ZH0/uXZigRk3xXcFp8Mi/8jWfb/JUIlhY9wzUE1cBlS
/rdk2VH/AiMZChY2Xug4KnT/I83y57HUo/NHw5TtrKAs7dJI/ftYWqsSqwVjG4QcM15lvngnh5zU
ZIM2b5EwPxJFePLvH/7Le/u3NpK0Q0760gRRwWU88T+9bDGLhcFAt1+5juU/J6Fd/sgEJLlDkjGi
sZr1KYZgX4H0EMH6/WqqMPr5+69wOcQ/v0JICoL0kWciJWcs/edpL+EssZ6DehYAZu9rsuFRNCD4
tCVsQpBk83fciWX0n/XsOHHFXQv4SWHeR8H+z6MGeK14R+kSYK7OrhybcO0NsuLsCdZI9zqQdGT/
YVz79PJzRB48qO4o5pWUzJb/PCJlsWwqc7jLC2vcuwlqB5lJk/MjZG3rbH9/TT/1nKQU9F6hSQue
Io9Z6TLG/m1aZjuOhm3KiMMjQos8N6/JrTP0tKX6+P2B/rubp7iSAZMSM5L/6eYlRHi4HckHq+ni
41KgOghLTAp+EZJpjN0zmL5H6eL/6QQB8X46NFOET/sThYF0uJzyoi74+zlKiiKdawO1aSIDrKUZ
g6xi8cGdZWmchf0Gz2nmXdfR3DTUIoMaj/oY0dfPXUpEV1llqe4EVKXoSB3pAmcbaR837CAo6h8x
Pndb1D/yux1TsYbASqzguu6SsIaR7M/iNShqQX5oyKU+CZ2W9YbA6gbnTcvWniVI5Fw1mGbSVUY9
6YWU2/k71Q2HGEctLpnBImwJddLD1yHPkmE3uuki1+RXjN19NovmwSMzlrYgRVPvxFvMq4AnJnKO
xRK6XxVhwQRqBwAn+WrT2NM24/44W3LWOAfybqB8tzletTWMcyrj9DggjgNqmdMZQk6X+lfJMHhd
sTF+wTJWdp07HgljmghhD0mr3xBtGe7hBfRnQNz2nYzjgCq/54rXshR3VksKzYY4tPEGTGy1Szpv
IPeICe5rWRF1hWhXUxyIgFeUIF7riQ4vG1xna0anL66pb9OgDgi1w8eV2PnraFfeyySIF65k57lr
xc76NWiC7k5UwfjBxjkFQg6QmULzr8eJNEIsrrY/y/LjwmUft26rOOnCSRKM3hYv4NpYpbQPiHb5
feckIYywkn1W2grqD8sc4/xk//9AM89XOwc0Nq576CTbuMEvsPSozS8Cv7Dt79N5HoYHXQYck9C/
9lWoGiN2OxPrjqUOxEyMt+qUpYacGK0RVQZ1mT76bm2nuyzW4yV3Pcq+CazfwWpKW5Vuc6uQ3n5y
TNNdNJuuwERfVjlQNuCNIlxB6W6iM+E7w/g9gGhuOydYwhlMRzdeRAM7ti9r0tCoTq37Ns30fSnq
5lUMGX/MLZd7j7CEoGZDgxPr6eCzO7vj0Eibdl1EHNbWumw/7tmQO/l96/Qmh0FYToDMoKQk2d4Y
h+fLVtR1zlPbsX9d1XNd9STYS4x39zgKLgNmI5PiWvHY8xR6JEJAgKmFBgWEZOzXL4PFTkmuDSUU
kUSEfHK0TL5PISYPPO2sC4ooCwyuMYKeRJ2eZNKjymkovEFkiek/U8bQu8b3EgsvSMJVW5KBp9lJ
l4Y1/sDwabVjyZJ07DnrytH8ZdxgXK2aClJHP+hWv84KO+Am8ghY4U2p6XQEPolVPRAlXNCDy/+3
+s6IPStdO38aCni61EMnoj5IRi+yZwpoXX4/ghgoH01al5pmY8q4YXTAmwfOn3Jh5mX6MXVbqjrt
nNE7b2me+98QU2SgWKZeCyDBbfXDkM/ws+gwKeL9btRrUjExZH1NboKyKZWS17qj8BE8U5/Pw92I
8PoxblP/tqYtctPOxSGJS/g9KZ57KddJS9KOHGZ3ldn+PtX+EQCCu6riCBUb/ZzdEqsnZyZ1lvLD
Nc1/THktrBYz9P49Bf3inv0j4XHYccQKmuKEltaOngdCf7ptLq3UP2NjfKyc8meLFMGgK5/UXhTG
PtJrq0CgpxCx6ItiNYhMsaZ8NNLNYyQsUll/lyVdwXwS3rmoywMuzm5HN/1lyEiPrSqIvyDInul2
/Si50Td+a9pN4toUDUeNpaSJjgiWPypT3qGiAkRqiPERkfVgZWG2IjFyxqHBnQlnCicWiV1ksLF6
n57G1OwbspJ3OkH5EKSjfzNopvx+wGNM0cyaU5siMJBrryddqEIU/jUIfCiE7BbR9ybPAYbF1MXV
W8TkVfkAPID4pc1XO7axeebPlTtfBQjM1sKOT/0S7D2RtCfj4Urxcvc4hy0xGNH1QsztyqVjvXLA
QMSwMHaxvZR7mmM8IcjpHVMwgPUZeCl/RDzP6xq75Uk2DKEZyeMMU+pl8edHp4DC0Iu4/enr/qB8
4nRTMANRNLw1i0VNpULB0LYuLQ0Pg7ydE5BCViOArx7UCa6YJaSsWfcbDB/fZRAeLbs4VKlEgIo6
9xUxugHpknBbklEAZhTVrrGta5nFj06IU1NRKOxCLOcLDdxLOkGJ9H1OM4q745L0OzE4wbkVUMfw
zxK+HHunOK/C2z5SZ9EM4zrBk46AtH9BfHAWWWJRFE2vKXkeBkpLOHLiW5lGDNVTWOKpzvZxM2fk
HyPItdX8laETnqTKd52paPQrgAVrK6/SI+3ij2zQeDdck16U54NHkoRgLFzxHo3nMECdYTPObNVY
nG1aOhlpaVRgO0P9CzbvXL2PFNaWlYWXyto0E8DcdFERybgtQZwNouj9YFfqQKclewKQCv67n2JE
rmjqUzqGXvw1BLrIW7AgbgAtlsIioAl8ov/UPFbGt9/BAsRvodU03trzO7jA9HivGSXmu043Fb0T
FXz1gfKcAEpV7+zwO/ui7l82fQkSZTs3XC1y16DkYc6PvRxweZc5TbbtW3gWuunxOSUZUniK+pc4
KHig4Nfb9CaJaV3yVC/xRkyDfp0SYx/oCPpvjSfbbY0q90zKosOUkA/DziPm+663w3eh2mIbxJYL
uyeti3wP27P2PlQeGvsaTzM1/qAnNWpVsjDAURwMzb7xKLxCEfPW8WIld60dTz/DlridEEIjTvvZ
Sl9UgFEhl8R4rdsOTPimt4FOAxppZbp10WoMtFgioJdSoE5fcxuDF5EV5rZM47HHWZSQb1GJHK9E
aSbcOaLipCUlWPK90L+VS+KxvGo6f99TFwEv0SHwJzcC2foIfVIM+WERqLiDnFwb1DAIR7QhnJvw
c/zkE0J1yXL9go8vWoZZr2U1EaozGiiNnahfnI2nrby9QYFIWTsZ0GHV9Gh3qsvbh5a25EHyW7h0
EZYWkU40r2yNiWWGw/HNDtS8J57F/to2tlMw+kELJuoIrNiqKvrkQIfV/arp6G/BWdILADwZUmFu
U7oOY7hvybZbYR4xh8jtyqMoxURd3GJ4qTXmaxWP7g0QKP8UYxd4CCYUSkVHQ0UP2KbEgHevb6rb
1A1QulTeXjME7lUscbp1dEkeOx3JLdMp+b/kj66Xdhr3IarHM1itC2y1r6npyeyYEg29gxOsGPng
ZzRMfVeQCmlv9XhEJ6cg1JJ++8qBSn2mpb+c+46KOIBr78oo9XMi6OoIB53xtiV6ANFBT3E1wysK
DwnN/01GXtbJ0/1ym0iwYXiwiPfasmctv7WB1uU20wPhiPjdSVoPd30NQ8jPO8z6ydLrS7vT5P4X
Y3ULLGIvi/bA3KDH15n1gcEr+So6jUVWhU1x9CnZRAcfMOEG2VqAPxBH2kKF9kr7JaUokDs/mD41
Pi5Dspw/YlGZEzYQgedBNh9HfHWzGs8MPfSdmW8UbJQGcijSpf6w2EOxH6wF9UejUZThIbso79Pp
FF0IrJlczJNxsGQSmmvNh0yL7Ap6n9mVcnReQzY19Q+3jjwKR8a7GKa8xdzlOhyfG0FRdteU6Fuw
l1ok8EIyMA/B0AY3TufjZOiL4QtVD7r/CwqLPRYzCgk0g2oyyXqGaQp6mEMLoadH8omIzgsAsf30
SsEjnZWzxLJIDIVGtpQDyIB53rpdM+56q7DJPxlFSNZkHJDqPgXwqlqIDq0zzB/NKJtsF1Kwhsbh
yenOG63AOeUxEekHzxDeiVwtrv0rRFbngnKmQq0SIirqhs4/JbZTPpKFAEaiKPWpz53pVJUYJHRN
fmHhZ9+a1tg424w9XKs6JN2XQ7Vna5rHU6bok4WdU2yJrK8gCsN2J5JyhJnh4r5aOwODem1dGMMy
nSFI9hE94O3Ayia+S7j9MQouD75lRukEexENcsdty3QvCVzYRDyZB4S573qo5y/Y1op8N6JgUBuW
XWbtksR0M0aVdYSbEF/3CUnI/ZDiDEnSK0Z1+woqk7odUtogHaPmPgxaAOi9im5cRvE7NVb+Vgap
xZwfp0+KFDwa2DigwGkk6KGyS4iw434Drte8KE/oawhtw9mCzbEnKuQpc4r2KGYnv1aqrJ66qdW7
pQFxbgT+MQuu6yGSktY8Y1CzyYGUAdgRXkOkBJolbKdM0XMo6i1MHBb1UDtWPUnNldtOX5Zh8vaq
Eiwx4Jok3QZ9EEZcxeZxS8tw2NDMshGsMNnvJ9kOR1ENjrkWCYzDS0UOS61nCF/yPAvM9VjvHFKM
sDNxeA6ashhsQqhja1S46tnD57W+BAkeMkLqNj09USZx4NPsILGeRAUnnBs7vo8mBFIAlOVN0Vb+
cxzNy88stIBDGEGHrRTdHZtFHa7x0WGFKbD6iaGgq5y3ECYncwnxjjKWhdDNanEVBJDoRBa43K0m
XXcQQL6YLlMbU7GK3xcoTe89kAKoKN0YPZswDQNYrEKC63zHTk59MQIm6QAmbWWbGSLIChI7a0Q/
Ze/CXElSt9uNJcLVXdVCQ1/XivgHtkyqvhr90bcAVpn62jKVf5w1ha/WI5mjIZr0jiK2++HNvXqY
x3k5FVp7eKp7Ha2GtHfnCy0cW3vMZoImL9JfsidqUPeTdOIXJ87bV1XEVLxA8X2xnb7d0gGLjrB6
0hMJpA4PpC7Kx37UdrhGF+oCR8jr8KdiKHoUwv9RxhOz7hCz3k2kHhzyr7pQXYB48mWOA6rnMmuc
b53Am+eYS/7YaAr2mlOC4mIweXOVLBLEQZcOaLYS3Ln0++Jti4tvbaVoSwkyNjVILqQaeWqXG2kg
fLkdxX9L9fqFya086hHiPoJJcyDxFN+04JmRKFGq4oHM8/yGznD6WHpzfgvEr10NWPe4+sGVz205
RVmXQ2SCNLyNPGjB7HU6FgrEx2bfgfjo3YAzzfk2907+XpRWyY2d/Q+8vROi3qbZZ1VVH0UXpmpL
7GQGuQep+sxcHI9nWtw+ZG8kL9OxH2z1sPijHA4NgNUXM3DT1zXj2PWYCwqc7JxTNnwspq7yuRUF
nDmC5kAzpfletkmbrmeTp+dMsv2Bcy29NyL8in5NfYZmm1wa6D+rOTPFAVfYYu8Ko/0PiIEjsfBq
XJDYzsvkHBOdVO9FNbfvwiqXJ5C1F6RjDdiZ14h1KVePVL6bkThw+Hd5XrpXeT6PyLaD5IWqIYsf
5lCxHDpWnD9ZnGE8xKQIOtZKrfQSpBD3G0fxik1Oab9SicKQadQIMSt1ope29B+Zv6F+ilHX38ce
ru+6qcJWXSL59HvuhvKEdIGtd/SrlqUKcACMR031jXlhSI6jZflntPqozRktu6c074FXYSrPknVL
eeWwJMTYYxVvBnzNS7vFEjE+pogJ8ZQrsi1EaCcvfRMUpwxnp01wiIrfwR9SRFAWWIUa/i98gJdp
bJzi2DtB9TJ4slS7ZLGppFnGpwqAU3yKgXtrfOyhcQoYE2nAz5ZBnZJE4lKxMqWdvk1uwQTT9TVV
hyREzgqDL5FgijplX4gC9Avhoyrrg//Nol8NLDVI92heTWJFV5VuopGtQ5Y3OaKFjg9pFFPUxopx
6uxwQiAujWbQOK4uQWHZYDaYmfhnvJMOD284YB2FRUw+1F+/z37VmHDmNa8yLZ1jEMSnOK4gW4SZ
hwcUVo8oi1U+dszWKy8ip6JZQwS3l0OhJZGMxDkMTX0H3YOLIe1sETOyUW8pCaofRmTszTxSYgIF
Zi07qMA5cPipjPW9t4SUYmZSql8rV3GtGifkI0A98tPOSlle0VcR9ZMjq4vQCHxW8dThqe7YkRGI
dzBgaEkwyFBqYdsbWye/0SqU7QdSNMotJWoLSj2/yjbUqrhI0mSUfRA6psV1QhNBbaoWiNc2LJ2R
mJTRIlzKQ+U0nUEBNK+WcvgAqTIu3191HKdhvXyFh0bp3agF98BrEKrvPDiwFFDrsc23WiFZ2s9q
aS/s3y7kQvUAPKe1wb/FT+4TVdamqfCqUqCHMWIowF+1XVvqVyxR/CZuoqV+ErIvpjPDZZzttQjd
/MZyOx7KhI16TgDB5GYKNGfW57c2Q095DYyyf2Hhr81z5U1R92RrAcJrrAFbMKHFkYGbhiIGf33D
p4Fg4Yt2Y62KW4ASfCssKL13pORntWvMkfOaKV1Xt1lHzOsG23k4XQVTAt048xxKdIHnRO56xC7W
b1Ov5hSnwuXrS9mPEwukLt6nPRhS6M3lteXNBrXX5D4DPcHYjDzxUCrUFZW/lI/wpEZv9V8C8iKl
NVetahMpH9TfjP4Dy4du7lzUWCDEaq1ef9+g+NRNlrR4JDafgBddwmlxP3XMMV3Qh00dnlrptHfV
5BAna8rBm1ahoN+7cxBLmT8YjOS/HZT/G0osb7hE6Bx6n1oTLKZBHrF4Wnm+1RB4WdJdjngafnRs
7zayX9TJnXULH3awUI8UfWVZu5kiC3RjkqeKscyQxg5g0zDZY5SYRLlDIKzeWghXmLWR85NQvDRM
9jPkq4qNiwmeXM8aHhA7JrsQx9mJSDQbKphHfM4femeXr//3jh3vZRgAgSEXXYCA+XxNFwtxPNPH
vGIPnPJs190xTvIWWqea7rvRHW8cf/wFcW4f/8O7GdI9Fw6mUVfgKP3c12p51aCSz6iGkEldoyz0
jlSIkx+JathAhHRJsz/cy1/tx3+eLIvWC7Dq0jS2hfupZ99Vqe4HEhcYJIrodiFBu0WvFYLERu2C
sj0MruEb+neWGppTFRDfSq1exxgiAm3tLEOA9ypJHNn/4Yt9bidyCzDP+vSl6WgHtE//2f6q2k7m
LRP6Cm3PdB+U5XRP1BnLxY5MuewPd/xzP/FyMFf4lDKR1vA2fXqLwjny6lqTRD6EJZsrgqocsHhT
7B5/f38/nxRdPnpqvk09VCDY/AztmvHMgHDyMY4LTWVdUCvCclFjFiW0pGZu+P3hPj/IHE7yHEmH
Lj41/89Ro9VspxCwGcSaXxNPOgEr2s0zRSCYXjmDPnr9SxGKiYEi8sIaa/P7L2D/Ekj9/fFCOiQQ
Hkh8QXSH//r7v3VqU4AFE/k+dFYWQFkELBULwcauazy6jVZ8x5rDHQAKxw2dAeKXXqOlgP6u4pbg
097vBMVBQl7ClaGBeItuGlNCVEF732Ll8Qi2C8AGryPjIHN0pwhjRW4YP9ZtPKbsMRa5HCYnw4VB
7BzQSmyJPux8UUtxaOLGSjaqN4z9f7Vg1IAJZ0PP4LIGdR3aSdKUUAArVrfZurQm/RbEpMZeVSxk
5S1NB7BVxMzP86ErjDD3xThxE0M92fUTewsmVLo0dAKJcmLSNYPgg4NKcOU1qTYgKUV6mXrHiJ81
+Xj5Nq8jddXijD2T08BvCRdRatWNeBZWLiOevb9ISpmJ0YkzvQ8lXx40Xbo3juFWMq7F73EDzHyX
ZnZwKjtNIRhhZH+dEY7wUzgJUyXXOGUNENFROPXGi6IXZA8FK5MkSZ6XzgDFsZA/keSNpRKeekQH
SlJ5L67TrmFCL3ywTtcmsMD1JCgg+x+qgGBwqMOktx6mzInMca4HpnvdK2wrvE6ZvakJoiqx0OI3
uXZSKklbubTVjFKaJRVpGwmrKAyDXCjqNOkePQHXMqJxsxwiHVvmaMqJCboEaELv7td6RLV5mJ6m
GvbBDgMFpVRQo6QxGnsUIIz8scRTlraUr/twRkY//PqEPnU5CAY8OB61Hlt/NcUpzgj6eL8ugs9J
+7S8Ox6ami+7sMYHyg2GQd+jVmxekaoa+jTNFFFpJnYqJUvkRTodT00m6GvM1tjeRgYS5DZq8ogO
vhW8R/l0o7OKrgJApvnW9lw2kIXOZuv01yptGrOh5saCnrLaody4VDZ/QvKQ5zm+4I9jvLlqE5UV
xFe2TThHfv+yfhIcSBseARtsP2TYVZ73Swv5t1c1hJPfEOqN4wHr4bSG0uOfOUfGqcCNAIfYbYIt
pecW/P64nwdf9Cku06zP8SXLic+rCTmyP4TCQW+7CBnfgcbwIBDrOf1By8gV/DSxSxSFSJ8Ix3WY
413nkyiGwYM46giBLFt4QsGE1qfZFV29ymdyobfSrb3vgI6nn4okyO/KMsRRE82JEDFxUrO1grn9
LuuskyBYhLrK6cTMmyYKi7NfDs5TU/nldThRJYJWP2TPIf279zKV4MnrKAgwdVIlYcgaZgpCsERH
AkCH4b1Ig4vMAYr3SSHoqTdyDOd3R9HVXVuZ1WbXPOWU6luv/hhNZLX7xcZ3QD+7Cu4nm9h7ejL4
9r7WYVAas07cFgr1yiPFxAGtddmnoLUn/7GhIYHdaCh94m2pLfQ/Qmm4nZrsxeY01ovr05aoBuuA
SIGnn9w8eKwdEv6a7t5lHxZ2Db+HRMg4Zjmsz25K9kzBvTvMfEIMSabCg1BHX3IfHbLB0mZEeeo9
DB1bHZgGxUVfluwdpMbY51ZJLRmACPmItbPQig9cGvwL2Xrg8Yfhph06orzSxeWBCId+vmcJXJE6
ddlQJzFOu4Le1/fMXABnOg3FnVal4USQNlC7m/mShO1Oe5UXbrt2sFU94PomLdb5X9SdR3PsaJqd
/4pi9qiANxGaWSSA9I4+yQ2C5CXhvf3w6/XgVk3PrZJarQptpIjedPclM5kJ4HvNOc8xQOmnxIa5
qrDl1m0ttFTH1gBaT4aX3nlVU/X6tqwKwaRIMoIXkj4Lay3y3tlOiNNvbRWPzyANSa+wJZMcCrJN
jUPRAElyRZTYsV84druB48swpEN5t2XhhyYyLgMeJSLRO921p3FoDm1KGopTjcbh93vLYMrSoBUL
sCn/3lwnely0r1Btlq/KsXm2VmHMufb7v2eibocHXB2WfYyJK9GPFqMfHFCl5lm2OVVbUhEdE25g
K71KzLkf8WLhJ5N0OZjfkBKkB3hegO6HSqqZPlIubAwCttajcMZunTlTkLvy3PfBKSkY5K2bvMMj
xeI8z0+QecTgZpNJcrGBKEJykRhyMf8uGcAjx1suSF+vNmZuM/nLBI8gxohVRMgR90jOJmP5cpOG
QBe3MpuFhiSmP3Spf4tM81jm/Oe//0nw+TP++rPE/BiHUfcf/1RP+qcfav/j5y8Jv0rvvXv/03/x
C8IgxV3/1Yh7ojyy7j/ztZd/+X/6f/63r5+/5VFUX//+b59lX3TLbwvjsvhV9Yki7Jen7PL7//i5
83vOzz1k5fD1F7rtzx/5QyhqkhJOQeaw9+HQgCL7n0JRRQNgC3XDoWiks0Q8+F9CUfM3exEQ28gZ
uSE4JP4hFCVaHGOQrkD6XDg4ivq34LbAIxax4C9l49J2qRRGDJQdwHmW/hfd3cw7GMwee7qo5PxZ
C3r7g1AqoHLA3Exy8ljZjhRtg7Ax40Eq8zI2KqVrzDrc6DAuxs8WPyfEB6chZlT0cL61wlLPsi7y
1utwDH+2YRGxXLdm6YyxbiBbOluMun3V1lASNTVvV9TPDbbFjskviVN4OxPc/j2hKnqFtw6Ibho/
hXanlPhdSyITx7wO2CTrVfDOvMlhbsWWhuqbByuk3XmYSm8JZta82LRMyrC6RMjQZhpajXTKoVyl
WpBeyBsic7A1tFbB4BEU40orNN56kaimpxh1Dftsob6j8WkO0CrzejXWo/O2qI1wcDHxKdyhzBYX
OindhVvasvjRKO3EszxolfcEw8CJhcB4rLNpOFpKKcQKpUwzua0oyIJlW6UsRiSFKWMl+lA6aBLz
h41Fo8ijiR2x6k9N0QEZDkEqcqQP4bZ2Kmvw6jmZbuqs1/daMTFMrXtZnlaC1eIt6DU95xRwmlse
GvqrpYTGsxVO41taO3C4zJiMBGUyR8wVqNkkAlrKiB3tlJw1YPLxwDhbLQfEFeAfCNHjNME/3pX2
sxO2Bzjb4DPxOBYo0hxQYHUlXazgRtsIpPQQMEMPRAg8XN/yLlhMsOcj5IAHj+8sCg9Y7tn0bkMt
kZVjOTBYt+cX2ILmVqVzOc8JFoiwxiWH61jNLawf+QeDgic7iFXXyKFXKPUFu7pbi/6kEB1h5vNl
6vtHOXD2ULyfs/YrqcZrHT5nZvylw2lLQvkW98UxH5YkCPvSc3Zn0oRHJtgpAwXXCHI/iNpbnULJ
K5JzPYpNo9d33H4r3OkYmckwqdnlK2rpj9a+nFIUsf20KiRwYCOHGYnAG/YSRyBgzUbFaZBQoXRE
YIvYepA7e5cEDhTSsFMfibjQHsxsLj8Tud1pE5egPU6TF1kZqotSUx6DwcoInVF8tqLWQ2owkybK
OuIYlmyD/SJws5upW0hF6v5bTZsTDPyrYdvVofjp4h3b8bGFAb9YhPqgJ/NraM4WG1k9tFbhUOOM
PTZq7Nl6fzVb3NQa8S668+Io77I4C912U8dTdPho8oupEDMcCEJGdT9v+E6txbl6FXikZ9KHIXTP
fqx2D0TjLFnR9Ntw22TAxfObqQ93wdw9MMNZSwg0yH3kYmEFk4P5S86ZaaxtEhNkK7y0+J55WAKN
m9ZAMNexTV43CMNp7IhDSQ6kWJJWKK3rxPgJBSSCwc3kYmtoaU+2Crb6qtmWHSAD6SnKPtU+OLAZ
JxfhppoJEuL602LOL8eHmHOVW5aRwzZWws/ItHhbkW+JDtts3A6vkQ4RMwxcK3oYHeWxnopyE+nO
hyQ571x1hyEX3BzRgCRRRUiQ3o2O3uPprR+tJfdeHidqh1wjLqK6yydrHZgEn9fmSPhocTO77jig
8bQFu/50StZ5V6m7jt52KOaNLnUTybe1h1hqa6IoigrF7RPVNYPxy+jBGK30XlXv4gZLn6pBQC3D
9Ir6ggTd7DjlNTo3fnc2BpuASszjKs3XCoFmh4lw9vuJlxnr4dXCv7iyk+EkEvOszekL48dNOTCH
sVRp06ZIJom4zmecv+24Vh0IM/OF9nnvZPO6BNRR6lzJQ5ud8TV/OBHAGQWbXpXGBrK0OoMiw0Pe
WdeWuU+HxlzPAXdxe9MGYAL5tLWKPHkoxnqjo67Tc+2usuILPncjlo9ham+qIXucSgsZXcOENxXW
ULlV3TxYyXCvSuNOtztfaa8SVBU3Du9Hczg2dbovuvdhAO3rtH3zgG78NEjfWC6ehNbcqyMJS80a
QcBTRzZZxTqOkOtC7TbTmGpwWsfpEM5HawG5SDyXlSS+zEl9hE1zhA8CSWaJRmGiU99F7GhLUzqi
X2MFfM6IeNWa4xhB6E5R6tIW57j1QsuzEkL5kgUZYcnsysSIeRQte4MhtyaQS6tIHQGIirMxgVmu
Bt/tRIiMnW5RF7LBKZzmPTfM1MPVv7Wq+sIxnaK8IA+Rgv1JH/FkRzXxblA5wtQvUzN323EzJc0G
3+Kxy/SNAQOJc5Z1b9wZxzb4bDL5qIyNaxfIfYfcZ03nGgm5ogh/40gF3tN/ED1GcpR5VbByqNq8
1gnwMvCnq8bHrO6cubhYE+jWELL5Vc4J/ZBJmhkQbJNRWkVbp8zxEJqSHr1rc6elZOQ0JSGu7SVl
SQiVzkXyDhO4aiEjSh96Un3nsXLoRbqQ0WdPYPkWXbyu8W66hFmyCtoBu/H70Hwc9Ux9sUeF/Ffr
KBWZG6fVJe8bSA+YJ5/6xni154YZkPlZW5IHhe9jbno2MFL5kYog3jM5A6ZKB0OP6LdCX2uZE67A
UN3YXY5eG8tXdHemJ+arg62zd1boZ5Z4ak9CpF1xggltgtw/8xSM3+PFK4eNG0cmmXXqSe0mkMrZ
SlFKXPcmjZAVHkk/ISxqdLbwun1pcLCox7dGsviS0mM41sodyFBPEs+yjJKXbF3HOEMU4vCvjcSX
GNU18L4cfdoWtsHdaWAGnzPi1W5tENqHZp525micJqv5NjjhUvIyvamGLa/HriFGcDQcq+kVmMJF
aV7A5iKtq54ItkA8CrfTFs5dF1zt0HohmXFXO846R0IwTR+2ErfMwaZDLVc+vCTY4tGm1uJ94oSP
Sc+ST52A+c/Jukcn6ULjrleiGP0mkV8cR/vMgXsNMuO6pj0z+APuwO1TdrtUgBGYNWTyTv8jNFHH
GEZ8wm+7L7vwmlQGaiE9xVwslEcTjc/KjAZtNy5qzRzGgt0aRwJsdxp6H6RRPD5cTAjSKeHvM2Wv
S51NrwzyNSToK9HQtCr+nPwgDoTkSoo6sp5cPcl57k7vSJ3AXfFHiocsCdc1oTl1+qbh72By+Mqk
lhm1uLdNGlrxphEiFc8Ta/7hLm4TBqsAytNX8gsxrKirZIrPtU01GB1JViFMr3Ble8ta50dvhluV
h3w6KMespLLNQ4+ER047w4VM6VqttjbiYm3kiq9U5iqRpqvTE6wnBVBsCRK0Tc7m8tlEW5XEr2h1
lrAJlAZxfokl0HMRod6mvg6FQEdM1nIm4GRJ5XnMewsovt6pfG3m3ibeeqXnbbiN1XqXqLInBv5Q
cYht69bUxsOoysGLUXEmR8mWymTLpnkVqNjGTMkncAu53GevQ/DOyTiuwh/k5HpQClcNxSTYBXc5
YCdN0M0KIoJLcgyhF5gml2jHeSfPT/RGPglm+tpu7nBENEjcIAmjul8WUMDtK8qortZOUImeh/oL
UQyItcsgH+BZQc0vlnQkkv901tcf9kRieHS0hvep9AVK5KDFjgHUPTdpP76Q/+/S/NJW0d7oUN7J
WXhTKIPvxKjNX32H5xq8TGkk5BjMgPXDMvSJ6yVYvSd5rRhicsSym1YrVLrFFbw3cdFq9xyPdb0z
yBvHgADEHGxXJGQoWgpmcavTHjCfURR5RVqTg0ha1SShpy+iTZkY71aLTMBZMUIvJtBfo/WjRdwt
JPmRuTgLp4ptUB11HMrgAlSrq9we+wscovYjRkUzobLu+mG8I+mIQ5bzBGwGopu9bn3ptnircSAJ
Ku8UBe3AgCM6CcXYxih87oqpZ6xwiCX1C9AxwjfJm5qI/oUqp3BoFIC0uD03Bib6LYGS2EkJHG4S
fyllVKhprTmv+0hdj3XyGE98/ohnouljzKZtlmgnlkUbi4FTmxmbofmCtOMbMbLW4BP2/qXTxnWo
jW6S6W7SA+cvi0NoZWuT/VYSFWtluIfZk+f3vFeidImSJLb0GZg5hwVTUQftTq+4JZlFrPoXUNEW
sdR6Hr41DGKDKhCZmqchlI82z8GznvcbA/J/j/lJIeAqybGu2RpKv0jTvFaR7oQZvStkgtTyqAHm
Vgip1waixRpUS8KRGoAj0oM2o0K1jCMYv7cJKOc2TKzttPgH2ISQKjVLF8fqqWRQKivJLbPugdV4
GQGqSgrqUJLqlQzQ/F2DulRb9rUIY7LLCA9vAMDKlj/gYyMoNw+LfZE1nh0WJ61iCB71oauYYs0/
/J5DKAEC56TmARhAjp3K5yB8FgXPxtiPtYx8yjo5IY12tSlH+6S3mwEK3SpmLYYDZHyLbB7VakEy
GpVfTgNM1FGaJtzdWib7aASYTfWUM1oBR6l1c1oLgZHEGxX6lige9plKr0fjclQbbq0ujrcx6qkt
znhIKkb2kIskqH1T4r4kQ0FnLUSyX95ka2U5EmRH/LBSMmpLMr/3yjh3BxB/mHTCUvqSHLvxYwwB
aVp/1oR3ayoSUpqyjTNqkQ/TDD9DHR7YcBBAqjMQdisAebNdT0ecGb7VZMVm6NeKCUW9n7SDMcug
/giVaO1TrzcvBauinLAdYWPah02EMIzBrArMPA+HjVWrKPPFhDw5IWEBB9DoAITP510SasM92b8m
+gTEOQvsbptVAOka1Br2sQv0YWVBv8MIda8XsrmLq7uq3YDeNP0BuIVT7tDVfc/xbvn+8MvYDDCB
DMYUJmqTsHGmlJkwyDrw3sFRtK9xXQ/gPfqgA9Wvk80uUIHC2HDkJmABb9g5oYwofoECVJD7pKnH
ntEzbSZdYiwFJbIi9Etf5rRKGWs0PoMCyZvDGi84Fwh2Gx4YynTqhMnNLGlyu8cmFapuTkl6C5DR
hFviRQNiVEsTKW5X19WF/U0lsUjKlGMABouCgpuXuFJkmZI/KQKzDxpKNmVJjyBYRVv+hmEoNHdt
pwGuH7CyRZugLOl7NFZSd9RDtLhiHugqU2eObkkeL5r/EMxHamJ+PP4cwv2tQeQ/nTL+/+1aNxnR
/XOQ9uk962Bv/D7a3P2AnbH8+z+GkfpvONJpenTdkpkiLtv3/+Jos7lG9gS+Gue0zZjyj6AtzfxN
Zl3PBFNF4CIjrvrHMBLXui2bCyHDYHRI1Jb9d1zrvNSfZ5Eqoy1bQw7C4BOVBKs8/v9f9mLyGOZS
mErdiuTSFXWJr444ugyOKbPHgTe4sXhH3X5Vsvc5utr9U0/ogYrcTER3pERssM0S5nvMO+RV7cPI
GVJSxsjPMBu2GidjTI0VkizTJJnHWWcrd7PaIeW6zdWJVHd3eemxelSnDUx6dzhI1WfJZkPCXbMN
n8zpTs42VsPw28shtEVTseuYVGms3NV+FZQB4Zrbuc42JlP4IMTN0exL/icrkwlS2KGs8Bo1pLLn
Gd18ZflSQ6C6ba8VuJZOR5h/NUmaj+l1B5I60+p7Hg2mcDdBZKSS1x/MYS6dLHaSxsCDvnUMKdK0
U4qoJ+bkmvKbnX6w+GP5EboWHi2pJ7wpZpYZQKx0/AaUkpx+qlV1LI0HOVA3EQWUVrJfIbopGNeG
mJl1jeU2D54xQ6yVKlznZXQIa0YkWrhWJmUnlQMfYrcelWFdYnfpiExMCfDkUcRQ8Xsac44hTs87
Eb8BcBqiiTbitQ8PaFEJGiQxNW3YQWPAobB2yFAOFmXzJ4c7WjVGnFvyfZT5054fmbjgOHS7RvMV
5n6wywxK7S6Mr04QPWIu8FNraxDDDOZ5IwNEnKybjOVaoEvrq9GXdPRjRndajArkWQXAESNARBxS
Ds1jOKcbwn4vGFRZItau2jJ6guXcR9pGDPCr4LA11eBbU3XWiP4hLm2Z/sn46yIATqNEygwHUVS/
QxJhfcilE6OfO4xDtI+jdpPMrLv6xBtEfKhklcCCB63GqvADToBbE4JVYNDTu91k6wje3uQp9lQG
U4UB6zch8YxCdAy1zcTu2jTgnIP1Q06H1k11tbDdmWjwS9kjcoEBpHU0qfowH60KpHZYVTdMOavO
cDXLDzl+SOnYh+bzMLxWsN/y7ERgHH8o74E7YXnF0HhT+t4tUaznxWsqFD4mrlRtl8Sf1jT6VYNa
Q1vCV7BEV5ob1jPdHcUSlgYRMJfVpXVba2vOnG0RdYRCjLx74pGUyYuZahU0hMBsinyEYAkILyuw
jEZiXeOlM8cJH63qZtbVbPjD5eOgPFTpdMmDfyGSsdjc/Lrs+P0BszBhVM2SkSH9RYKloUsitJVZ
opp9x6NntflTOvJdBvnaBM+mXlG/4tihimnso14nO2HlvjJEfgVXVwpG8h/hmJoVGFVlPYTmKtSv
OUkYJnQ2jAKMpj8K3A2MRm2v+4pUYj/5GQVMngODWmTEe8CozFZNClBvYJR+P9fr0pJcImPQaCor
fSS/UiNYjbIPQ4P87EilTwKXa+J+GWzuccrZ+WjqP1CqriAPHMz2UIMMyNpdwsiFiYVgGZJupPEx
400UduvaBn5689JG94tW0/hXKJr/Sdf286n9y4f6F/1YbwkCrolMovV5IqLjqpeJFxHRNjOMzIs3
UZGTId+Aj+NqVUTjizr/F9+r9r86OHQNQYOBwIHCaIHN/3JwsEiX7JHJJaWQ5ROmuhLo/icP9fCy
8jQ/Zm3FeHqOLN9ofPo3g6huc1dIt9raTQFSoAuPCll9luMjd70kdpNxCO1NRikFzFw2txXyOKm/
/HIwM1L5a7DAX8WdfHCERrCBs5Z3TrP/53etcMXQ2mW00M5H3+HeI36HyBcBtPF//0J/Vaf9/kIa
5GuVj4dF359fqA97EmmZB6y4y9TMszHqhCzFN0S4E+r1L17rp17wl40iCA2KBBRoDnpVNp5/RUuN
tjxJahD1K/Jc8OncW4Gyi4mNCfNyO+DHLBjzFfTa5OfdxgqTpKFtFGNHSDqOfxTkp8yyQJLOGK5E
8mTj5kTYvg4Tavksf5HDxZmJzUdaHCv5NivKBwK8vFF7psXjGdz9kBrmhRBCHQxMMYJZeXma9xiT
wvPYfio6Ei5DXEkhb+3xNJnNfrro8l1t976m4m8Wd02k0NdBaja/hUEKgUbCMjemZDFdTyhuRQXD
znGdoHob0MKX8nSciHfTFR4l47T0Jlt12T7ZPGPrHQJnct6lLcznZP7OpWuYtvsm2tgtTESb2VEw
ed1wxkekgswNmanGCvMyDkS7xpAQPMrI621yHTsazrtSEzzVkWsznsNHsMIevrLAzOAEql4k43k5
hq0mRVnwgpuAyp9cTQaW+NqZBT1UlkAPw55QPo1sKSfxQ5GPqV3DZx2JwH0USYy76Yew871MwFAC
SLfH3+R828oPi49AY4iJpWQs3tHlEYhxsZT7JL8M3baXSS+7Hzg5zGHmq38J08GTgZRwAuTlS0dr
VtsG9vYYeEYF5u84kuyQwBhmXpWXKBZszL6R2MwaIXFR5ZrcraQbMQDD6zd5LcFIMi4dyYSm3IJH
R9dgIlZkJkfo565DHU7EHqp3m/MTyb4+jF5m6Vtyw722S4hA3gr+eA3rLHLTFTILLqlPtea+z5TD
rPglRnwn3jLMCDPVTQJlY4nPJKq9hIJH4z7B6YHkXnP7BtHkMSOTotQjH4YDeaxeEZk+MQG7BNKu
0zyD1tyP5l5tN4W2aVEUFyVOM/NZCUJ/6OutZV67nmH0bG2XIxVfwSqfEq+ikJFo2GVipzJGlo55
NuIfQR/cTakfMKhSgAty6a3lFEfnzQbDiqLNq4jy1CZ9ExoM/IwDSNbFaLI3EmdngB0cYW2mGH2j
GZBqUIBNvZ9V4yHTngZjOGk6XRyrGqXaBOETe1k8tPicQ80lHyqxMy+F4ZsjNOIvsaUrKeOu0t/V
/ec4aVRfozswc9DlPcIkbwhoEa01G9M9mQPUMLAk8u9+hLNhm75dqvdAfvysGncK+xe1+i5lLJz3
VUNsmcZOEBUiY5gRWVea2mgPbvHS5MqJl6FtLEt1FzlXyr/R/ppZd9gRdZ3jWgwbVeW5Zq9rII6Z
t2D1D7m2jCIcDmrp0Yhf+ulR1uSdBHbBGaOHNGOpRTyhUjD4US+BLPkWC8S+/URdtGn127jkjjuR
Ryu+jxYoLiUl1kwiMgs/Z/qhA9qJqs+ifanSaqtSa4r0opvyuutfEZ0+6VPqgedxTRCX1Hdau5WC
U+v4of08oC+dCbGIQ7IyKDUNwM2x5TLKtUEAUHQLClIBjag06C1y0x3ZIobJNUu5X7Bna+J+SaK0
+xdLPRGZsmqHF+xHKyYMrqFgH9JnXzdVt7Dpt9VbKe9bya/A8AuCcshcLRhZBywWNPWqbNOo93Td
V6PnWiLnbrGkl+mzMw4+ZkNAF8StU3z0SnYBK+2btYBuM7MJhyFEJpkmitVAjEAeZYhzIYhkuOiC
Fqe+jU162iYONjZzp0GNmEzWqgQntM1b2Ii1k9c7vi3sOM998qQU3wW1koRtwTAzD0HhLmAmEyfP
LVuTuVS85CGbfhi0PXVJ8nle8dL3kmRuUFztI6auRlC5ctTcSe09vPId3vxVYUUrs9Fdk6nVPHoK
cqiQSStZg6wfJt8uHjgaWkDPWZc9yuMB8NBmznbk19bSO0zfn2+lK1FKSNcUmZtFvxKGwjcRKEsl
SzSD1YHxOY7M8RVuW7nxNK7WDrIhIX0qL1cb0poLCaRR4xI8h3uXJHU6W7vJ/BCtsWq9GOIhhyVj
t3jE03Kf2D/I8l0eeX2gHGjIN2GM/8sA0OJaH/a8H5ztqBtuapywqR6C7imVt2jwkL/AHN0O8uuI
TT7tjnXc0IIVO0PHTrCZVDcd78CDAs8J5U3F1Bi89PQgoH0G24yqwFaOVlPhfCLuT3a2bY3JX/pq
p1tA70Xt4xgZ+Spk4qqwqAiTNjdj/TYXz9XyOnl2zpvkDWD2ajDqN5OEmoCEtuS5LlvPTsEMWeoa
V3jDPgz+EVxLfiFiFZkNaRGSVTVdUkN4IzwGYhcQIllnif67G+v1zJy6gWlsx9t0UD1pqg/dyDSX
vSQ9bOqH8vSI3ac0z0P6Olhv0ISflMZ0deU71ygD53WVlJ6INHIIuE7ndRQFqxmX6ByxGH2bSLZO
53VQuAENURQj9URjEfg2ko8eSLyee0LG2Y7moUh5ElUIou5mvrBkjl30r97ENFDlUoXHs5ppXZcF
zuBNeJcdAuTsplvXAWxWANIRTHgepka1yTttOyhP0Lfu1NLwJ8AjEDg2aTOsJ9vBuSy91Dzqx3LA
4puuouphao99X68sB1xxQGZP9oCTZAVaEuEIybPWjeb+rNnMSeqnYPoidvzcavluUW6pKvvUNv1G
triqMQfM0a5wwHSw+klfJRZkkIH9AkqMkSF1l4vTIgwmNnNFuKhnBLTzj6PGKiPHVZ/3fqvRr3BZ
g+ZYNZPhLn+/TfotQPWVAtTdBBlf1uEGnNMjzm6eJsshl+5n+GBON7KbCPxkArUuEyWteojj3Inc
cD4fQF7koqHczXmO8Olq/IUGK6R6Lk6qWrHtifyMIyYbDEi9nOfspIHqeoW8jfJk38k6AWvCSyOW
tBmVXHkYCg7fkvBdJKEyGrbYcOFbnIEgexFzlS74rqfcI+RmGxWBZ1jXydkjjGRdgDCIybGpublO
NKYueRYjn5TQzhyvvV2ycs/no0bHLwXJF+Yq0j7sVZpXm0YjdQYmTy7b52ipUrT2ksTTk1bJXqxv
8YasRUuSaMbVI1cnPSzRK0NXCkov7Ym9gb/FbtEMuFKT1SCxRElI1UwpO8nrqDoSRCg/8saflq51
Kt7VpD73TUjGJtr3POq8dKCQ6H+0PDIHM9vjHt6FJhZ9faRdbdypvs6CxIw8Ia993jkUohE71Sr0
LTP/QXLKGqIBvlKFocsbgbxrdWpXuCtWAGXI5eB0wPiaqlSffEa2kbsDuZAYROSDhn1kIk84lOK1
br7m9kOP8HZYEoaKG1ezHriKkNnXtjCTcR9I6GRh62bBW4sCLpLyrS5oldmcj+Vzo87rgi1Ahrej
eKIpUCusCrOx1jOoXsO6qd6JttuQtZjP0i1s0n2vK4c6uYX2LU8pKcdhM4qTNjH6d9rsggbhPGrt
DmPMJiYnhyGcoWf7gdIpL+L7nw3Q35o8/99IYP80nN58lYvMtP2rmvb/QZ2sxTDln4+l3fnrM4r/
NJhefuAfNFUQxjTuikIqKA2x/o+5tAoydWFdLsmPjoXm9R9zaUP5TTYMwwa1ay8w1SX6cXFDRv/+
b7r9mwFGUrbw9gFC1Q3tb82lLW2ZC/3S0vKOTKiHBr+I12HG8Jf5Aq4QtOcmdLe4Ke0HpmSXdpqd
LSjXJ2YwLYQ2GIwioRBuYp73TW+916mGt100L01BF0QQSbrLwM54jf0h6+kdVhk/xIwzNhabMh0Z
ii7HVFNVqa2kTj/NpVGcDd05WDkMKuzwTAELNFE9em6jLXdzO0GmYvQcttMha9otqHKeSw5SDeZL
TnlqwvJE/c2OtTw5Rv4Gh+WzHIMtGtvvlhRvdAd7ubLuI3VAweFHGSupL+Qeg/PczfLWCPbhuAf/
eFTsp7TWzi1sfwS3GSnO0LrExuEsrDXj06k+eHfc6SfZ5KEZKLOfx/m1c2jX1NTHNMZA+zkDr0PM
FGJ2UoXDAykJZOaR4Ts/zNlJpYjo0mDEDfmZpPITrvAd67gzjETmXflWch5H5uIsIi5J8zoXhluh
PKwQQcz5AKRiH07lSehuY8Yby/zQKdv755DHMZ/liLnNiU+Tdla7fS3Pbof4CcnvF9vAR0zWLSv4
gBKvfWzCd8SVK0blYfbArNjN1GSr1NMaaT1BWcF1jEB+UTbYDcFPxItRRsDqIWLsVLZL8Nn0mTTT
Jh9wyQ6T4YlpPFryeIkE1a+ItkMcf6QNfPr3smJ2z9DeFSQaoSD1qPPisLoThbJ1Bta50kXvGHGE
Y97tVF1O7kJeNqIjS7W9Nlwb9Xnh3fV0Duhcs26fwOYroG2JnsYgo2/ZRT3ZSqlC3UdkOAD8+5Aj
x1KuQWH4kaV5WdNcQ3N4aGyGZjUQqVYrWHnDSVp2zq9TCdXHMsVdCO9CG2SSvmMi3+x5LXcMPiYZ
UtAo37cGn+6cpjdtgtCvGmhrZuVbkb90BXAHEmLUDM9ym29IiXDBH7nN8FJpprJDhEdyINq2hKqq
FupTizgMvflqzFlLCovCbed0FABdcWA2D/OjLS8mT3STPCFrOrcOY+uGgJGu3ASAZYz0Na8IFgIo
2dr5IaYa04uDiB6aGvy2ukBf3kUPFiBEiJUE+KRzz5CHa5tULG/sY4tmBzaEbxLeUUQ/iDdZ60r2
0qn9QxAXOxVVMARDjDjNuUtyX4+Nu9YCGgrvCVbSdtTGkyjlTyczXiOhcB3ckE4TzuEFVPNO3uwQ
8HRlQ0nCiqjYQ+VambZ6GNRJXk2MwnJZvwpz2NppcBcM+XcUGnwthC65OhtXru+e4bQBrGTo3knv
+ERrv49+fhugXyLm8DGhW5O0SFehBtoieYUC8eLY3B7QCb5bh5WKKhMAbg+On8HucoIYTU9yUKXM
p4Ag1ji/spX15cm+Y79cr3NjBtiVQu0jOhnpZfjqGMwlwzrFoCw0dUXQ0y4qUYsIlEeeQBG4nqLs
goCt9JSheRLcSM3EU0HOQCaQLVagXfJjw7ilKf1UvK0DJP619hB3n+y1aHry2TNhkk5V9MFi5RxZ
CG3Hgb0PUDD4LhbpGhLJlnJA2DJRadM9j1P6OkscFWAqWCoZc9hlNjPlPKiZVT+Q1XWMdZpJnu76
phZPPUCvWVcHtOHWLWCjRiii/pAiiiGVBlxcR2dvZ029NLEPImJMagr1Lm+LSzKZ4Q5lbb82wwqX
ZMNeoFQktK0R96TV05OMafyWqujjbcfvy+BCXiYp01iLMNg9Mtl8aTJxRX0Bj9s4KySWB/qhx1Xl
VUP81UXSPUxh8jYc86sJaIanNLG9ViRIKoVKIEZmJ/tGRzmdY40fekN61TpnyPjC7dQVBgvIVtDe
Dk1Sr83a9CzBbaRLwTEY5+aMxgDJ6xC2KwT95IIG9TbAxGnzFC26c4dC/xTngcqkr/ftWDNZ/UgD
QJ+StI5Ke6Ity1Gwo3awO8d8kBqDeBNoPDyx5VMgguDW9QV8C3OKn4FuLIvEqLrjwiDIjn3d0coB
gYa6YzCSB7ViZi3qORubaBYilcl5snq1MANORAaC5I6fYBquwbHwpUncdsRghJrk8jz7NOSxZwoG
MgC5yv+g7kx2I9fS7voqBc9PgT15Bp5EBKPv1Cs1IaSUxL7nYff0XizUD9sFw4CHnt0ErjKlEHma
/e29dnayUqy1oYcLpVGN54dRVR70ebGrlt9VFz7pQuzNWpQwER7buDTPgdWFG1o8mO2xXt3ZfXln
epIu18a0EEWirv+KaF9imGFNOvMfapM4mdistkZxdQePA+rc1zdSdMqfnGdhj9VhTFxWxwlhcAx/
zWXXC40PzCHaJvKgFQ5mfkyrjnozb8MnzQDOqunjGtP00LmF5TtqzjfRlP7pRizvZNogTcrojZJA
tC/zHI6VOtAO+hSnU3Gx3CT9y0UNuJMYkmOQzt6qzBH+SD5Xm0nHnm7V0qMuipHnUJcODtqY04Bj
fOUJZigL7AgtJXW2FWV7Z27X+3aRBWuron0LPAiouHr520ylAbRp8ltRGJ+mnhHuqzg3txFlg7XH
pRDCmOYNa7Ix9VlpnA/cV8OV9DOHTJmbZJxRSaYvOE40RYZjfPLsIVgTxp/2qTNzJdPpCBL1ZRoR
NDk2zb9hFzOZFY2G47B5m4viu3fCh9SuNT/ylvmvkV10JgJm3B6oOL1EOfN74W5Ns9h3tnomSUlo
gf0kmCnOST9KgGex4FLGxx7HGb4wqKqIzPG4DazzODIWL5ejkn2MW3snmUpHcQr2dtjgYV4PNFDN
UGxX9B3uSM2yTdWX0k6PcsxvoVTrbLjVrb0vCnEtATqBmsTfS91wwHmtJbshUt4PS6+ufPacH56E
lXC/zAr3Txm0/WnuZ+ajMuIliLRev2VCqDX0adIKuUtSMs0bqa1nzYJZC599l4bGuG0KQLhdVAoT
vodVwGKrZy3fzIOE5DO3FYJh29t4jd0CDlaJpQGHmzwSunBPHJedr1Rwboy0gNsxg4N1FHZQiivq
2xAz2BfhMWXbtodaKsjd7ijHlFsjt8YVdZa2b7YGc2EukNgG6/nUR5Z41COZ7NQw23sVpfq5b8qE
6eVcP0J5KP0Irjc9shiRnqxiKIeV7lAj6Wlw59Aqxv5mGy6u48rW9kk21m+NNaIWDeYy2sEYup5o
BWH2Vk3PyTzpFxhh6thanf2b61G5Lruhe5Ca+AR1x46awUi7eh3+YZiEnGbyWhPXJI/IwHhF/Kyp
QTuY/OgrXHLuAzcJd5P0oX3IdNwLo6yhlwr0oDkwOpa/iMv3gMIx6EN+bGKDrcOF97Vl/TDNvVmZ
+zFzQgS5+N1oW1yRAOTtNx1A9nru9WjTuiq5S2dM6fTJW4QW5hmoG5UXvDi9kgdLIKSmIc7RsAk4
pOCdXut5K04ITSiUiTTfzCQnVmW2BNDgQiKT5DMHRXq1Puee8zDcwXBZnFq1G9xcXcZCJO+NzDwa
/mxGHMaQUzFcZFX/PWcVk5BeWGtgcR+202ksiCa6hlDWxSi9R9pudvZYYhEMY4jD3hYoCPNIcazp
QaPYeMx3fJJiZYbiEhTl1WvGV4sJ6zANVwMqAI9SP44nTu3tpibLsiZsj9MtDT5MpIdMR+8x0+Ic
E/mSEdvg5GUHTZXP3pC/mKh5CdJUZTHctspnNtej2Xo+zL8Op+qY+fR3/RGKoZgj9O0Yu5Vfa/jG
EOTvhsJ8AQNt8VNz2We9XCVJcMmM8kLW8IDdj2dwEYGGypdO+FqmI4JlcGtrYXD8I4BF9i1CeGUi
nwJ5QFXDmpGH1ts8aIZPxRAfvotKaHhfckT1UjYTEmciDpNMFl4ho2Y+Oc7WM6QHtV6aQVbOwB3Q
SnRjWyaAc6qkeZmB7T/C8oeZF84evj/nmLuwiWM33AZBVt7qRk1EaHjwvRAtR3ODyseBdwxda2tU
8nHSP0oELLPq1jZib6AVJMIYNTLWlpFFgA2NP+zOi/UTzUhDfqxWCjflOIFJ1O3fAtmnpicVrPWR
moCN1iSXWn8jS1d/S73/VmSyUXS6gji31mwzqNxr3dbEwFsWN0uI26Dm2yHDTEIZhbMvkexIN28U
h1L2DZGfSB8fCaxeQ9GqY6Gp+xKkpteQvtJMmh3pqmhXiWYDgTwAPeksFuSiHX1IbfSuZXS9b9kt
3Av9n+luhlm5x0Zsvmmk2A5t5DgkK9LW2Vq5Zl8zcLMMYrL6Bi+g93U9izf5EohoFf0CXOKMfGuE
IANLLbP2nm1GRwAwxctIjMu3PD26Z0aWYEEx3TczU9PO0Zpm11EbLlAfR/lWe+F8dxhXvyTOlD25
tjL2GtSSLbhvvK3eUkVn2F12iXpMuFkh5FORiWhdlxmJkNbTHS43Q33QtTh/G8hFP4dZkX+ObtZ9
9Zw3jt2sxFFzIh0+Rq13L5K50I1S4eQoIi/7AJJKWV5P1GdnFU0/ka/N5VUOTvfeQXl8SpskfIQM
zcYEiZxDrxHEEBcpRviYHStKN1RJ68UKeGawMWU17qHdMXGjhuXZbuCEQpAbr6ldaYw+Yy5kLg+q
4+Y6PYY1vs+YSEVBZfMhb1wAG0S7jLXlVCz9yb+6Aru5ds5sAvNptizucJ7dwCZM2Td1KCWMBBvr
SUo7eh+lS++gGU3tm/pXG6FF9uQVHWE8NGFi+R7eEV/YCdocpHvoIHSoyq4xHkedqBO3WmVvGNmQ
1eWxoAYc+iZM0+g1g2zj104R3qXRR7/K6rHgtKGFVhqUMyp+4EbBbrbrfk3PJsBW5XJPBKI1nVIZ
skfI1Du2I9PasSxIqbZw94fiHPHUgoc46HAmzXZm3k1JY4o1Dhi485yL5s6+y5S/57QQ2AE2a+sJ
1AyXGSo2soBrjT6KnBJ6EWGrnvVvCSFsRex4gx4E5RbSys+k4u7aZ2CPg5ySba7r/jIKC0GX+KlM
30uaRHYGWizJQrosWcPdBeBotwS+vIFjWPqnKEdUcKZ7oAGulU2ntRJa+OxZDVhmO8ABVDSKcwQM
1qqY+xPFgsjDvzOSCc5LZnbam4qCg1SZz7AVO1RLOBTV9ehpQbDpMvM4FmQMYkjsuMWGc2mQmkwB
oUquYiZuaK6my2XywXPJbcl56PdOwIR/6h+c+SWxZ6waaA/ISp6VbkoVPWsxVXgzoJ8NJ9aD5paM
jhHTFWkurn56dTGqn864zSUnLxv2epbkXLUrF0O9Y2O11CiwHtA13LpaOd5GylNcM8KsM96hmGi3
Fv4kerGF+fwDozZ7KXJxgeHe+G4NQouhBuq7Ad50IrEFeb+6cb068FF+C0BVwPQD4YMM3eI0+HQM
584ix5qPqYCf9nvqC1+r3gNBJNJBPEmg0FE6zM2gY3iP47SnRDVL7Z0za3z7OiM4R4jXjsrpNq+5
ncrqpJpZnbTU0bd1FO3awMGN6WFrmNO836Q58uECiNfA6Vre2VzsLsmf2tFvYVr9FZEcNrFiDw1F
OpFcDjx069LasQt5K4zwKWSrXDHbQlKpp8r0IVzV+5pXCGNZ2T6EMxp73XosLTmEqvY5LcczSX9O
mSlqO94GWXmfliV7MN6YB3UtvcA1l8pFxUfUBwx60RttFeVgJBJ5CQNtmUN06b5O6nBdEb5hMgRl
pZXTFzzds5KBc2XNHvywaE9WjCNEhzgBqgOzAxrwOrOjMxWrme9A5v8M54SH0KnLt7kcf8GZ2PQP
chvVmixhZG5c0846SgwXKBtAXMiJUgdwVi2R3VSjUobQjryMg8kcsQXUPpRMMqPpRO7AV7Ey2JXs
X80hl5q58uLwHGDqf4KwUr6aw4zLJEPZHQQ8PADe0KR7fAhaVHmrLhvts0B/ejJNPpuwHqJ113ZX
2hl3Thw+5AVHfLM3Xicu4H49M4QzQj6vIp819Jk25SJQbPM+5WkJX9LSzHayUM6Jbl0O8EV0aOdy
6y0FQU004mrO7eccsZEqELENc8oiIHa4DEVqd2uUUwI0FqQW53oqtqP0bz2Ed1IXR76TV/bEi6CI
PXe9T5kVqFyTwVKYsDcGYXywcabiB48BShaab4vyDm4OsRHWMKOleAdtRAHq7Wp/sryT5ARUk1L6
YLPCuydjv0cXOquUYTmmr4TM59Tc+1ivbhwNLnrXnqBImJueGP3GGxIKAIR7JJ/4g3Uy9WGM/3Xs
GCcyrQlPYzbz2qflA2Iai2Qz4sPJmvLBSWs6XbJSMdajVHgLrcU4wqu0zxMhzVspjHgPTjjexgOj
UG0qSrgC5pqNizJupv9x5byaKmXu43Ubw62qOxvPrqBBYq/Pnn3rbIaLBWuwaydEBfMnz65Zr8zv
vpqNLbsSv5FgqnGmGSnRcjpliqR+sd2RfgSLFXXqtiD9VrSqbjpVv5rOR2whSIejZt4idQgZ4bnG
Qx9lfqZ9CkS5JwaFy4WHGhFKIpoVNzHraTKmdOd1c/9cBC0No96obgml6z70qUMTzNrFjtTkx4n3
R3lLVUDcvNIBsEJtZ+FVdCTiFQIrnlEfVNVTxE86UvygYTchIUdJNIzxE80pjEVvvWGPx0QwvWtS
Ll1u7xu9QDatfc0pLT8FtMMgH8toJ6aMgwoSraoPqQwOmi4uA0XEPSOMygPXGr9wCDbWfWPsae9J
fNvu8LJxQUaEfdOo3rnAB2bIl7sA3muFfaftdw1rbpowCg8sD3s1t38z3zcdIglT8rB9T2uY6nZd
QvMpW0Ubk7L2hSUjFASOXWXXthe2Sxu05cQ+SFA4EvVmpPnBjz3ov2lF9tQxGJgieQv7SIcDgwnb
1bZtl/81QveU1sUZ3c48pCp9b6ZQO/UKt1+aDoc8DytCjpijVDD3+FQrEgE6nR2DavUfjz6a3WCo
c7Z87CLnLTHb+giKjeT5RGOqAaWtb76kHiQMeYKRybs9nAePhzwO3CPTGorOPQuOOYb/Y663fwmz
tc9J4PxEhb0BEr90vGwAFottryJ2pFAORP2Xvtii0/QNyf32C7/cZ1rVkAJkbz5X3vDMY3CHphbD
wA1/OP0Y50p2R3Nw7NNoi1PYJxCEQvRgOZERK0zcFD3+Vi1LtY2eWKtIkZ/Hw0Yv08yFsswJDyTj
nVvDzQnDN6EoTM+tfGfPsOfqxDjmEF5WTc1ZIMsjyluGo5VjwBMGfmaPoy2pNK62Y2KyVNl+ziA+
bQe5MpNLpI5uvnfT5yK9dFVz49q6AT65DSbXYe93sq0LmaMoc3zwwl3B/jQ2ObdhhMStVzUXutBv
vaU/KIHISSmP3zUzXj1b3kwX5uo8MJ2W2Y/wVtDpB6DnsAyh26XrMm73JoTAsUue7C4PD7YayD5T
5oM1cm0Z01XhKqxq7RsQCit9TIy4jrtwnfA/3FzC2quUkrT1DLqGEjC86u6H1mi/HLX3rvAKBkZq
KybviQqtM9eqWxcoPP2xCZjCIuBZMhA3Qnu4UdN8aiZudJU7v3WhrTFoL9m4r7nIHiT4dKRDuqrl
UZjTvuisZDPLdufgQhhki1syQUpYfEhtPT30nnar2PMG7aWG+9HTEZzkwy4n7bYBxQ6Zo33i17ri
oJSvQUiQDQzkfVpmkJVkZcYfFuYNFrVyJmtvbOAunsMQgayY2TXcIPo2ovCiF4svHYpiNWXlARL9
m8u2ueoYRcKHJKZ4dxalXhdvyqaBHkj8rS+TeeOZvPwK5tot1nmlBpMoTKpc+4DG8i7r8gFCIXvP
KA+FYjQV7mpqm/lexS635R9zycTxTC+eAtGpb+B/KxcDUmNvM+cqZb4NnWhLPOlSBzWOumibcWus
FO+9/iczwDLmzlcESFq5O4+bIzG4KRN+V/IpTLBRCnGxRnVkWrz2NLFXvXuL4+AEKK5mO04SjoGk
MzVNp7klH56ckpffKg1vE9U1kpxDEw8F20+Sse9z3Y72YqLFAmaG+rNZDgn5WDvEqIKIVZ64MB+t
goS7LTFzeI76AFdurxWsEvoxwHaYPNIJlxE0bKvdGHUnlg7rA5FIwD669yML1kngiC2ZDaLEJMbZ
xfuJBCFeYCfFfmFYE2PixCN+zo2oUkV2qIkSQW27pXHD8YpuDQ6FZDKDUjykqjmKLHxoSGcXnnWL
REaPUJTvRKrhWJZkMg0vOkpLDLiPwre0im5Tkx70EMdOlY2uj7YHNAaVaZ20AE6w0JxyBMaXpKx/
NQ29lZ4Qb5XM/ANikE8uy+EmhtG0aQsYFMK0qpMwun1iASTp58fcwNfMteWhb63kIeoiZmtS8DPR
/tddDSnOVdRu87S7zWAMIoKvIp7x+f3tgvqm2Y9FGexV3kMCAnXPqfpKfeLWgBFlTcWj19Dd00ku
d98tlCjO+PvOS1lmWMcOpO63hep3hNC2MVpcHdZMvp2tTEyOHMD2MOkM9jnRl7LrU1dQumQ9O5Ar
TNb2MKqvsUFyuuM6Zg50oc3C+iPNAk9om+K6VKnxKjonXJtOyMVmGILAXc+Knw6e9DZ2nqOQgH7z
amXTFjoL9qBwGzb4hTfZeLbdaAcoS3InVxMYAo4Giy2a/RZfFjbRZesd+amkb6cxFJlxa3Z/I2ur
mdU7YaHPYBJ3bVgsCOYmJCkyg3OiM9JvunOWGvhLP4soW1fcPRPWZMJbiQOADv59jkKTYdehqxRo
S7zhdL/mQHh08ftVrpZt6BcMnitcl0z2kfVSS3fXDo/zAeIFMa+gcrRHaizDpyZs63uRoxZWM4Ud
bSPkDscHgQOzib80GVi0+fBEC6oLcEi0A2CGvMcVXaMzMJmMKYallJEEVUEMTE7RdKkq1R4Dsxh2
XW9XfpkX1isNY9zkxpZ1PzEQG/Fcp/4Ywf1OCv2P7fIq29XUoepm4W9rueFBS1mvE0sr35Te9dgM
tQjiSeJVjyO41fWcJbcs1PFvxQnR+oQw/XF0oTcmBuWHnA2eR07467DINqbeMuqz3+ul4Ic+pKQR
L+5SLIHO+odyUL8qNeZiGSsqgcCHVrOIUTevzNLLXTlZFAQMII9z7gxFLNaOB1QX4To40l1db9IA
bFHi3BnnvRq9dTCi6HewcUECMVh1VIZ29G5xfnnsPO9IdljtqtEmhb7EtAITPg9vSyvJ01XMxqrg
nSWfXF6pEIwJkHOZ6W0GhW4Acr3WeFuGaF8x4rCMciAT3EFGGJfxaX5vhm4/S/MaZtYNJu6HMOxH
cxDHhAKWOWt2iT00CAZDyq9yJtWQYk0uwSgRiH4ateSYm927xVbL2juznVuRva8ysUU8HVbSip7q
0aRfcqE5IlmXpom/mYmkYoajp5cgKIlpuopisN+GmP5a46RPrKrFXYL+a6b40biW/nYR4lYwsMLT
bI+xocJKyH9MIyfVxSEYiehqmerB6+B2BDPx8jH9UDJNCIFUPyqIvkyt5KztxMdmNIqdWYh9ENpk
+CJIK4TdTaveunN4lA4zocAumXUTRg/kK6fEq6mDKQBodh9p16R/4WoRmJ8CPNZxnp8Tk70V+C5v
H0w7x13WZPLYtJBtAuAY2O+RS8qaHzQN0vdqZteK+qNujcu0EYRtIQk6VNmusrm/BB0BqvwGDo+D
gBc9aZEj1jXVn04fPCpQjlpmfFAeeLA6dQPPuQ0RLoKo+jUsoW1DQ2LDxFbR1ii/rt8QR9pYqt55
hWfu3amYtl0+miBSDCgzpIZXQ2ZdR46NXW7e+5yYIWjgNTfLTz3KPZJQgpzgZKE56r+JDrOzSLwj
c3GqAj11j0b9FsjxamghnruAZrPu3RDtrejpoHSnR1d+SQX+TbsyS6zWLjldWGgxtxm5yfBRd1yE
Uq2HKhH/2MxK6VWqaehJKCUAwMy5Q79kjLCtFr0lNw4JStuoZ4+TevJouImNvVfkD2P+ZKRi03XO
4hCwsfpqdkPhVMMdLkgPoQRpM7mpHw3A3cbIZihTxCd3pgyj1gPsmgtoRUfCmueSGRPXXORlTrpa
R0C0qt1dQmELpBiu8TKDKbbwOsLc+RZzfsYY8mSr2BczXcml6k3CrvFD15LbFMm0jUZE9J49ba2H
3XtWTUcSKt+gao4ECB+ZuwGN8i4IHkfurhNOf4aeXDbhTcFQCqHJ7ojzbFyIZFNl7xRwQgZFDe74
TsFI1I2FsgMsixnEYmfBv1CX/Vl52jcp/RWo3pe6yr+gnp4m2f+orP4WIthpKgg3DkaDtaGav52X
PAjbQphSzaNnc/TuF8TBgPsqPEuqw3XqzEaVMO771cD2+vBH2tR7acb02urTIn/lxrXJ6nPXdbdo
mLV13uB4Bfe+liXrqJpLco/okeWYIUYl2Tsn3oNWN5/01b0PbQDzMXdP46C/ksL9LZjy4tnPBVq4
eNZ4tXXUKF7n336eyfuVrJIhGB3lOZ9oyZikY4uaiai+sxcfDW+6gwNec8Cg/nEmia1vmfiTu6UM
kR8Rb7rHb9SejHNS5Df0O2LdKZw1OVRnkWNqilJgC5E+/caKoVbDsbUbPLXJQKREWUvvtgjPTUtT
dIF8RkYY6DRQ53ztqqWJaRIHr+4pQsU7w6M8HmNCcOSwkHGxrOjYqOVNt6V2DlIImXxG+Uvr0A5t
iK+56/BKEXOGFUXpLX9jn0S+mXrRKY4mPr6KkVlomCXPo34qmEKsmzoE09hUiN+8q2wPYlfh+tk1
Dk1VgRH/Egh6miyFUp0QHQnynQz7j85RgADPRcU8Zmr4oEmWbty++Sia8UyXbRptK2sKIOxh2nDs
V9nFOPg1G8mj7f2pB7tLYuVTNMkLvbjRqaCeF7N0Zn+ZQvt1gLoPkf450FbELXtpj0kIAYwwpoxw
GVF9da3xp8QiaTNWTYgsC94FfEY1K9z7TNRzM2QcoqCEnoORzpskBgBn3Pl1nQR9s8t86Q5bZlNp
PE0GAwpir4tLngjoTbUXGV0xDnVBmvid48A9Ap48N3uQG49ellUHreLVsvXg2e4cnBMKm8ykY3SU
w9Exx3c7qZ2rNhruhvHu01yRlJb5SR/7axe7zxAAd9I0tm7UbC3ksdWQO2LXCU45ofknKIlcYIOr
5LwVZqAxpmS4lUePNUI1+hwhIvmg43XswvEtdLIPytnMHfGGJwoh//Z4EQP3B9r+qmUCPNhkuznv
g6wTw65KD5NdYWVgJJtml+W1SMptFs3rMHlRhtpK9RgjDgx+CnKT+E2sMfGA2TUjj5gTLsQJAamD
mH0sbKoRvSE9Ry5mMU/zXyK51m/2Mn7PC/Tnhzpyoue4joJHej4bHoZWOxow2n7ctJj3uTLFT+pm
KYidvniacUb+mpHHDmN0Wz1lJ8qHOLrSoTTQrENAiTns1L2leLeumG3zXQE0FbuBSk6TgJM5UYgD
gqpoz9TURefcTqOvoIjAUAsusWbQOFydRg1MmdbshesRlGBg+j444SeEzUtjJ59uzWDJ6AhTmk3H
1Ee4ho9TsDr30dxcMipmr66Zawe97V/bgo9RC5BEfVMUry7pFibnhjKPOo1iTDfT7wbjPGuuH4Vi
O+vWZlTOBjLjrWyjt8nrsbc5r22M65QOiHq5RN3dAnYMgDqmB0zen+vEEQ9KooKanyUHi3UVu5Cm
tEtS0ZZNnCZUwV6gRuwRlcSOcTM4H2s293Ba71Q1P2Jtix8HID6YlnFUGcV4bPBTb0a6J1dupq5w
W97juDuVxl94LBBcuYEwpukYRdMj7iWkSyaC9wysAi1+9zR6BeWqH8462QCXAUzo3Eu33zMxX9Uc
7Fz9RwwMGgmtJkpsKIz5MJOvWUJsil95bxeElcRJNH+IuJ+2S/mjFbYC+wgcN/Ig86cJwrDTuPTa
MGWgUg20Nyj3CKzcRza5EuA92AYT3SnESmjEb42kNo/bS82qEm5mknYWUTc9KfBqiXsJfrZh4QNZ
ahmHMs/vtWv1Wy9WPiSj4J2O8nxrlhysBTbIgcw3ALK3CEBQFZ/KeHpIFmVpTIrApzuypQxPcsMd
Adc0/VOm5DnoCd6EnSw2NCeMB2NOQrohmz9N7n6ydmAFbtIvUoLeK0JhtDVnycm/oqpYDtq2L5ax
AN42yrbwiQLD30jX83Ww59R1xfBvPTZX0N0ucLZh3djRJSR01I/629yBJe8w7hb2Lp5CLMyJ/JYG
iyRqiwDcO+pAzu3wkhAkpIt+PomS8uBs2hGgIKkUk5KMk7HnpLUk3uYxICQUfEdkj1SHCVbI/kK9
x9ntfuJWw7djcUiyoHyQuco+2XR5eWhPnMrxvSBFWRb4Xz02dSbn6YrOX1jKNUezXP9LUWZTtXjT
DXmhW7BZKf5gYyeF1aIesgrcXqW1CLBZlrCUDNCiYY9fMdqtWJ0lgwkXoVSVfgiTaurCkoyVSRFg
Q1uxhvy2Cak1ww1waWLtlYE3XZdWNmDHtvPJh6ie810wtf1/j2rcqp/iqWt+frrLZ/X/QcwC4Pf/
JWYB0AYW+T8+i+9/7H+a+SfkfFr8b6mL5ev/nbqQ/ySkr8P60V1IhKbzP9Hk9j9dyhqpsTFBkAOS
52v+TQOCP051hG1ooARo2NFMUAz/lbow/slp3XAhCHlwBnQCGf9FZf83DAGgO+kWeO7//vM/CpXf
y7jo2v/+30zrP2EdOjkMj7+QRIhtGY79H3iEURWVnfdWQs6hYRQPeS4QnGwy76JruDNXsqhaLJMq
BDVhU2SNrDTTFZ3XxAFW3chGuk3oQ5s3VquGz7Ab9JeWTS7ZoGGSIaAECMbdOA+sSegLOgQcrxtZ
sYys9g5LSzcFW/1IjmFscwaYoxO0zdXWRsJisp20X03PhowvdYIRn1DG9dxJRfYqKHYOWPeMkCZm
O3HZxi2JR9jAH+bH0pAwPSxWPIquzo1U2BbYaeynYeBmx00z5Z5SzmN+CLJKDT4DjeWsHBr6nlMg
2MG6kOzXkzc0l07m3rzLjbY5ef1gCkjameOHrmowzWcSY4LUL/EUZBs6SPhrzcLrr4MKkms8Ue7K
vKEnvD6b+G9WeFBrANZYnvju0/cgDJtTRiwfUJ5DfhDU6sDuoWH+K1clB5gK0SCpHxv2iV+qIfPg
lFl87tgcBO2TMqeDdcOkCk9u3bfS3M+cGoJz2qSLq8/WAl+ni4ScqNOQHIQeGH8M8Fr61dC5KPxR
amOl6QYby0OfhReRtM6HoKKCCZdb9H/LVHP/CqtaGMXQFk+dLUcGOE3s7kMaMBhAUOhQr/ssiF5c
Ydqsc24xuiBr0vSa091xbY1WEyvD63HZ4BThKYsoRCOGTrHe2Umr4MNoVMBhHsHplT0IugFZAW4f
U9bsc8flSsmHr6D30nzLkSS34hc8HdRc8l5UL4mbh18wAYjmqqDEHUxken7LvUZHLQqrnLz5ZP3r
n9Y4mWUpWi7CrWbf5x5I1aasXGcJnWTuuA2txggYsKqFuF2Wjet7gaOf6HpnS4dJS7CzShKIFbET
dU/9bPGt1S7gJ3OSySFrpjI5kJVRX1gqhqvrzOlXPGrddXRQuhdPuH6ehwxVVtlO8NRJ7KrMF9pW
ZyvD2I4xS8e/bAg1GL7TOVx58zrJL10htJe2czuLx7UaPlruIqhpY9swti5yOBCz10ZPgvoD5P14
8v7GSS/eMOhPIOFUMhJ+DfS7IktC13GCmLihdy8btg5fDPDfTWEWgnwm9I6ZgAavIDHn4xg6+qtd
u063Svu2e/awc/TrxpqmcdNMxVJTnUccFsUEy5mIR1ERva5FWN4lAyNzPenS+taypGTrlmK+p6ks
3uIxM/6i1zc/xQApz0+qnA9uSh/aYhjeaR8c3jOyTKhgkTnt+lYr4PejOZJX7FOPdKIeeI9BrzNK
DVy9XTatMcxXoz45HEsyD4JvUmjEWTI9KB4GZ7LIJYXcjN3OWTWmgtvRdvPfqHWZ0yotbjD061pF
k1ZVCPz+eMCiAMMd2XLLOiIIZoSQkE2/hyq1/nQyrCLfmILFx+MNTGAts6F8PMPzgjewm14alJoF
5ZBis3dM/vmtN9HbTsJbL74ob9G/wtQkCx5po9b7o6Vomu4C0EFoiUPhnWy8Aq+NqkGEFK1DxVPg
yug1N3H70/SZhjZ4k8KBnq3IDQ/4x+j7ntPhL/uEKGgrqSuwQ5rBHEDOS3C+0cm8wWXPIop+9PGt
he6JNgj/O1l1kyqpchzGuDwnZYQYTs0PXkQ6quArJbPW5dc8bIq/nvQSSguHQT3g3QW8nc6t82gw
OPppx9TUiCLhetlAw2M3mLvZqFccweelXFsSGHX5NEbi5kHChTcuCYgX2kyHikdeHDxrJW3W9NAR
+z7AUr2ugT6VqOWW9qpLSfY0gunDuNrE0cBEpeGA41SZveUCpV15sHLabBr8Sw91HDjJxm1b6AzY
dfXfqegNIrZhbifcJ+csOzbTLMSLIwX/e8SGBdFC1J3uu1BgvVOIhAW3vYIW5Cs27Q/QsSbolwGV
dJW6buduhRLGlfTdvJiugVdJESn0WMakXzgGsjdHWVATyjJwTwGxJjyoNBH+7aJ4uPWMLOqTDVyM
7KG8RZoqeh9fBsGhuE3DdBMAdv74X04k/4ed/T9pRLoLeNAjyqlJ+39wdyZLciNZlv2X3iMFCoUq
gEVvbDaf3ekDyQ2E7iQxA4p5+Po+iKyWIj1YpEQuSzIlRDIjGDADYKpP37v3XA/ZQPAzjQghuGIl
T6pt0CHghfgXn9m3vZ3lddHeSZmP50OAeysdvP+g3vvfCYX0cKT+z+ZbTDbVu4ia9Q/8uwx0/H85
bC2ObQNawgPw3wk1jviX52G9DfjbgUIfxJP8rzJQUTv6WGsDikff4c9QvP1XGai8fyk7INPGhxcZ
+Ph2/0kZKLD+copd0VkrvNKzbc+R/GgCak4tcdq8s94uDL9IhUnFruxtZ23TfmQO3h4tsairbpmD
C0bO5WUgcZ74gh+mbMCRoe/KmQ3ECxprRRDURVnSGPnhFv7iNX5H71o/mO+6Dh8sEBpu5rsP5rFy
pHTL7V09mRrxc09uAGMRPmjWhFtlQdn6/QX/fickF0Uq7yl4m55LUf4j5My1xyZp2ap2rFoQnRu/
uWik1T3//irvfp1QcPBcUGkAJGOBCf6qyn9AqS1MuImkbnxOwhP0wXBBuZ3XiU0bRTpPKZLLlzB3
8QTYpv/w+0uLdxU/19asSq6C0EyxJ/S7bxj6sh4qJlp7uejsM63SHIzQUK7jbFnCzdDjgRTaYmO1
PkEPS0zXu3BtfYO2RgOaLv0/RP6K9YI/vnzrBwqUVFL4ttBk5/18yz3jRgF+5XAXTkjyFE+FIX3V
soJauKBp7MUP6TTeJnXfXiJwYQudRXzSerBfKOl490RwTygKk59GrmFj/8H9CrT0Oag5kvb+ej9/
eFbQo/yFvTDcTREzbdj3EtG528BE7yemO5l4cQsLBoJOKvsoYEdtA7oPx3DS1SW5793l7z/Pimd9
d7dw3bNc8DMFXPYXKPCHj6MXjc+5beK9SmnF4zwHGGLoXe3bqFpNh9CBgmByTr+/6q8ekvKA9wuf
qOTV7f/zXWDLZ14EXHTv+I5Cnz6QMLNk7Tc6e8EtozEksg15lXGZAFqhovte80A2UPS7G8YoRGc4
tB6sMLae7BH70e8/3ftVgjeId9rBzatYIuR6+v7xES10R8ueHKJ9SMYC6jfOigzhhp0bhdOpmEpz
8fvrvV8kpLA50DskWUB2sVk0f76e0xuJ+DZJSR0JI8K10OEtCn/JP76Ku659glAhwMDqHVCw1FYT
JEwvAZG03Evdke6T97J4+P1l/vZCCUetjQiqhCAItHrHAy4Tlgocs6BC8GBcV07snjHiA0zM+g5x
f5/oIzNAfff7q+q1APnpPeay7Hl8NZeQaJAPP9/Dzi0DTIeJu6vAi9CZjZX13RUTsPpqRn2EZgJJ
OSdoxWzCaiBa4ojCh9MsI3p737dIvkD2AqxHBE33IbNWxXclR2/rcxZDIKkcjvScWcwDnheaWh7q
04c0BSrHWyRvCZ8X97WSiKpN5zFZruewvYoWidIpxfSfb0xhh9exH1bTsWddOJJS4lQ33EagUgPA
3X2H9O+Aw2mYENiSo8nUoiWbCbdJ9xybiZGGVYzlYcDvd8F7AncL3/aIHNyNJYyqJEMU4PQenCGf
ae3GFzU5MuXYm+GcO4Mu76ehjE6GA6R/lGImPQ6lRP65UwqKTyDn/JkhUBIiJbGsAeVhDPUvtDuJ
M8IavVfLSTGFWAX1vkZy2pog/DAmIZgIN/W2SdHAuP/9M/3Vm8S6RMje2u5ilfr5kRL+ujghAAk0
upgbqyQPj7hXNUQzSAA06YebOPfL/e8v+rfdY32PHFhrruTf5ct3uwcKoKiXkVG7QjZ6vzhFsK9L
gzZ9Zfv+/lK/+H7UBVxMCv7jiHevbNtGGeUTPeiCX8WlmBv7EMb0p400LqYOd8abjXf+n19U0Dck
QFCTUmi/v6lRNITTkq0+2qC7zubpNowJLnNF2OANo0bRXWP/83uqBWu8o6kGRfAXqeWHPaZyZWwR
DM0XTRL3EPDAmab45UFi6f/DxvK3pVuwcEvKEC25IsXQz+8MFVw/4HOjrx/rfuvGgknIPNfHsQnj
i3yCufL727kW2u/XHV+QFMpe7lJbq3fvS+4hhu6z2NsVuiMxLWznr31GFE8CuPGxzwA+un7Zj0e7
asSyK5p6ebBD9N9HO1MSsZnxqyMOPWJd+H3ZQA4IZNq5ZTuf29JCFf/7j/uLtxtiPFyctUnL/rvu
RD88ibANDJ6Jisk3LUn4ZAy9a8OUU5t2+g8uRU3qwwcC82PLd2/3MNBCrEsytRChlOAscYqlEH+3
OavyHx7Cr56Bp9ZfrOdp1v53Vf28jrDSIfV27aLCq36BUbFQtxqChxJ0NF2eXkpXDn+46i/uZaCg
/MA6cjXz/nf3sgqCZMKn6u16Zqoo83FqNA7TlD6anOPvH9vf32pOEUSR+pCW6P37707f8bR4JAQN
WNLp/e9SN+wwrvTN0U2h1IsMR+Pvr7d+9J83UzxyrudKLRTbqf3upQ5jibtJF3pX6VodWtLOrwJ2
2D+8Ib/6VmtyAFdiddfvUcoMkCwTuC3dHY0oyRJJf5RF3N9A/kC0kNX+H67Hv/Lv34uVQbP88bwY
drx7J/OMUjZ3SiKn9ACoDcobLNFS4EPECQ6VHeKrjPG5AsLAZ1gjIu7HjpkduaAzlBH6TICRiejc
t75GZ0k3llTdZGDiOSMWyLZjrsj3ayfKiKHu5Cmgh/VI+Y7XD6lh/gZnaj7GiRy/t0VS3YK2zJ0D
fV927lzGgEqqkb0VzZiCweZldXIzEc3yeUptyhbLcxnMmCaINiRG5p9gR6D+c+2oj1BbNf23mORS
QMcGbBBybmd8JcoDRHlAL7vjWJ3WlxzU7De3MdOE4lWgW4FQ+JTxtL9ncRvehM4EomgYFkIY/Kaj
yZ3UVllssxrpOT8mQaIes5TqVZHMGl4EXq7WmxjOd8pKoBe4Oge13mYJfUnipZsb18IJTjpW7wlg
UQuzdQsJxiWWHzSkEH2nb05Xe5z5I1180aari/3UG+eRA8NAeCXN8m2W4za86nOJZjKgY/wK34IZ
dGt8RBY1jXF0bWPZvcSDV5pDt0gOdFPlIDTOkpqwQRHPZAYkk6conSbZSfgqDQvS1OTF2zK31oNB
1kDSfR3yQRBvcgt7HADuIcwj/h9KQvVWsHt8184w8r2yJOoPTTJGD/mMZGXr1KO5bbRlninduhUv
mKBDwz1XkrFY1A4aomJ1eY0Z6nOcBk5KeLwrMEgQNoCSfOgmPABalrZ3lTMM7s+99runvCp0DEZH
Q35FQFZedE4JHBNySPCAgrkOjrQ3x0vmWTiCCuHGcKUIK+S2JvQtGTCX6zAfO+GW6hOUz7z8FawT
WR7G36bjH/SMSJBHhbK/6f0KmBIYD+8xhVJi0IJnvn89+kV1thRwJadyguyYVoS4LR3N8H2W1uU5
kWXJwEba0T1+MeeRC2FIYppQPY9TuTzwXjN5Qtg4fKsrxmZHLIx8Wqdgk2MOjTZcM/3J/1Bt+L/6
kQfgNXzaCDQt3y2WmOBFLpgIsRuwtlRhkR7Zgp3rXlsjLiSiHqU94s3MQHn/ftl8T9VnsCoFMgFf
0JkLONquyPsfttfSwZnvFJhimAFAHBDFUu+a3MFsMQuzLTplEK+baNdqeuymbYLbwK28W4eHvfOx
vFwZYc1/qDJ/sZZroTnNUqFQhan17//wmTqLAZxVYG33dbjcmaGjkR0H+f0fvvovLkO1tX7vQHie
976yCDBK9q7X4SV09HieKkTbc1qVVx6z6stZTzAdlFfuhnRg1NIkWD0U6LHZ90J+xWGM9m5mffKx
Xv7+g/39XOgq+qDrqdem8nHWLeGHr5/kegRWWXrAE6ruCp4IIRdSG+tQ+YZVMYM5MiTgsZM6F1u0
keMf3sa/98eEy4bD5Vm0HNio6+v6wwdYUgPGNR41qIMhujEJKz69QIOrBpWzDjVpU5LNRVuZd+cl
nXfOl74tVs1P+9kyS/Hx9/dDqvUl/Glzp2vs+TQkeV1pBL8/oItmmiw5yIgSYugv3DiH0ZlpzoWA
vWApbO0JVe6x8fr+JorQXYH85h1CkG3LC0Dt4usAforVYinJYciYeW2LPM5W2ZRy7X3dUGBis8+a
VS00stiVQThdRMYP+l0jaoS3JpLqGSmVfXJ0NgK9FjWSlKIVzclJ48hgx6vIBe9TwT4aYhgga2ZW
+gVNTakRBc/Y+1XmyJBfVJ+Q5upgPhocwbCt8DMwPDTQ9Fs1ty47i2i76QzrGvsi89/xqXJr1Etg
3qxka9wxOguew0dpZN6RJxYBP27qAhy9p5K2eEOc6eb7Akaff5EjgGRjSxh/wePxEDFXhJEmnnOr
pGmfgPEviOcWWRNVbddyG3Z4Zw9uSoziLiGx4LH16CUwD5oKcRp9xyJwVNnXRdXo8o5sEvhV0+QR
ZlPFdv5c96AD48n14WVPJc2u2LRtuastJMGbKumwcE/zXEAX6evuDgqM+ppWfol61Hfz4lsxzHb3
mCAdlECLY4UHdK4wkkdzk9qkLRqvv2DnBq86hvXN1BoCeWsvDVxwhSFxpHMOIOacjl3dHOe4y5KD
B8JE3DsZNEgrdmW96xvAA5u174x9oze12VZI224T1Ed6Y7p0fLSjSSF6j5k68DQjjXe3b6yOj29E
vXPs0HYODdFmb3EYjvfs1NGbx0tE9BvsileqXk2wS1Ciuqxcy3xUiE8o0WK7/cSBEtUILpoQDUCV
1OHZxzyJdA6ZPn26IqNVgOaVzKastQCx1XH32LZMqTdQD3OcSRWD0rEsvMeqHj2za5scnXiSVOm2
8mSPurANM+yL5LbZh6XkNV1Ha0ZuYhcnWjonPqQElcLtgiwSM2J1uvaZsqEFkZwGkQ+AKikQK/Pr
E4cmT4qnTlZWQSztqKjvEHx/G+egws7hIhhBsymcNYA0gy2Z9w2GjTqPcTUtkIE2doK4/Coo1+t4
s9WeShS7/WaQLvwH0Nzh0UA3wW+yAN4DdNZhLp7a0H7CbsELSK/cetVjipaL4MjW2zVsi9kJ/E/8
kQS58YRVliSpBA+AjYgwlx+XctafkKLNFsbOUONCz5go7Oa2oS7sJlw/67EVuP4828ApormcPo8W
nURQ9/n0kbhjB+p6wJsGWtqtjnUzraUNnF+rshg/471CtMfQtOZbmNZ+6uHNtduEl+oCKE/6TXmt
dR+19kC7Pk+GV6FjAGMjkVyfsjqwHgdwQgTpMEK9h8s9kgVNn+ZDV9Rhtxv1kH/CQ6Y/Dk7QPyqR
Zt/HQQ/Q1AyzZ6slQBCWW7s8OYGJXvPOI92qt3vSlFOIBRPwrRhkGr+zvtjDd6rwhuPxY6swE7Ec
nKw7aNN6mtbozRkB0+hNeYBlPHD2DimXGYl/OYF8ss/FbU5VzXab1BWSWer+zyCgMg+wUT1foP4x
q34jSp0z2ZPgKvquBDwFKcV/w7EYjdAJu2y69PAbDIeFo+UdYurx41SU2t04uoTx2kfqoq1rIXfg
LhFf1vGCI3RAdgF3xxMzuSAjAHMzto4LlQM13kVbzhJ3D+eKeAvdyynPUT7Zydn0Xo2TYyiSmwK/
OZpHqIH0/vzcx2SpI3B3JSSwe2Oq6lnEsa3hHhIdtXecof0qLYv1zI9S6xalY7YqRrHtASfv+35b
NylEWXLO7eexI0QSS1BrNcdgocO5xRsWPxNrhhMoWJoy2FaTmY9VYlc1tq+MGVbkV1l267ngg3Z+
0E3EjeCZ+k6WeqZJMOutF540DvnKkQXRnfFIna2iXA/wrURC9jLit489hwQMxFGaIapI6Q0Q5abh
sGe9fhrCkj0LrFf+NRELlCZJasxLZ0f1PTgyBkHQQcqrGkSahJuBWGfT9i7+8c5142SHFsZq9qPE
R7dp/Gp6jTQU1Q3RmCW8ynp5bWIrHE5xVbKLdgNILbigbX81uXXFtIkRC3kpFeKXfciMYfSaNW2g
88lN7qtefCwanNjQzrEo7mwHFjsok2QECgZShBZwwfTg32XsP4Jh/++cuK/Zif/zxP3QfCnfvjFi
L7ukm9dJ9vrP/3vgHvwLbjMyDjp8DDUYlVPGjd/a7v/+H0v9S/yVQUZNpWgEMn3474m7IIaRuSxi
SDociDWpPv+/8FL8C6UkGGyXTiUzcq3/ycT951aKolXj+mzlUG6YHxHF+K7IzGpwwSGYEDbbGvjF
JNIF1JsKLsqmaIlrpdj6w1nnb1dULi1rqRyGvzTB/hb7WFima6sWfVTZ8IOhuEexM47C5vfbNOag
nGT5Z2cMvpdylc8Rhkex/tfjRv9YSlf4WqvQBnc8aZav1WJN7kE7ravd4izedoqMt9eeDgmbSEiP
RkJjkaQQud8n2eSvrLcDliwpp5eAbcP/w0nj5y7k+ulodeJtWed4EhHuu8OfrHodwhls8DetiYzI
8fRMYiVTbiUqDDcLSzG5fdXc7354S+/+Xbr/qLp9d+zkykwreIcE7BK6kQzjf74vUIbI8W6Q0c8D
nohtZfuSPCQJv6S06t4+YT7AhpFop7ntI9NA3U/6oKYTi/BoC0kI3AFawyR/UPQSrT+cP9+Nev/6
dCrgw2ksPnQv5bsTmDu5VTFqoLSG2Rc7MMfUu8ZtJ2qkjG2BchsFqNWslAal6bwcwWhV3yvf5V3K
aJ187lWX3BdwgC2IJQlRYrO2oIz/4SaqYP2R/HAwIvlMwklATbOeipgBv2sjI2/SwaS4GakK1TmJ
wmbPt0kvsyy3T57dfMXIseyFGzTPcTS6r3WZRs3Gzb3utvHL/GpOI/VJdzSCN6Ic2nuLah6mImZu
IrCbWp9ryJUfZcJscWcS/Gk7uJ/iS9/grdmmI7jtIJuz+FhHeBR3k291yx1VYj7du0EiXpewQr1m
HJKlmCb2TZndYQEtIwwDOHLvye1ZnD3mGQn9o6hWoZ2TxBWQqi5qpgGeo1jSO9StyXSMvBLKfBhl
4Aw6FreIQ3Cnve6D1ygjeFCT/wpmkhZnQwewPfc52UPDDLQDVzfAcc42FqUPnQAS2xS4mq21gMo+
N71pnVvQW+F8XrTH2d6uOqtFjqpgs2lvYKMsu3H6EnmxRsVcBvwYGHC6ydVM14yTOWByYi1s/o34
toAdDDbhwzjWC+e+aedol3cZCRap1ybX7uK5zTWyOEy5Dl1JSm+au6R6Evc9ElkOuREYFTSmXVct
YX2sgwnKRLU4VYOCFgfGkSB3m91aEYAVAG6Id5ECWYvDDA6bGqP6woSRcGkqYsR/HFqQSX67SrbH
LE7n254cA+wuVZ0/o56D6QHsyv9K3AkdNtVIJLeip9FaBIv3ipO1hUEAASInfjKf7rTbsU7Da1WX
Fh1AIpesGGur7bcsaaby7Te/ibPskBI5fe1HvnvQs0E7TA62dPeUFv6urYKFENZZiL2L7O/kLtga
59TBSzRyZKRrnfbx/eJL/2tSjaO1mRmGUPwzx2wLIe4Zg3bNRQjNvcO0gxj7ESAfZ+hGVnFwKGJf
UMSX9Z2KJvyAtdOVLxYry3AKZaw/GGWq6ayswcd1X0TjvZ+5CZCLKcJSJ1AaqD2OkOpcKzi7VtaJ
C0S1X4rCKiZ6HVX2Zelcy3kzOmwOrZ2lX+dUcTQiIBALTCPnSexVX4INKsr+cl705Wi65avIe3tT
9117lIkzvCm6qddQMe1Hr7OLZSsJ8OEzLFN36sZG3nQhqfeR7tsX1fRyJ1fff472bFdxhNrGKPAO
ipYPLqbJgdGGeQygXFwXGwykwyHICKmh146raeuaDopp0SGcYNbEOk5X6Y0jTZNsuiR0XkQZhwjN
M8TI2I/Thoxf1cNfYJ84CNv7prsofbRSN/iO0pYMgI4/H2wxCTJAMDRqEL97yQW9GWs7Z77HBFCa
vVpa8yF1IT3BlS/Tl6yys13S+EPEidbhCARZGQ24od629zaiU5ooLevXMpKw5c29+uAuqUI5Ppe3
SAqmra5hWEc9jRuGL9VVVTFg3hhboSyCT4n3tdZyAB6apd1BI+qEKUq/8jDXwvoGIr25rr1p2ffC
GNo6FRPV0V1jmnwmoN+rlgCgJZRZivvJoqGTjVZ2NzWRHxwnj4ksalpmnxkdJpH67mUWtSuGr7Xi
67mz+uAyr61sS19cwGvtJr1tHbvZGyITMazb7Fy2vdyukDLCq7pu/Gikx8sagoq6drCIHNq+ju78
UiTHNMtsqDRh1+4H1Tn3WbR0O+4M5vnWJ/C+r9RzHZgqIZoay8MGNPNyCBpnQI7vONWhr1P/RCPK
y7b96CakKdbz0SbeqbuqohwyfWnPRyI6oLWWFjHFcV72H9j581dfJ/I6FYRCFcUUhvedWMYYLbzf
rJlITv1Q2DLAAUmQ4f0sdUzMJVLjSzUEfnY5AJfbD/O03FklRzlljwlOZ6KLt1HcwtDp2+UzIcJu
z5QKAsoSeOvuQ4PKBxhTFZyFedPNOYHnG5zYkK3wzCiHtKQR3fuh5o3lt525N60HLA0o6bgfHHsk
aTW2OOGn/c4i4eNiytXd4I9nV/qP0Hacq2yY5wM9vaOTOcfaE29FvjwYO/jWCvOAiGAPZfZ1jqLb
ZhlBsiV3CVEoZ9W09S2a9jWqbfUXSvJMNyoWH2jEXXfCTg5twkTNIbM1DWJ6BF7JZCYEMCL4IT+F
YzAdakfpQ2mC9DTMLQpp35FnNjlEx1GSfgsxPu5dK4KLUPUeefRj9zq4NWEo/Ns9Np5K7xufW4is
uX6uaBUx9gMlxDxoIpio8ZkiKdmVwCTUDEOrAc92Sc9xyDaNTZcSthVYOzfrv6T1chBTaSfXushI
qxAWxHcvGRtwPdzLMPpiqYljrh/61geTRNGBpTmOYNdohDm5LHJ1QlZirwOVTPl7EKvtY2WznoLO
FdxcoC/jUvfhQ1lLnE+RDEEH0QjdMmQIo4uibOlYTp26GsCkH7wumdojVQZhqc2E50YmI1jYMaWz
TZN1bK7kbKY9IaqkQSDohlYT1EPd7hn5DifhN+qm1jWV+yxdWJ3VX4OmefJme0NQyPKQhtxzVkBF
K9KNC/UJC3Qc7B08GtuFNBaBOTAigMajhMI+I+orWpxo9ZAreEiXBk7p6VyYu4W155BKay73Qxvl
X/2ok+s98vZzIyA1STMrF9pBkj56lPUg7caiddFoFdo5MrNw7z0LOVKeBtl3IyLrqe4N5tEsJ9yj
jSMmpIsL0RU5PThlpDRPEzqij7HjFv0FJ2tDmF2XuNW5S/Bxb2p4TMeYpsLJLUn0mAbIlCWp7bc4
U8v4xEaS3/pWMH3qncI8uKlqLmYSwe7xWZXXNNlfCOiEJJO5zjVIyOjZmcdi08dOJz4rToCXgdYA
HGn9fE9b6T1B9GgBfIb9G3dWfepEaF/y4Hhj+HpIbYrGoeWQ5Kp5AaEJL0NPi9xDKct3c9m8ov+a
9gvHONqxvaGAz0BLZIYkCX72FAAEmMjx1Ee5+Gwy5gh+kwUXoq4YWPoDnzOjHVEeMnfo+MlXJTnm
JLrPcpouNEmYx341DI+GjNRwNMlLyihwsxjtX9hFVAscFhNPskcTdnAtRbrMJLLxatDyMonS4aII
8XOHi+YvNsKw2e7TLZQ0ve8ZXoYyjZi3LbMi2KEdbyohL0fIZA99rsY1eEQOZ1w9TB8s49+NqhOP
WazKy6IT9c3smfkOdIq7RjmUwSEb4fySk8nR0p7O1jxknzmVxtsWY9A9ScHW0bd9ov88Mt+AStPh
sU1KmICSHIY4LtZfS8cNrwoxiMumsdon5jTiBAO8viiCLr52xiq6q+3sMkrbW28JyytDqx+YZ0SS
kmedy7TJPuqwGr8obLBPqMXHIxGv9wBCjtRvBGfGVXsE2kLAtzfkV02vWiy1RcvcQTsHUYv+erEK
j4BTJ2UvwylVAQw95E0Ai9G2OCvWhXmUI8fzyoc0CtyFibIfk26fZERBzObKy43YQ57rb4KMGfuo
CzzVXk7IcO37GyEnWFdZFp5RDuAW7Mf5cm5Nd2GG0Xqk2hIg2UgcH4jrAATK4+a504/boW/0oAy4
zvMc1TmiU7NcjqAqkezTejdxQQnS1/sRFvKeFPjhmIXyW+0ChD1A4CjoF7shoZtE3sUxkOMynp1b
4BvVo4jb8roobXh/bpR4cJ5o65oZwirojvHge3F3SVqk3k7WTKyEZ6mdgWF4SaRm+xgv2feAJNqv
xRhkULGmoNrQjoViTgTcJulHmt1Rmh9zuyMjiRlrQPxMdVXExdc5rEKmCXF56WoYRlg3aVbLWn5m
oDFvI0NeHkV4e+OB2CAaD9DAAoV4G8u0IaWLoiNcOKQPOuURJ9mxJaXkvvc759Fz4/Q00aA95MwR
qD4Yvl/3Ke7WEpTZtk1r3gPZpIC9ZvNGU9P/5jXAvfsBTDhoZudctCE4O5+8SGZS/lPghhybui4f
Ly38onvcks9owllzFaGhYV7CnA6c5kWQY2p1ITmJVeDjspSaU5UgEhBtv03iYjBGV1YDRoKC2N4n
9bRcgfYSh5EMFZ7JtAGzLndhHEIrD8ZnP1QlLfspP0+zfde6hH5Ji/1ZVBCFMGof4zkp9zLpCoMo
jFdk0MRSI6NheSnm4VCORFMQ8QvSnb3lMUkSebKoos4+pQVnuVK+5douDkU/PsjOKGYjA4kodmLd
5VECTsPxv2mMDBc8bbH32VrOQZKQSQY7tanRdefTeMlawKmNgTUqVnc5ZS7j6thx2Eun5MpBygCK
qXB9eImB19NkxlU/WFgi7YDtPeLnfaLrFR6oiz8VmHCPGGXkSwH957qeiVlUVUzubLn0B2/EMMcg
4rUN/A/OQN49trJma4zot5DpKyilM6MRq9iUoyuvpsxPv5agAF7GwucWoF2Zzvh5MWwu5R0eUijL
I1bAD+h8zGHoyHbY6MKmqFFxeFLL8pEh8HJo4VtxDlPkBrCBQYwYyFJfpK/7sz/piWiyvu8qwmAH
HiFokWrjehyY3JrTASEDFB92Xr6GXfWST5P/tZ679JI/WNyC+ov1Oax7QmYZdACGaxr3Iy1tUMND
NdxYuZq/ZJZo7kZh4HEBtaph46svrrF1B9esMdeD1u4XzDHmTqcwwWrXcq8bVCd3LnzRrV1xshhF
Yt9zllQXoZ+VR1P25gJhJI7kyIrFuWzy/sIq/fEaBu50X8V5c1MnAf+zQILS95ZkSjNZdDXc8XPj
DuK1GLtiB5MIMZsqR6yUWZvNpwAjBnHWNLvOSnstf+EQ0Mp63NeUdU+wOQGBWmQmB70/f0Wy1R5H
5RO14lUjRPlY5JcFMQUYenpzZCZFCRKEWc2q4Lqi29nAlsBO4JkBs9sW8glJ6djvw0pRdC5d8FIt
6wjHA9D8bbBaDMN9WNf3eDjTZ7lwpV1qhv4+9Cywcw0GaNI+m7ewnoJThvb2Y1WN1UVUqq9rfMGF
OzPlsJBjPlKxfwB0llzVKYdZND/L/ehL+yXWlLLMl/qTbdvxa+b62TdjDOubQxIQLZ1jldvtxVAs
wVXXlNRIXWYe/aH2722vKfcpL80pSFfsTsoEaTLpsEVe4ACwi6wHZ0T6Pa+qUtXf9xgn3kBxgjws
qpHYhvGTsIOcwaaw1/jqyTKvSB0H+7i6VLZVVkUdAdQWxC07mcJTQQ78xwlFG5GfGfBazdBsveFQ
gezoGmiut9O5VaIcwwJwIUsA38woCno4VLFoquD3bJlQ9uDdpQvocW7m8MEwMcpOgww6YC3IE47G
mfU3b9QLdK8xvTZR9aGQ4VS9xd3kopwaHFWK+6jwmBBWdDRuhyxXcEJUPYrt1NjiQjAQojrvFwek
GwuLu48E2T7PNY2nFfBs7FcRGA3WEWTA54DCKzsMDaqqsAPehEdzcS41veh7QgPoLPkzYVjH2XWx
Rm8ig34cA/ycZslJEpAM9X/IqY6LOdc4b+shHIGIkJdyCsow6M7lQq/liiQmumgVsyBnI2oFFqAR
yJPTzueAJQBEH9n5QPSTC9zfsZyW2Rfc9Akd7gzmLRg3DDwfR0IZxE2cDbn+TvMtMw2fY+hmjq5p
x+K5sXJYUQdZUHKDxG2MuEWVB7m86IcWtgJVy9cBb/ijw4EAlHjePxDlOYWXnjvmz13R5M+cnuqc
0q5wPy9NpoERlr5abuyhcpJjovAtKzW6Nz2/shUl56h4V09xwrSUA+t1VM1Tey5oIwJk6sL2DiN8
WEJS6Lt6U5XQYCyc5lck3KB0Cvx4LTerfCL2148TSs0huo9VCDKdJQHyXxsnAHfL0uTfAyQEzU4I
pdUTKqwuZ0jYsKbH5EeTzY1KpaJ0EvDQ2xGSJ4RsV1Y3AvZDzvNsNB14epLZSdaa4UHjOPzz5bLw
XNsiYHSytDUhbQvIxZ2OtDs8xInTObdT2/KPe5SdRHrSxXsMDa/nQQw2CFwGq4Dgs6UTQAUixAHA
Ghs6eDFMIDpDIW1qg8DCPVTR2hhJHWu61mnrwXwSXv/CrGM8DVmcqwddWWAJYRrVW6kgLLBv8LP6
oFD8XlOVg5+JmD0wVp6KGC8EU6dtywsBN4jqE5N1lI2QInuXKCqBTdre5DhS7BVPBthiEdkC/2zq
EgBSVGC7oEpG736RiUs+sB8m5L0PiaSfYeR4F6nI4s6UdYdBGlTCVqedTXQxRRvNprScHtMY6f0u
IbQkgvg1s4EMLhKX8wIIt9uFTsGaMVXma+w2gnhkDtyfVgH+XUvs19cO+NGzdsaA9rdpb2FMiHbj
VB6qVbXCcKCETSMemVC5J+gGoj3HuZ78c9U0tGjjxkUtO4yqvWqRbG0IEMzuHEdiOu+HMgcnbzsv
szMtN0Hlwa9DlxIQ3NlV6knZM/LEJpg89uY+JpGpHoODRZOcXXoq1yRC4w3FS9KVIQU9Wonk+xAM
dOtF7PXZqR1dSn5az2VxoAPTBlcR++0xQDHw/5g7k+W4sfVav4vHRgWwgY1mYA+yTyaZ7ElREwQp
UWg2+majeTbP7ovdD6pjW2Q5SvYd3PCkTqjqiJnMBLD/Zq1voVnyw4mMsqT2vxZZHDLxIPGBKx6f
zbYfPa4+W4nhoiEm+4vAUf/gR3Z3thoV7ZkzcMngRvH8TUf9GB26Ts7qNE+KCOyyihJ/U9pRnhFH
nXMrp3NuY6IcTQorw7DEjUSfa5+mrMjIZHVhoRwB7xf92tC1x8EdRmNIGjbE+HVs5cFpBBQhrv3J
4MHWqTZbZ7BXLwg4ARlhulSJW3o1Lu4hpd7fuLI3vyZyKTsTMx/unY5dNKKbnruCSBDyaVBKGOCZ
oJlAovQoKaZwoZImpFRXtODullAJJKnIwJr8MDc50EG/C8Q1BhxTMJCwKK2qyYVRiMSZX6HhrtRY
EgzaQPHzejf9KH4nXFG4W8xOxRnwjLA3lWbBiSq5RArVN+XXVpIXvaoHFwRl2HYYoeLaf03qTn2d
RB2P+xSV15Og6CQlE3rC02wyC1j1BdFL0JFxP5LOpK99bj+UK4U3PluTapeADIYrRzMZChrr1uAd
erlQ7jYGOg3DDXhJvhJ2ZJ6dppDok5k5513NDdqTjgeReoFW7b1BknCYQEenM0CIY2xsJywYck+4
vpRfUr2mtZFfsr6cqk2Ak+/sQOGOFgy1uR86qHRbNzQAeHt2ZG+SuiK4iBYj7I6mwMK8L6zSJpZP
zhknRhOzWNGFRrxWDlgHSGuvhnKb8esM5DDMmbftc1FfFwjibzSHcL9hzjGGOxqcvLjs02G4bJ3Z
p0/0Om/+4jp5+W3yPNluOMbFdCIPSo23QGQiytN8QPAzETI3kJRc1o9D51UkPeQlK47JSH1993OB
BbQiz4/mjNAHmkFsvZVg58869Ztp10LZLOjeBdFzYO6ie5VqIQ7asPB7cbMBoor74EkRqZjQj/rd
XYCqxjr6wC5KCD3Re4t5bW2XETVdmTjBMdaMi4BI+N2TlOEMaqRvoJqUCjYHcfccdauidobLsEYI
tKvaItjjHmK+3zHgLw66FZwMsZuBK4xQf4SWQFGt/ABqaO+15KGlASK8c+N23LwyH2fUpaOGztUx
KBGnVnnpfCh1xxaR/tnOjgjSwnlDFEPV8gXlzY8GfnjH5sxQT5Vdm9NpGJUIXwRRyog/xBhmRxtR
ZPdqJqaan0S4VAe+NcApk0oHMGWYUdT3TpiClowtta2sDoioW/qxs2EClACjaZn76LDmzGB/kpCt
xqdEezlUPYTt3OOkeHPmOCFEYRyavL9hIJ+2t3mdiEcCmUpv29aBPe7Mso3k2q9lL697Al2p5sic
87V5UkjX7vqoULuG0eAzTMH5W5RgdZQzrEwgffLUJNH87MgSP23Ztnew68pDNQEBlBFQALtz/YOi
XLquyZSGvIiidFOEs3dJMccriQo+MwtZ7x67SvcNDVPE5RMk3t6MIYayws7erarRP9qZxEruqinc
4A2s75K0SoPT0Of+ya1qF++iGoZkiUEI1kMUTnDyR+JJ0mrbCbSCOMZm7+voBOFLi2vv0aD03Xgd
l4Kn4nqTGpF8JyTbh2Fle+JKT2l39DSRHYghsZjHyBbExbKOQ8KHSwMJfdodeBjIA20ViHNGJeVb
FVdoGtN+MMYdsXfo/vs6frURvR2MbGQC4A/BybWd8QLcRrt2LSO4mOKcpeGovHMcVOB8pq7z12OO
SWPjjNKBP8UhuUeDO9/HieGarLAK0yGhkAGXPzvjIWNC+Cq6Nl5bXqCuuYMqUgTjjKLSi4GKDMRV
MTdkC8W+W6eXHWCvJQiKy5CNdIKVP6LT3emgDjBeYwW5npm34mWoWraqEv3fEpmpka7VYX6Pczn+
wRqbh52l6dji3DTTNSPlioTRPBaIsuIOAL1D0hR1bXExdJVNAKFCwlhnfcnXahE0jSj7OAWgmFLf
71/c2co2fd03l2Ke0eyWGXsxK3yGiFBw9sgQtrNnlaWEijw0z9Ng/fATJz1XvX6EzDBxFJYKOV9f
X7I6na7JK1bj2nCa5I5AShymjb/ABj02fU3YygvMQGxcbKN/iAnXeZ2yobzEAiRvGKZy4c9DXexM
SbzCKGuujSBKBEpQJC9r3loQUV+J8Jh5JmE3oYbS7y36aghbZh2/EQ5JiBzid183kI6MNGn28TwA
KDB4wQ2c2RTTGt0xCfLynhCf/BIRCXB5zHaEbLNEPAg+MxbVNPo3Tj9Nw6qSQ3k1h1VwpEHOntg4
EPelesGQrYhZ0YfkA6+dgQSutOjLr2OiOcWGKS4fh8r3zsmcTi9BVYtt4LNfShnQPxcWdok+7DhS
k7JhYGGjxYt3/cAga9Xk2UkanORTIcBRRqZosFVXP6B26oMsqi7bLOqg9T+TJjjxVYdQTA3Up6ve
6cSWj92DLpQ01Gxk8CBEZijVChKMMn/4naH3oyzHE6ykwQwEHmIEIQHYLEKmX/T3Dc9LiFIoxNsU
hsAKx688zWGvvw1SsGojTgbztqCy/Hs9yUd91M+XlUhJUH3hRHH/6rbv8aHMU8cuuzBAieXZRIBi
xsybR2qOGXIFEu23BrefxrwPEhbYLWALFhskIn9I/Z9+2dYNujxj8dxpZ5lmpqXJHsrk4bVCPNQ1
0KyH/mEMO/a3FjU1Ogg/PbDvp+PTRPx223hyzbcpA+FBA5WYNK9eO1bPUnTSOLoGE3OIZv6Qz6+j
JIXzWyWd9EeuMvjYpcYDcYDfRX0wpVb3jVhxVkAgygKLkzko8gNUg+I2ZawBDz2b7bO2qv7Rp8tF
A01wm32LGN5CAWT2VXeIiYzoSTyAv75VQ+jVG6uTrOdSGqP6LZicRTxiVIqnKDcdozJMQQ9B0i86
2LQzjmY4KSTMw4A03XP1fJR24d6NNrSJtaJXeBvGgbMuHn1msJRWO9uguATz5NiYLCNjpiw0csyk
CLBMFz4FGoPnCf3s0c1MurVRSuYeKHuqC0u5QIgpx+xnxIU15h5ZGu954eMmK1D1e3t2VcmLmxUC
aGiq/W7rhNb0LfNH1NS45PoaNtrYmtsUk5q16HjdTVcxg6Z/LIFhGczFAOunNtb7LO8qRR9D/tAq
8JrmFMy4LVb+PKR4EjF3RUR/lJPaVBUsg01sJMU+yltUciXu2Xybul2vGTPERG2mlsJPSOwYRNsJ
6fkFrCmTGO9xmo8Vyazjn07W/5G29KFE1JB/xnYCmfxWkqmZRHH3r/89+en+vTy/5u/t5x+1vJv/
+FnwK//x7jav3euHP6A1Quh52783091722fdv6Mul//nf/c//kMu+jBV7//yT9/KvuiWnxZBnP9V
SYrr/Zfnx/Lz//H3ll/gX/7ppmy6PnrN/vJX/lSfGu4fC7HJZ4no4gLGb4zN6R/yU9sC7on6z4d5
IxzP5Pn379hP8QcDBAaL0hLI2ji//0N9apt/YIAO0P67YDrhAPyPsJ8fPVa8gsW7M3+io+zABTz1
8anDki6bHRMKRETVe47TObkl37TeIVRJ2F4nPDIqx8HoVajkyuzd+P6Xz+q/EECK5QX+87HHG3Bw
+5kmtBGcTQJZ6qc3QItcxOgK17xT4xEw3+JcEA6vWoxH3eQ1kqqJFY/TtclZ5gZr0hEaynb29RIW
jnT9hPCveson9yWkrEFFPtrDg2DbOe8NGHGaFG9vW4zUq3//1q2/vnWmiKCK+NyQt+KV//jWa3cq
PSnA17nuNOaHyUyIem+TyqFEmoT3ZaoZDxDEYVj8TuEskiNtnqVOKJbacP33b+ajAJKPEeoNhyUw
WCEDzpBP78VQQZvVAs0aTzYWH1HRW+6BZ6vrr6tS4bdVRUR2phUx0qdcNmny/v4NfKIpLF8kGlHU
1S5HFy28XA7zXw7reppaZl02Uw81Doz3NXmXK57zytyNVpy+pT4xkx4+ZJ9I0pwgxqLVOjw0QU4m
+ljlSXxRSryHO9T3bP0yg6SHLUkXDHYdEP/tCcXLUP/mqP+EO1s+N4C33JY2jIvl0/t0+ek5JSOU
c2pds+whXg3vL3HUUGhXimATzl7kCGl8YYaONm5y9gEOp21fjlGHxN8N7wDvD+22czLaexuwLOKl
FIHW028+3EUG/OEuWd4oFki+Xd7jX2TCfpC4NGYzGDKT0CKwkH5/jytS7Sq0VdHaFDXJkY1gRXBI
Z0PE52oe43SPqroKV8Kc63Hbzg1eE7eoMcQkrT2I39Co7L/cDmjkXelJvLv+MvD6JGTnMhcTyhs4
g6WMmuustimR05gN6KqfWAhsZDWVpHPiPIHGmpNR6PqZRqZAUXRgG6X7VTQQb0Imbf/WxkO9c6pR
DadaZm9pjVIVoYVq7krJ9pwCXy7hirVhOBuguKHJhjiInG3vprm+boDnyj1zYjd8HPt2ePRCmSHR
pPtvNy5tZfS762ipzj58QZ7lMbMNWDfxdsVnooQ3wyaYIPisNax1NIe+QDRF+4TtamAGnK7KsCai
dxicdDtMgsWRr+3LpmuAnenSLcI10bbEHvz9dQO46dP78niy2qh57KWHXfYyn+7KoBt638H7yPo/
8+i+yMgeumkkwGwo6+ItFRjkCaRj5gh/mJIx6cuUaGaCcabOv2G4jsLW0uNw9EgnW2tt7FpgQk/Y
roaHyQ6+BIW0jxm2FkbAeW9BMs1R8rcNYRZBB2Y0KUYEFqIgqs5BHspcvrho/Lzb24g/tz5y2YdS
F9+LIsSK4GWPWTS7ZyIUaCmxi6ZbA0Mp8LuBtTEd6URgSGk53X3l2QPuvOmHRhC1gq76dTQb6iYs
3NVpMJo23OaVg021iTNCO5v81PhEevl0Yjum4/NShEXxd9UYzE9QWDXLpcp0pjVHFBxGUsurgFJ6
N82ADITX9xfTON7NcBP3kW06h7kaq3tw/vftjAAn4oo4ZGM6k3yX1QygQ4Yq6HGqfTW6/quxGJTT
yI6vwjyxQOyH7lcepRet3Tgbjz33YaLYp/kSxcVYI2/QCBhZBnYWgN1MRgTVINuSz7UbjYimjHuA
EISfpF1xzKwp2ltUtzuk+M2mphAEczsMd1UpHoOwVteiAnllJY1F/1mjlcubPVXlJetF70vDRvdr
o52I2GkTLMDKTDuidCUKQ0kUk+rfqW7r7znxjHJst+DNUFdkY3YD3mbc1j4zgyruviYCyR8o03d7
/LmbqsfIJ1KztSlMTXe+ZXedvpmNVc1rZm1arlmspD8QZXvfayYwN4HTu8/NGPrvVTOD9TBdyNCo
8Y2zk7rJvmqvqDsWcdjR9eYCOxZrBHqVkynb4Fgx3WN3w/ewxcVtb2amrMEmHWOPFUiU3A4oTo9k
kIRHu8zzcj+kZXPWjC5Xluc2zmoO9N7VQ8nAzqdTmKpiL7QbP9m4M6Nitk9MiYdtEAzORaRiwyd0
hJy9XsfFkVV/dpinisbGkLp8rGr9Tauoob+XRfNKDHLzJsB5cIEOzrwjrrS4l12QbjriWhgUUNko
9F1l/BoU0bTvSdFaJYv11UcG9Gxg1WcNnieLRt7i3MF3TCz3InO5QSxodogdbGhlfcYO31VOn3In
qaLdqdH1mmPcjsm+J7Z91efJlwhN4L3fNeHW0FP9xoNVHQZH1F9jusKbWg+Q1MywWWTJGl1pUier
nCgFxQOWPI1IrEZyRAlxQvuxMVFEgXxGVPooEz2gV4h4lkMnRqWkrPCY1726nFTNRnERkfbSxIge
J1cZO/1VEDvBoZCuebLBfqxBYzv7eujfKiLAHy3BFUtWrRgvhsRlbuUjNGYFnV2Q9X6TD/qlQ+i+
G02/OQaTH8s13TuDI2ENLyXO49tAhyECWWXd+oMT30WtNo6wP4C8uFOxJ14iYBUUNw9jLc12k6MJ
PFDU3PCn5Al8RoqoSUtN8ovhHaPEjh4yzxvftOGmXzqQIRjeW3TlOTPy86St+YDphn+MMTnwTTg1
34kVZl3ipWnx0qlJM0KHIs6HNB3CZmxQNRGB5wCGb7JHNY+3Nozw69Fwpzd2R90aTchb7sj3oEbk
t6roaU82gtZ70FPq3ItU/0D2YFL72mlJTnbEyjs14kPrz+5BzGS1MOgZ/AF6JmGz4Anyx7ydv4Ms
7784oKPuGOIPmF5s/yKhb13H8/IhjHyO3/J0mI9enhPza9KubLzCgueSYm6JZAhwxAGft4+sOFo8
NPbBEkaCKEwnAxtb9O1PQvn2NRD5eSURvVzaZeseLDNWFyKsXq0u1LdFN6YXsq1Y2VbK27nSUOdm
ZORZDc207oumfUK8Gl5mQyOOk59OT2Oou5s6a9V1i2yWsRrZwluNw5IId3h+epy2HvEX+6i1SOsj
veI5UUV3Vk2uiYaPSvJMw4w40R3cl/raH2llkoZtzCoH0fNuJhWE8Mrkua/wzbotjcTgdsHWoIbi
f4PdOGfvADD1Ve4XBWYGt7mB4E8iu/b9deumUP7q6akquoW53YVERYzuFwcw7s4JuZ/RBzJ/6LHH
l2uAgXhP1CQtGit9GzVCXUkdx3fWIMikLENVQhzJ3HINsyY5onMznxiyOJdhabiXZc2pF4exYCrk
+wKNG6DPRmK9shB9fEPF8p4wtTyGiQB14PoTNg3E6JzqPNHIkRyaTVAk6aGd6AMYeZRb1TJPGhtf
PFSE1i9qOOe70drBpR/nSBEdhgzXSS92U1Lh1WbO02Jz30ttug9VKcUOn3p/nFUpvrKn3bW+V/Gx
dLP1LkkWQNUgipvQiZo9Rej4AhZoPleh1Z8TBs4rBGXt0a0GYrPqSplr5ATjyU7m6ZruvD7ornZY
foAG5wmAahVg/qNmiqUxDpPcGxmQfrypvKxCx+xXcYbuyE/UKcnoumauk32TDgh3Cswu+aixJYQZ
piHMAe+V6wz3hh6ynbM8W3ydo32tRx+jOQbddYMuYz+MwlqSpMv7Bc11muumAzTJpneNwyxB5W4j
jTBmZzuV0njq5GSe4e14L6OdE4VQh1aytcMwWE/h6AD0VzRCtaX9BzMsCRaPTPuLMYw85T07Hd4t
GtMbt2BVh6unj7bO2LE05G5+Fdq5x9OGIJVDaPS64D5UY/OV1Ivont2a82OYS/UeBVV8S7Su2rmd
4R58DOuwPlp0jqryydC0EEgcXbdjw13F3zt3jo/MinDGhYAgkySoNiVGJdKi+c7wvyPq0AVnlUqq
5JBiAVvhJYFgNJn1fZmULZ2FQ3UxIsrfp+PMXJBInWqF+iC6FaIpkRyAYPqOJkkQctsiJAKlI7/B
UJnvQ1t3zrZjx/I06Mq4hYgRD4zlljxUZlXyCwMwiQgnV/falvUz0vIJq3buk60jTX8DGY8ngMPK
Y4WaH2hVWbW02nllXwAG9a9J5uF3x4WBOoobK9sEAXf9rgeQe5lrhYSZ/F18CCaIv1ISMj7mUyN2
Mqm9FxHBdl+ZVsk/Kf/8R7YTHqmYdpCGGy5W9ACywVUT4H8aL+IhTf0nWaLRxtEUcGIS38LdPjhY
kHloN7kDSxBaWU3BOvEfmrGsg1udVBNBDHPnVvGhjtjurtheVu4hdDPgAPgpiftLpmjYkYDmBtjn
WVnsROLywImEXx76tgseLeaq3wUKzQNRtf0P7J8Uq/2Qd1djP0c3OWIRROSQwVZNOpNm2JpBH65j
zwVJig/+Ci0EivLYCr6Tj4AuNbUB0xmRV79w8saXlWeZBzNhJ7JGs+kgNjedEB1piwaQK8Rx96GR
VIs2t4ov08CqDQKUergjHfXNhpOnfCENxhu3lleEj27jt/3O9Ge8DAWcpGGjZ8vj2jfcWuyiQGff
u8H2H7O6Nc6sMPnBPS4m4iXS0nglXCSBvwB0lamx70UPijyaV3NejAqTbeTE3cM5YetQ+48DaSnF
vm8z7wUYuGpZndhdt7eCKWCZR1lOHmWCaCRIO+T72QMVofvVXbIbOco7su3Zkaqz0cfQByYMepLB
r4j9nTs05d1IsU1NAmCfTErsI8VmQNJJonki4sus1MYZZuWS9stxTSIq8/DhQpHm8GjV9ij3swqk
dTL6vjLWqodX9rWwSYjiVi5YJZlG3+0pD/p5n06yZEXIy/TrDglodkL33aXrehhIVOzxwDz5JD9a
q559u+AxanC9isLzEYiZNTspy5QGrqKichGTU7ckJ5sNyRMYky7dkOcwJlu/6iUbrdqnOC4GMG/r
sES2sh7NzLt1gIqdCXjItm6Q8m1lmZkiA1GogaWoiyujH/2XGJvbSEqBb28Ll5F8OQMIcmMXKX4o
LiqRGq8CpUq76pyZDyzNcImthwqv2hJCudeRGu8xvHM05CB2cBs6wXPVp4QJlS4IuXKcmlMPP+d1
5OF9LrNK/0BAjbKA1y0PEIk7HnkIiVqciwTdwXsTQ7UnQB6l5wQoz2DD0U9yx1u33d3oaLwkRmuQ
61HFMm9/Q4haxrAf2n4P0CdNBeoJXzK7dD4By2oV61ajc1p5aJUMcqBR5iWsb3l0BtU+yNORcETW
Z6y9+9R91elsmxgISYnhiGZ1vfayLuquSwTszhZrMzEmNqT9Dj2kgBkzJ12Pq2XMXKyxQ34yJ2zy
XB0a1TbKu9LBj4nQba2xuF2Q2+gYex4twUSn1mcEFcczZKK66+pwqReUXCc5aN7f2a8/D6cgITDa
ZujIdUfOkvvJPV8XiVea9NDE5aTRN8dEt7bWYVu+T2Q93fJWhrVpV4g+456CnwNdIW+ckd11UpEw
SxbqtZUR6LdC0zae/34C8pchLW+OaBKLaTqoEAnP6+MAxKx9Fq41VV9LjM5jFGJgxCQ2BylXYJ3r
yyHy033mgFHZdrieyr2X1RgDDaemN/v79/Jxr7iMF5HzeH7geLwdxsafZo1oT0Wcap3TZKETqnVz
yoN+3Eau3e1mlcrfXJzy87XJy9k+v7KAArrsMj/+5lC12wHgD7aEyXkFh1Q9dS5UxbJzg9e//8X+
y1dCfkImNEtm2tKPr5RHpZGW0QQiMglinJkkZtU5u+su0M7x50v9f1tC/S/cLzEr/+Xj/st+6eH/
/BspXdP7r/uln3/lz/2S4/wBxJi567I/4nteiPd/rpeE/MNlIGgG0KJtvpZlJ/DLesnkLwQuo3p0
8w7XRlv2XUwunOTnMcXlkWYt3AfH+X+Hm4AStFl72curm0usyWe8L8HIrVuxk12rKn3pY5xoWXDK
a87dcfjNRej+hDz85wz2zxfz+WH8Ph4fxE9IxC8bCNznDBdrJGIgefL5PsehCQsWWzE1UsewEz0S
5f1VLIP0RwOvyN/n7Cv01mp7/2C2i2Ekzlm6IdTqw+rW8JGIHhUgvfZG1NIvDqzDuniHvhPhSt3m
7nhCNtPVB9cbvCs7yeryWsWduJRt0kXngmDfaTNg9KxPscSqtZudRaygGT8TzdrNst1ZiBgoIdNm
3ip4o5gbIY7xl6QAtuWE0lZ7TrbuJgHxYO0WAJF90Vd5TURmUef5wRkcKFWV0NdTtKg6gQdoaA1V
Xr0EymcyWqrZZmHfejVHqI75KFKSJG+4Xf10XakBc4DbzGida37AGjGFjnZBOVMra5Mc8FXnm7Fx
hevPPLLZLOEAMlwEPY3+UtX7wi2t/JLUT1k4G/z9qCXSGZTKUQRFCuMPH3vAmCvp1RqxZ7CIZeDf
razBMIn0wvNDABQntbeSbR89DZRBxXEutfNM1ouzcnRkvEVpTh64cYti1N0w4q54kHfTWrWVsUVh
T1h1O5Po5hjYM4flJ1F7La40tda+t0/whjhGwRQVmOCmpz1grijPQeXdUbVUGzSYxAPaCxsNohSm
jS9EOT1wIt1VAkzF5AI7Feq7JElrxSpLHxl9gR+d0x1X/LFGCYetmaA+cqZpV9BWrRUvTWxrfZG4
/QVbeBR7o9gRuaMw/OEG4dBZGwD8Uw/cFgg3rWeApoNzyNqi2Sg13I51eprNPNnEKcP2vAQ6NxYb
RCnkIHK8bGq+Z+y2HO/tO/MD9gkmXooxbA/5nIsrfNl3TiHgwojoNW7FxeRFV5WfVRvVunpTz+RQ
W0wJnVre+DpjUtpXm9SijLXgWfrN3WRFZzU3xiGzxAXj71Xogyk2sSlR1TRXLoI324zTzVhMSGMn
BqDFtTXz6vhIL0tX31C6vFsB2eNUsQ9Nr+8Rdm9lMZ1p1Rg09+Gj3ekTrcXBQPO+7dlR8NmBp7XT
9OhnxMQCSAC0xdaC6fHynhJOLfR/grTvJpof88C5zhS2Y3oNf1V01PeWbwBUVlQeDbfHJiviZ6eJ
DAAr/bWG3chQnOIYGf4moGUqjOA7+jzkocF49pI63ceyfW9HhnVmqL1FXnVvkymMF3AXztZIFdxe
VVb+4BKAvpI12kQxXxY45kvBSANY51rP5nkM6ffySRKuZipnlxcpYzhYG7uQ0fOKBJcnUQVIwRme
r4K53ftEa0i3+8IbvRQ+v0rQmd8CQ21rzKk3cxL/mKP+HsXhtIKnuYdDcyqy/otrj4fORizrgKpd
JbJ9i5sAYtoU9ju7XzxGZQhpp7GvsLycMIebG5LPwJnAX9/GBHzQ8tczI9H0xq5KBxsfjm8DozoZ
jt97YMd0j5gzdD0feqME+RZ774xIdjm5wCeAFXeIVZkejmAIBAkUWNyYsPRN46/LYr7EA09WoyhB
egCn1hNKSbCSb7MiO7Iz+F3DKzVO8hgyqyXJQ+Ler97LhFzOSGDfCQy5k0TKy5FaXmPdAcxGJG4S
J6sWXqeebf5Nl5xadth7NJP4ZciZmTw/5qaAtZfOa4ZYF/FkE22sTmYKMFph2TV1eNuqnnl/za0q
vPw2xTS4ahI5rLWEIKps+RT5NNDCIw23Qyu3Nmdn2uSjew+G+0ZI5d+EnvC2XVWIbVp6Dw6wlEPs
2zvPGJ/aehjXXVSDn2i2Pmu2aebVSKKYQDQAmMdkN98pjunVHLVXvT8H+0RV6H3GPEMkXvzABPBU
ut73YiCPkeEpm4zYJiyzt9c2aTkbnhrfMLcBKKb9c4LFW0MuyzaimXb446XZ1nINfTs9Mr6+GH2o
dF3ctS2BjND7YkJ4Dr3X78KIRYlN8LCThreZF52x1HyrJRd6iT0L6b9ESVhv81YyyfMJGDCn5CE3
gw1KdW8FqiFeN7LB9tFG57b2t9NERCbO5nHLIVEAIExLQBBDY12N2Uy0+dAa16adt5ugJ3qUiXe9
squa71arXebiyw8MMnpCECxpoE8geS5qRKWs57wfNhRFHF8K7N4YiQwCtNURlGXW+FaNi5qQx5Mk
aHyVOKE6sJSPD6JIbqOseaFnuypz6wFfBJd16e0bdqTDep695yKo7fc2zY0zzOdgRRbnlZeVV0Xc
V6sSEC67m2nnt6jUqvgBzZzzPuWg+qVbX3tuP90CgMz2o53sOPzeZq986Soe0UFeT4QkmIdQZCOa
5woJXCEwxFSY2FguEeFjgpQJ36YxOgy1/KHJQFxjXgVX4sTVDcPI4YS3zd4qy7c5Iov8IQo5MXt8
jxgJMhJtA76kwhwfCy9lCqAhILbDuMrc6k5gRdg4iXU1l9mPvJjbXdBXCGUm+5wobiqgmT2iTYjf
jNxY/xeSY7bpr/uAGFEooE2xifLiuaBWw0bb+ucmVdQLQf8UBuxlXfLmsYljviZ4drrwGmgbUdAc
TQrXNdmzp5RrY1VEprmKvfSFiXh/BE3zxZ+qYGuW81cSWG/J6X0LYaExyIdGI3IpNnainEvTVvNa
jOTGa6cmfpPjZWZxgAnlVpbNle+xM0MCu2XR6S4H4LCVgCLu5mAKATLgCopmViS+O79A8iChUjt7
VsY536WZHIzIQHqo8/62bqv05AjjColQsCED4CVaYqkSy+wvmXdMPNZdbxsMufF9sLNv4J8woI3J
nUwwo4ceJQ/pmtYTXEDc1DLZO1VprMvZfZmLvNqZjvR2HfE+jPH52mtjsq8X82cLz4iccAWwxQyP
qrO3BOUeHdFfE2v5OjjjFVe4c8mUj0zxMNvRtdNFyeDc5xP3yUQQO3NolATKomRmJNupaBM58wnt
X4EnT38vzYwEIOuUJZL1T6BeXWVfz01wjX3nodLOxjKzqyZm4huRYqACOE1hhCi9dE1cYOZhTuQN
HeQtEs79JJwvbD34dSkxKOR4DDJeW42Z+doRILkqe/nEb1uuGJu/6UE8mh6NdeINp7yxHgIuxFyY
6BB7hnh+NhibvomS6zzPuRSDButGW79UKTgBcj7EueTNjMe0iSjKnIrF9Z4N/TLR9tOc48U3PPQG
7lC8J4Pw1BHHADNtNWX5HZplNV7xYMYyylQDh0QzY1aoktx0SSoECboqU4Y2B8wnZvGqmlk9D2lf
6no1uTZH5RIzdwUI1KQkpHFep03LD3FAq7XXZmOHwW9GJB9VGEtnEjjg6Xg1grVQOywTlF86k6iA
DFtmMIPK3KPmxR9TbtAVTZeFjkOyrZJpZA/Fpu03uWE/484+tkQkOC76Ji5AgXLo08iBmHjde/YS
p2MtHEOMlhDuhrRDVpv5PkZtow48zI0TC5d16uZ87wXFI/Q+nM8bQlvUvbQZBKNgsL+oUGCXdSwM
l17eRZtZdQBq/zSjqXSWpxif8Sq3sc8QCFzYYmU20nzA3wUPJzL0ePNLH3zz56/xKzzxr5/qkoOE
AM+UdmAygPv4qdaFR/yR9hiXLt7XFkfskzYznP+CU9iY0De4NXnB279/VWuZm3z8TAOkkiifmfj5
LDs+Se0UYmIcYwPJO6nOElgblf1IjLHT7vA/I1NvBAaTVSkT7qQ8J7d4WbEaWGZc5EFc88HvMI0f
tX9/Xl1iadixvzDg+qxD1FGAFkqAWSZI2D7lXuGf/i9hZ7LcuJIt2y+CGfpmSgJsRZHqpZzAMpWZ
6IFAEwEgvv4u5pu8qsG9k7KyslNHEpvADt/uyzFfGJeSC+jNEMK4QJdJ1daYjf9L+/tPSYsf/U90
wDsHTjT00A3+8y2w8EPAmhHTtg7m7JfKQsFx0eqBjDqZAEhMgfb/L6s8gsZ/vP4ePymi2Q9FgZAs
Zsf//JmzTW4/YL0Yy1qfWLu1qUxk9/m/v8v/fvP//13GGhhQhYc1F1M+Mtp/fXPII+qxCSh3sF6i
XR3r45VOnf24+fVDnSim+6QK4YmHBjB0095uwwOH/u5//xVsPs3//acicvzTLyPEVcf771+iKpsi
DTKCmlPen+lpeM1BlnNtlyoGoZa+LDm73Rqkw5JXV9F4RzFx9N43h4e1ZsHKmHd/LtNn0U8cc6Rq
oYQF9KEY0H4yWVdY90sGqM6pnuxBk5Yd65KZNf+YBGUsYe+KPRl0PErwo0bMrYgG3tq9dLV3Cgr/
BrEn9i2Cpkb3OA32YaoJyPnGcOx6B2goBZgp7eIkGkKe1w6r+5IR8YHYr51oY7lP7PONtPDnQEF9
5DUv3dh9a6c5hyrMY24xj1RAfAwekSoKwfnJ6iOV85c9Ll+mEh+pY59Kpz1DJynI4pcJFrWcGvD+
qBo6sRcjes1mO8aHFcOrp1TG33fucjSt/oowGZzHMPwm1r3T01ATK0OV0jgNNtTKv1B89Sggta3F
vB+D8NQ4JMuXmbWi+YNQ+Es++aRT04cZeOM6O89FF5HoJDEA7uKrsRgOneGDVwVHDokODNg7CLSs
ePBUG94nE9plNLLHHM78avMPEybcDEJ+4Ijhjm21Gy5ouww138uN74rnKySXhoek+tO53SvnNHGz
Se/ZNZ1SAMZbvp2x0aVvLclkktBTwiKCWsHgOXfsT6+CFi6bdx11J4mXBrJ7xfoKklqAB5NU26ZM
KyLadqxE9NUuHm4pjpGyf7TX8mPOivtsfAA3sStS9RO6D7lbp3t2ivmlLnGGN05ijtYPww9YQUfM
r7yxqtZXCImveWadGrcnUoSmrl3MQrySXbfLdMtdBpcMWzg6dUokCJ8xbRuY+QsDJTHUsY9R5GCw
YUnbYh63nuTdCjFP9+LZ1wxH6a7voaEU6VB/0/0UEGK0HtKy22u7PbNESzpzhqbKDixma/kAcvS0
RBpWUHOHbpkRm3lEC52Hezolu01bTXtR6wdC385WOiM9soS824UYYzuVj044nrkQX42eVLGPe/Xe
pHAqfYGvMDpFmu+ZXINyJ8jN4JfUwV5SopsYmV0c8qZar1UnHlRZ7dNUapSKEryXOZeHWuW7QFIa
Yjh6PbqDwfZ5No5uL40nVJq/BF70/d78MdXTj86dqJ0zVr01G7yaGL/GpOiKrymaXv0mbaiV8Jd4
5LUwA73nPGAnhlFhk3NotA2WITo4prS68rrGLd3lG+glFKfrBeT5Cve872A3FgNzn2mDlOup2nTr
4hKM6aEGvvoO4BBC5CpfI8ETjprMuMH29hEKHoYgZ9qHYY5SqHSSh909R1ZPMFI21iTPNHL9TW3v
1MqsR33pcmwRmh6jwb1EefQ8j/LDGOdnrFkEEXINisEhFeiglQm+7Zhn3U93MPsT/N2DBlqEJuFt
KXi8iHJNcMG9mqaT1LYVEJbXxjblt/eVdzV99egt2dd45/haPY7g5WA1Hq0LTNKjB50WrVF362Mh
rWsasXDnkzJ0xc8ODFc9GIlNqk+hURg9HRNQVdu1usq1+IUdhgy5ecB2csPEtB1CfYZxC0a0rndm
BBQxtL6k/mnl1ofUojyxenYpfWtgxX6Mg6n20xywNXS4HrBkjsdWGsS9B8gx5Kj55Yo+kUG0txr/
j2/MVEm4kTB3uD0DaCGFPhL1d8bEZ6v8M2htgMAD4Fx/KNuXOii8ZzmXA5IwL3rE2Qhg42wZqn3q
oUjQRYpLZiV4hCxcvbvcDfnwr9V7FLBxFNRRs623y1crqvobIvLvybCOWhkpMooVe7Pxl/4OD1FQ
LV7sw5yacQKlEFyG6YYvLtxai2P+XTQiySmfJEonbVzGZgnNS4ebm5qXCJXBy4gQqxBUhtYXUZhv
HgzPZ+KmY4rxMHiThSGTcnRH0K6zfWvLO7HE5o88h0PHOOsE0y8YyP2pLMV6MVITyFKdVem2xX0U
Z+F0hVzX0sWB1ygqzq0ywe5PKQUm+BFgnXK7wpN+KZQClFYbD+Ec3qaZpoWU61FMRg82aMrzPZPl
qc0s6E5BZ6F+MNrm1fA+jc5nvyygTgZQxV4w2tvB742TE/aP4zI/wXV5cNcWv2MQTN23vU6/nWaa
91bqW1vVG6jBVF6gcFlFOn1FAFq2S9DWxq86h5CF9RoRVNFAt1m7/suchTipwgXfmIdcz/Hx6QKp
o6mLK1qV+8di67AbrbHPk7J3CctQl+IhLRJ+1ufVnUqHQq1VdnEIqO6dotjrwKWBlF3JKhk1JgKr
O9ahR7ShTZdim6Xu8qPI3W+ZmV5ziILZepyiRu6WMG/jgGDdLjMQLOJSjfm4K0xAK5uqEvkF/cSn
D097rK6dp1WQPe7SlHvXMItuTPguF0mnQBpu6tDursDW5ScMu/4R6zhO+D40xri0Q+AnSxf+okMX
OqiqxTP5kBRDZvngpQwzjrk8hrkqjKPyHNVvmbujZ8V88QpabjgNNj1MW3LhDXTVlQ8ybfYLulUc
irR64MNIm8Sw7Nwxv61qCfah0b3D/b0sISa9kOJa+m3aIilRKbdqFfswx0bWFcb8kXvDsxXJbpvP
HIB4X/2nvgd+Maog+jSmu3/Ega73t0VpfYVz767J6ugtFOJrY2NMLYPEFb2ZDKXPv7EP3/sO97jB
x3ELDAp227CUB0DIARLsRFCaUQT0dK/DYz579TOL9fzNhHi6vkadmwFhVdnRIwt/mYve/WhlTurb
NdOd3bjUeKB07VsQnLHnDNh77XS5ldbs7SsdzQc3AiNw8NzV2XN96IkslIoDHZ73HXeSpgcViT5J
JzTSJVMPbbjMn+zF/HjR8oVdoj4Pk4EEASUPfaSKQM528joEc38KPVPkRLMWlMKqn90dI3YJ6hW9
z4E64ImfvDRfSx49lngM2X0dBy32pV72VgaEqg/mcoeFODMR1ofgULDd/KO8HJBDpnclXYHI6x5Q
SagQWLT5XN6fnkrT6GSr+rzYHKKtgX9esxE733uON3S58HaVNLW6M2HSMPSe0sofeeVxVvSBJ25d
sO6B6YxPkJMhulLzFKgoobhYHNmNmNi76u4sZ325A9K3kSWHxOhn+FlD9ZOnf3OQJumEvA93+AF/
TlT1bqao9uLenm9jI2KQ3PfVQEDERf7JfO/Zt+91QOlwstvyYbbxX6N634BUfPdlpGOjBDaHNhMr
j0wo65iVHRP8yx70lIP0a1R8AI1svph4iTflHJ3wacKTz6cLbMlbRuK00GN1oB+z3y5q2S9uoZIl
Y6XHUoOnYTEcshZ7pyG1fgut9K2vK0Xfdc0/0M6vdQrA2/E6nrtt3YIFh7m5tVAaNuMo7R8zQxiw
aiZKZ76zMggmmMeysOZE9ICrN0XkFTdJ1J7FjoMDGn4miMTwNsCzugTScPeG8sxP5MrplIKxgSsV
bIQd1QnhHsrd2E9yhe6hM7MQWPptoAcvOPIqtJsIZ8Z2bIPDvISaFnRtfg9DnsMwYJH0uyjHem8g
V1yn1nnCEQNetw2dFxOiNcnA8Cbgdu88iJU/aJe7qIXmlzXK97Dh9VPfMqlmXvXWRyXmTpjoHiB2
NFP3GqQ4hWk7m8mFradsQP/N5uFH6EOqbswJB+USBuO1k6v621a9iDlZvspSBacyBFQzmuqzBTd8
WHGpPzQZ36PU7NeDhx6w6wfIoSkW0GTOWHxBLyljN+3CXeNIvcEvc1tTTFoIYo+dSdHNKJoFx2VF
P28gEuef2pB2R+31+4ozjymbNXQz7drSeKfp7alTRD6UwHIHYSS788bIj23L2RLPBYaQdqrvsZcJ
o0iaT/vFkOGviYwsKiZO1q67DyXZ6oNyUmURezz1im0NPuoF4kT9Qjf0/O4DwBb7DB1e3kBPYtkT
E5arBbt7olvGebmiFVJHhacs5qBnYcrD0p7TRxhxiVTRnvlaHIBaPbHHhOo9XiFYXBcSQpUhnkFj
bQWyDk3MDgWeASuVYYz+DhV+Nkyf04c7G2o7L8EWGc88kyQxdqsFKqjscN3JNasJLRGxsjsBXZGq
BZHNzT4jJH/w2RdxtPxUFr6oyoQQbLtnS1LTXqtvVhluwoGYFFngJqHP83pGnNz4gVAbY+71Jl+G
m2M7ZznyCQAe/1KDNHVYezYh7aFRh40fhis1fOzTYH4/9pM93ACVnAl/V89uTbOA3TI7QE07qn6+
1X42bu5Xr55VBLGRapHbRpgfxTpxSmbOcVGmnW+gD8Wk234SKXvzjNR7ZvPOQOVO81dg0bkWgHDk
hcG2XM7NR9pQTzCv01dn5BiEbTjoRaFfDVrMnghBMei7TojjLOw209qmO74+R5I1Hf1OmdiRuQep
lOY9y1hqxtAZrceAw528VP5pdoyLkcJQG3gl8Oq0SaTHjD3LCw8+e8NnEoNBCyjd9pVz97PyhS5s
GsKi59TgZe+Dv4NtjdugjJ6Cu8Gf5BWzUAdl0DW4onvt471Fbl+HU5XUMLXWdrphazt7ftccC2ab
TR5xISqdTJ9qUayk8DOCBgUnhT9M0R86O24Nk7jU3rD1rPanM/rnvikHeCBoAyp4n3gEc6VwjgMr
6WM9OierZb1kOVnIl3d471dbkN8N0mc3LG/w2peLypoQERlnvzPLB2WAEsuqgbU8Mqq9ldRGnPsZ
BONIGfHq84B0V6F5KkNzGoe2PmQSQimdki9sNwzs9ujwDCE7ELBThnXReIKvcZSGaj4jj0kZFoTa
UlPM39um8ZCzyRR4HydTvUz9gLciGx/regxflVeyJa90FuPLKBJRmxC/8YrzDo/vyyiXgwylf6Id
gTvVuLaHwSONlbfpwe4KaELt8rubCQnMLXiupdKEtogURESc67z86nsXGSgQX40z3LQp2mTKfIPY
CJbRas7J04C2xHXzJy2qfKM5Y5O2cX5iPGy3IiSgurAjx/cN/ajE0bBAxteiOEHItzf2kt2gg+PI
hwvuTYax813/MViXO+9h3tmuegkXeeUVKmLlN4dFycMo2ffknn8G8AeThOjQvuc4Rni+lirtmLBF
dEWo/QE1a9hoN3xbpfWXfSOswq6DveXeckuRAKqKzxodcM/910gK8JNsw/x2u3g2iYC5vq1Zydal
1uEhanDOCgB8zKCkqEZU82liYc6o/zi67g2lugeYQ2SlJ5RVurz+nuH98oKSHxG4+RFAVLbthXiu
lBMCEeeBY0nzTAHZvqqpBsRfW+Ixt9rfNcCJ/cT/hcDXp8QCzugQPHR8VS8kJl4q6IqbPuTWLkfx
aC8uvwl+/zi3xVvfm29rFNzugK+l6KAWuTamXezBW8e1Xy2vuErBF9ow6yfW3j88jIGbyCvPgorF
7Uxn8WaQxdla6DcmWVYPfGFAd3uLdfVE9Ttz+eYUnhHnlSP49DAiNr2J+aiggYL6CAzaoEDw33g0
YszKZT5Pk1XzRFmBZ8cu/xu4xPVhXMVb3tcvOsAnQcD3dVT1R+fmwG1JDpoe/2Wtb4toPxl+j1HP
DZe7B3LisNByiZ+Dz0i0xL1DASAyGjuOyUi8XryoeXgDjEdv3dg/lYBcN1CdzmWfXagPPhDiGQ5p
XYKnNuUtTa1zZIeXMBqf2xKY0jB67y4eo+1g5NTVwA1pTQ+ltb6WOn8LXNZXoiC23K1HMF8/3XB5
K0tz70eYsgqn+fQHULNgIMj3KXOX88I8sC3AEC0aEsw8tTfZVD4skrYTC5mRd9yFUOe53z3w120+
lTuaDW6FDPi56tNjQB3LiitGU5qbrIKT2RMTMmwXDQ1FCYc5a/Orn+GBkCNemoyaFHf5qYaO8Bkt
k0Cyut1cR/csGuJsJ8wXJfJ3KCV/+HK7Z5dmpJgtFBjOtCcY1KUoZNRS1OoFvvevyGLXPAeWIi8z
HSxZXv07X8nwSA17i8E9kJ0C8xf7fC72u3woblwMC25EFO6FRnhb3YZwoIbKzMY0aSa/+oxKgOC9
U3fxzBGUL2zhw8FwEsdvejj6IR+ntvxZZ2AigXuDxyp2wsYP0bQ0crSLuvVYxTf16D0iITzPoffZ
R3j5ahcUP0ffBFkc7/muXtD3KCPMgTwh0dmhw+hM1rYjM0T2cRh+eMvwXedEerlhaU5FGlxcSGQT
N1g7teO89SZyiIMX285SMeqbt5Cr9wa8JZe2NL2uHs1Rpnpg5XXJeuQpZ4AzvyFD8hx46xuMGsI2
tfxqKDVhT+bsQTSe8PRBhNU8CDuLgT6VwcZswvwx1xSvlNL/GUqgV93Ij21SkSahnJ8sz7M3U4AN
y6v7u2m8O1Vgwc0ue+1GLq1RD33QhBoHbe7VBVfEB6I91ETWYlmm3pbtK7LofMnM/lHMIWks52x2
hhNDEqsx5anvaeQIyGX9krcmdmj2gFqFDEy9OhJdPfXVyAyVswPG2O1CSaPPVnfm++TyVM9Dm4nd
Lu5dvz1SuV3H6h6pMcLKiAFdyQ02QxhW7HkXFBozGg+LgdcEF8gTPM0lqdkgXUCqvaw9Le6w58ND
ZnEhoA5L81LZXpKGy7thUAtRLT+jAhw+BI3laoI55XFF06Xr3DKSpRsQP+bz6PK421R2YRDaTn8r
+Isbu9fNL9p7jUswwe2WpCitOT3jy4Of7Lfrs5VqtOxInmk793EsdWIL0yc6Q4p09q0wxHYeiutY
mmhkkPG2/LlGsgbyFUA8H5haGpgJhbWjDQ04nyWuKR/ZDUkzn/ZVYHNIN/j7xpyyeeyy4yvVBONt
rc30NhtWl4ihlctD6uOjsKxKOgxbciYBDsDunJk8MTk+9xOqKJdztaP6hgOIWa7rf3k+CRyHpd+D
k5M9HDrH3bB3pfMzUMPwsA75MyFbDdMRQngZrgelw/TA3Mdd3/wEHPk9Gp1/7D3vDUwErE+Ygxsr
rH9XTQZjf0B1oqDlS1fYPzRBj2ox19iy5Tveho8i8kkRMUVgarp/b4QoEvZmv5uM5gNL9lfhM5E4
mt2QI1yS6hSrxdO4oAeu9o86g4xCEqBL/Gk6zPnyPBiFczTZdBKEsf+QJi63yrbumOr6bCjNIU4d
fGJiF9kEFjExKq5Z9Hc0KIXn1bH1SRjZm8tFfocJMekr3SasCycgd4ztBCnKff/P54I4Nqa4kCl5
4iphXFoa/naa/tmtqzDI1JFF8TTvVBVwQjolHFhkHTx7DHWDTx6NYBQuwsD7JfP00aWLeosqG9Bz
03uPkzWJi+lFFMEMK7kDL+c1s04i7PNHCNJ97GTQBjKHSozNCi3dJsQ88ICguRRacjZi2RD9tZ/b
N7/zyMeR6zDKmN+tBtSoewAWTtZ3W98vWPJYk2U3JDPp2koGqsTukZr7Nsnnbk5Lm+v5p5EEEMzi
HuvXXcbOrZFrayUOxM8eW02cGWhqlxB1xMlXs/yYfOfWC9ZWnDpH1QY7kjPto6Por4naEPCAKrxm
5wgGIQtZRVGYtwm4FcbSWBO7mU/sID+ITP9qCPZseHd6EDTRG2QAPlbRi4GEXmdviBDXSDb1I8ns
MpZr1B846AnSR+5hwf6GMYuabwI/5AohGRNqtCHLshxLUaAM8k+6P06RQNJovrwUAGjroDl59YXS
r4CmsMDbBMZ0bDRWNfC1uL7n/dBFr4PDZaXS9pcxq/dobkHnc7PwuSuhWqyk5VZerwlPVPaR5upT
zZq7HPr70oQmFeHRW+CMLzOf24Dygxj9HQk3SpaWb2fOTJmNP5pc0bLsti4NLUEbTxgJSzekzzft
3nGsJJNqj2uZXqQyvxfHfh4W60E4ZMsNPWLxXSdYeo56bDEZRYGOqTBIpBg6ChCq57oZYVZPWC35
jf9in300y3zc1wSsq/nex+5XmD2bpeZH1gn8z0Omw3M64FDzSka0qlI/nUZzGikrdpaW2gGHrduC
+iTUzcl/NE6fbxFoqAKIktCgf9hJP1g6v6bjn3nl1svFKTearTt8Z+XEoyuifQ0O86EL3M+5y5+7
gDZfE8wtz+hzhoI62uOJW+VBEmC1tE4oG0uEluhIpF6m8JnKLjKB03SpfBOLZ36lfev+qTlyb9l7
ovgRaKBONoaSY70Eh8mzsGoux9xyj02QUxORBy96wfw02t15Std21+PB4gqp8WZQNlWn2V/hNX+N
Xt/gUl8Zyj+qoj5bIrtr2c57ZtYYTINUYiVzGd21gXMlqKz5gQ5YrLweE59rz29Uhj8xhAE2zq0d
N45zBNbZ7ZE6zYBqg105+5RbuEi/hOj11XYLebGme4S6Ueqrt31uBUQzn71MpC+cUayoK5KL29W1
TsDgWc9PFp9BR9DfUhpo/fDgYgiEEgySMfl/RxoS36JsyHaV7iU2k2nattJs5mNK77H2Oiex1/YN
kiVEE8pjIpud7yAxR8wmPelOA9mhJSQV21Xe7pUvzPh+hS/CPKUPO/hOs5mgb4tKSjmSn26d2qP1
h/CJTJT2EsID/LklKFA/18dpAJmx8bygaLdYZJZtkKHK1LNQe8c1f6CWDnwb80PIs/WqA4cjQpig
Ttvym5hmdA0d8aldVjrwZR4nemc2PEZH/GkhZSyTpIDINZ8LoCexs/oPGq8BVghS15h93ADHtRjE
S9H7JSbzhm8e4W+zwgztCOO3LSA3t37Ktn7Eq7bQdviYC1pUDersMErvzUWrJLA19Vup9z1wY3ok
YfgapDm9EExyg/5GyfQS+iENiqrygL+YQoX2fgdyguy3xNgeG2OQHdfcvvpl9h6s7pEOspdReKcZ
vGfldfdj0mx+tiAVJOe0LmyHJSorliGT1akZxCdX8XW3LCNKALrs3iml8Qs+OH0XpLB3oneASfW9
UeCl8wlUYqRG7AvHJ7de+fHZ1J7nKj+AM6xiNlUPpB8odMcUbXRYbMvUrw75RMSk4za4lSUN7obx
pn1xNddg3i5UCraNvGMVfG/rdYvFCxUkgWYD65bRCLuwGmLP5oqhoycmhJjVitwUufPS1BGW6UXF
mdF+ZO343VcN81rHbjB4aLRLOakHaazi++pON9lJO6EHnShDLZNa33uxfKIEWQkon8AjR0hnnEtB
zMPJ1mBrhw2Pc3c4aRimuSZlPaULmF92vkJH1LD0EjwEKETe81O59v1x6FDIy9R4HFR5ojjgA8Cx
H49GZO6KMbtpR6qLsZZfQzG9dbADjlCiUwQJmKW5JNwqvOk5qNodza3kiaEuQ6Oo+JaY7o5McpB4
yCUs/VwepymGA6n6s2nJT5zmfMz410As58+LQ4tip9ltoCmkZXCGYgmci8JOfKvpixUGgOsH/Ymb
BjpMUd/Kmrafyk+x9bjLb1Ma4Cklv7H08JCyZ9msqRNwOSzyPa/GABMmLD8X1/yTD8704qqWSAME
NeiSNtVcK/aQdWG4b3l9TdGcvZJbldMYoAgqfSvyzHm2SQMQTB09njTsr7cD5v1tnq+QKD3jbR7y
B0/fJ5CRwbsL36lOkOzJuK9WUcUaHZr4BiZ9ztIJeCd657HucrgwbX/yDe0f14IpZTGbV669T1Xj
N3ER1fZ+XFnYBa1HXTHmIurGBtneUVxjDl1bKgFr3TeoR95jx7TVJudvys689zraFSLA0pxi32y/
LCA36WbuiU6elRtkCKv/cLB1fhe6TFnJ2MHsTjCoop/tatemV11Wv+OHtHohNWNkUHkFlcrF62Kj
TSZLRQrlxKIfGrflQR2iGSly+Lo4rMerf1hZhqD1Z2CDm0imzhJ+YvlcmBJvpqcNu4cvEx1SVkuF
idH8UZKJxugFhzaJ2yh4KLxgHZMAOMA9bFPxVRwjhgtuUGX5xyeW3r63C99vYhfYiuLJKqT8Qz6X
R72FGeywWq4ePgaU1ppd4Du6KK97Jqf7f2YTBQCts1Yr0rPHtNT2luEcliaiGQPZ77crwQ4lTsk8
3o1sflMF/OhhyUM1nNgJ4TCysjX6ysDej7sFwir/Umzuv3rC4uv3bCsVfi/4Tt5z2GpFAtqAQiMu
DP5BZ4ymz2q2Oje2dVNdHEuBBLbKutsvpCxWMJFR7cYhQ3q79+fM6RPMwMRAMGLh1gi5JVEWOhDg
efEsRTllGkhQPzIHZ8szc6FhWZtzuqsGfw1uBE5BH1faBCXNrFcAU8Ha2YH1oOJvM0fhbHyWQBfN
zf9rFs+rCahMM+Xob8aoO4eZmXVwDJuR3AOWMchf7IGZyUDK77O1xs2fjrP16gZpRAaYb5De38P5
dJ6oURYX4QdGfozkDNgnJAHY/EaOyZd9jiyDwaj0JYNtPkvhIMRWrUpPbNUpDFmoHBuuHtkpCrEM
32ekYlVMsxJFlOtpdDHcx3Xv2mClXMgtF9jwI/RYh11HKkps19XgGABmV3PxksWa1TcCVjszaIXC
vOQqYJY3ad9FsjYr23y2fDAa9EXPa+L0ErOCM7L7fbIHo27x0ZX0t2X+wC40Hy2cFL1lx/JuGz2Z
EmQIVph6hfVgSdHJTegqOyDiwQ3DvlqY2dWzX1MZchizgneGTTFfRinCLqDjLsMeghF3oIuitrn1
L2JVsYH5LWS9VZfGFQScNh4qO/D5dw3Beu7MVttHz/C74FH7NY8PDnR80ZHVqflQ6fHen6lGdFUj
xwgAxDrl4MBBmL+A1UWBMStfvLVDllNNy7K/u/SmCM8l1p7fALwkT0wv6w7sFOYHzPqX0mb3uOH5
h+FE0dn81IgGpHq3tIJVordOb9roXIaECi8bKp+Blz8bNSkMZOuTEo0iHJdm5a4ZWzAj431jCf2X
x2F951Ut+cRaFmtEyxjkZSXtqItvNb8wi1i/ipJHCpCUf05MJiojdp3Jc9+Fp8xhx/0sEhebMvWF
nM2d7J0JXp1bw1F2VyDFX6cdNQ07/1pjZnPBpVbi5XWO4ejbHwbAAHZpOiDekc8LHp0MMmR5jMKI
aztsvxpTHxAX7yDCglCD9I3l2fPz14rKFxBtNtEyyB7pbItT6zfz34yfWz22iCUobXnNbYXOFgXS
K2dTRTDTfR1ROXpMWhWQAptuQE0uohjQKzw3/w6WHuJQWxYgH1sr/AlcWtwWFY03zzUQdHJaU427
fIW8tGTrW1BCddhGY3Uv6yn5dai0v9ctlDMotrJ0p+/OtrGbD4us4fbj8ju4dUNGhwbLgBCc10wn
BoaKZcxocniaVFifZD5UM4PancjOyGxQMUrFXMbZYvP64h3h6LSwVBFx+Gd49wt8+BRcYFEY25S1
x8A/UEHwkTF6VE8NEdbuha3K2zSNBF4ce/STseur/lCsFs+vSCwFNttwMl5huWNMLh3HoWq7yR8m
9N5bZ5J+crkcBFsL/0G/m4LGerXXSCp+WbMgoWIAUafX7UXmnXVDyEArFz1C5XYw2yYO60JkR+o4
+WoqBEAXfQqFbe9L6vDIg2bqiier+8RnyxGCngSxK9Iuk6Vj6nyCeZ9xPnJ7SgU0tdX5Q/DEodx4
KNztRFklxLd0NSKECZzcsmCTh9rTDjth+t3DUOhw2sDT6Y6N5atPX4U42Cnj5Dk0LOjKXdfxwO1C
3qel8+cfA7SZZuu7TQg2nxkD5NhojZd/dHIsTsz81D2hXLh5dsVaw//N5ZQg6LJQ/Es9RB3RJpAq
82+D5XgbFaTKt+lsEdINy4IOh0wjZ4LpCpdhV7QkxzYr0cpyU8tI+YlomUNOZtgYuEf4NmyqfDR+
1rpUXyM0jtgP5+VGyjkM43/972wL6zWZLcphwLvgFGXFm7mPlfQ5wy0T6Ewsxi78a4Lke1S0GuAZ
UAI7FI3LO8dap5Y8RRN+qW4Rr7if5KUIiC0PPR+ELeEEPkuNXRNcLbLRfxmp9Wg2eP9I8Llr+DOl
UeUTcx3/bGszQdxo0iIibnKws3RJjfw5GqAEolYFtFfl4wOliiOkd+PObhmn5bWd1vwzGuFUcQtt
XEwm1De0P0fTpjkO2OUvr8ZwUCvZ/Cp8q0es80hsG5XFJWrS4BZ52ZpnFicY7UxD0E6jZhNasHDV
cZSD/7cQgkFqBTa7gQJk79De6ndcqTkRJC/PeGc0rpzGVKYTzxatB/LO8zlAI1SPaC8qsWdBDZPp
5PMzt9zXqfZsDit3xsMMP6t8XYe0/QMO56cMEHp99DedaPXMwJ/dbJ5GTyErw+pcBjA8OXRBnvt5
RBh38AeAeQb9T7Q/Jk7Q57eeaiPYc10UV3VQBniojOlRFzVIszm38u8ii1IsI+7YvRV1wbVSY+vZ
suWrCAGrkOeKpYcnHBLhb/7s7Ml1UrxFU9YZD54YzbdBBsV3h9nE+B/uzmTJcSTtru+itVAC4IA7
sJAWnMkIMuYhcwOLKTHPjvHpdZD1dysrpe5Wmza/yawXXVUxMEjA4X6/e88lUdf53q5nIsyET7na
2ZDx7Y6xh2LObsCIdxEM5hEnocmlnWQ0O65tseRyYb/IHAPL3FwSDhTNdsYCPe4zRA1uqJ95CRA2
fbcXgq25Y+XWrS2XflN2e1z3Fo2I1PUq4GXCy5g2TK0fUsypC/cHs3njxgqzBD3fJMb85/f1sc/c
lixIvcFIMV9h7PK/UxllfUBTYp1HlKvuIyp6KFPVokE6wW50TA2TNSOmrIRVtBBcxtR2RnsByStE
psHL3yZLKUPJExq7kcuX0dCcPWdhUWLFtEn42iaD/aEl/bvC6ojlquYYEwYjG+6oDTt+OgoBhvfS
cnGhJEn6TrO33rhW4l6ZtWTVBZPlT0DeBJmL2vDYtWLW+hinXrQ73blZsc6JC3xxsAjOJeHjjYrH
aWdCT90k0BvWbBuYAqoZoXE1mkv/aW6MvJUVe+YadbRI9rlv9xRMkMsttkQyaRYoOLNvmCYQKZqC
Vu2scjI0WB9f/sCjbMuVCC35PHAjs5RZWb30NymHngJbReNDCx2Y6R2IR6ykNfEQfzB7+1P/fLO0
nqP5GQ2Fno+ocfEhchShjjDTI5JrQB6rmK2OZyf7Z/BZBfnEjHeEfmUr5/96wRmbuLExBy9e/+x/
asx4AkSIJZoAAq8N1ECal0TK8iQs/CfpheGepLnzQCl1uhm70X2OaDb3KLVIc3OVcJZ7dShIJ9Po
eJiWgK7eRS0NbJir7LthlmGzMXWxmNUJjsZ3EotssHJcs3a2vhGyRWqmKLpTnW+Jk9D5vOtqpA3K
qrLnyFckCuLmCSg0M0KvTj+tuaY9kkDxO7quPKP8M2iKTeyqBMYam++WpHRrMvXZroCrgEJmLm1J
xURhCq5dznarsmQYSHVk2d1bQNxOVePEFwacHxbQDwDZIYyabdgD3Hgu7XSSW/IafKBZnvIcSRtt
OwfTj4yGLoUl7jbEHTZr0pjcWjHe9k3lTOPt3EVRReP5UgjYo7D0V07IVbryR+BVW/Wzf42a8pjJ
QQs4cZdzpdDtW0SIyz9/APo3d0RJMBe3QQIa8lbWIVsu4S8nN9m5PKQGu+TfOOPIjZ+mPtcl2XmK
/0ZZRjSMY8ky39PlWsFgT7rRNc1pB8Uvsc9S+U561pNH7dcM+ujK7bQvScn0/EVpUPNDSHzygBpA
PVOb2GS1vwUeQj8cOwZOxrYe+vRQRSNf/+cqwCgmkCcPmgAoRC+twQU0DlhKkrIsYCQMFEA+DgKx
tw70gFmui5wAcSSLbX4Z7li8MJT4tDsKVdJ54KZjcNOtPTprwDBj38RKj1XBWPouB/S09DS7NIPs
epx1JmFEmU8O/KwUTX8N54wNYcviYz7RLZJWV4gDIr/FmuYna91hRlwTjbXTXQgXxz/4kdTN3pKL
FXLgRt1TB87iNc3cF5ics/TZyOMammKIPr5qMfZwVWPR/PIbnqerERsHcJBeS7XuNBup1VQHM2TK
iHPVGu4jn+RkVtlSMU6v+6HL+N2rxkiLaGMYZfPCNSSRM8vRDbdU1tLz0QQNBhQhEZHWtuOHD7oF
+ownWYenKi5iUhGyNYlYxylBjtq2p4xBEZZoii7RSvaRFRNDX+EJtPWTywnE27ItIj/Y1RKTFLwB
rpyE3vLnPz/DBvm93WVtmHaHvkhNiqX5akoyCSZ9MJvsxR4NiHGwKdr21o7drGNV8WijMiMgdLBN
RjJBlB+63i4RvrsZTKLrd5wXArWH7GuSSxjy/ENIpE3W/GnK1/Y8IbS6gzYfw6Jx6ocRY05w4mTP
5ec0I9MX/FDpM1xRLvkY5aVYiLvBkWfXwMeb6yDjnBgB50BWzFrmgikRfpBYBZTe0RLf2eV7r2BU
t4lnYJ+KSdYsRl4jDO8NIOPuEBbP1DfB6i+zSz9AOrYExx6kiJU/5eF9mDDAJmSmMSrpH3bjfyM5
yIpIqZwod9ocX34m9hZmVPhV3v4ZD6SU5LeOkl//8X9Qj8L/fq81+cuX/P/XkKLIhf63XxtY/tKQ
cvnS0VeTvRWf7a8QK2v5rj8hVuoP21ZLqtZkFml71Nb+DWIl/uAmcVnabJP0DmlM0qD/AbFyxR/u
8l/4RtL1C/rq7xAr1/wDMp9v89ShglK4/r8FsbKXIPEvWVCTMATHM+XT42Ly48zfKH+WN7fjlDb+
qsWy8IiGZ2M71SZ8Gp4t7UYhObGNcdiYM7+K9kyYULMNhQfTHWxB/G+kpYhr/uTJwP82Y357qRmY
MnTThpftZhYaycHfDx4d0UG2rkxKoCc1/YtA6W9p0uXPcHkzKCnwpABfsxQ4/JJCNzlwMFRoPM5R
s9hVotfdygyxSohQBwRA8vq+HLFfDYaf0vXIsvzLp/4fd8eveW3x14YI9ecLgEonsasIm0z6X1/A
BCgmR59aFJQsuW4Sk2cYlF/oSzU+ziAAjLlqQxS0KvWMA72t0yYKjYfFFHtEqmEM1ai18OcDr7K9
mfu0voE83+6Hpf258trmKBY4GIpngS0U08aTb0K/iiFXfQN7NTtnp7ESCS0mnXcsXMHpz7c6Z7L8
z//U39pQfv6pEkuRLZQLkcx2lhDzL+91ESo24CxdGO1TzH5IceSCTB6P0FB9uYvgZl4Gz0/kKh09
r193FQZsivsCwbPQj158OMVvimcGz+dR+Bwa03DIYHW4bB3oCk+44v7FSzZ/C1bz8QBy9C2C7XAc
FWXMf33Ng6Cf28I2TwFPnV0sa/yiq3zeMlJhs2ezB8rLIThpf3zAbjgf8H1SQhtq933K+/ymZ5yc
bcpiiUyPUb0PGpVV4Eew1DgMU5+oqvQ+wraa9Lacm3haT01eP+E5NVYZQt1pivF2C1lgsqImJAkK
Z8/HWO8MPGPMWVqxH+O0fk9H3ZypbGpeUltMP0rhG/fsjjPyyD4Oh6CyL5XRYuQqHWOr+nGRmtP2
iriroje38LZlNxQPyu39T6ibT3jI5+eyq4uXEv3u2VCZ3PAUwUkWZvUVZ3Z/G3T1dNtGRTatY2zx
OIvy8ZTPibxUU9WeS/q+bxpKanFx9+JFUJp97Vrglnw/vVf93F4CHQ/pplRwQtImGx6EMJKUbq/g
WI8ueKKZH7aiD304K0USzXb0EfUxvoxJewMvD1A35yOfvmag/99sTtMQJDxPQ+4ysFQVEECJafrm
HftXBGkIcHI/shWBXOQl5zAKydYyi1wHfsm9LSnyWtVUx6y8tHoB3uDveuz7t7Vq021qdli9aguS
AVO4f3F9/b78WOAoCc4tSEGmzM5PfN8vt0RFGcNYsi1ftx4GTcpcKp/BI8fDvV1VzQ+wtuZh0tSq
U6s43QwoIAxw1Is2bCPfNGlPBIZxibQ2ltPjhxEh5eCUYR/65e63FRobnlfr+l+86t9oDyavWgoJ
4ABFUTqm+I02UFDTolQJESqvDAbmFY0L/jCPLOqTfxi5glQe919W0A97lHCi0OEE6iiLg2///IUs
v+fXZ9DyOhwXEAFHEXr0fl87R0FodlZMoJGfaqry+HwTVQOJ6ybcCE0tH+H36n/1mf3vv5WHhQIx
ZFqOpWx7eXd++cxMGk7Ytw/oHZMd9duoH+pXRzXhR5cKwUQzZyKxd5O5eErTkjoC08UDvhq7LvjW
15Oz0pHvfKu7tr02wFRSaWDR6FqPm9TM6Qr45++Q/Mly/ct7ZPF04/FGhbTJyGzZX/z6ahtGKBzJ
Gkn8qC/WbqduePHv0VQJasRtFeAVQfVrakDcIAvLve7lVR/ZIYGDDMZy28bW2ijsNxrPyls3zppL
ak/ArRo73hsu6C1oi817IYwDx5341PeaoYdbvIiJEbvDIX1NsiZ4kNLOj9hfTFiyzhN2rMHa4Lmb
9n3TYbn0wbnTqO5vyiG0Vq2F4LCOMHdePGL0w5rKN5t9LhEpP8yY2DGzNRy0cyAi02qu++6ltUW/
DZzIv2XyB2C8C0yE/0B6uxm593vsq+nEydLbJ2XSbJGHmKURT6C43ivdHbkVdMiJ8DJh6mCfLiRB
N5bN1jcLnsx15HxzSRvi9M/44XNiydexJChHOhylgSohZiq0LiHjA+9qBvIsrlu3d4QB+08njK0d
y1l6MYkxBxtas0B0RN04r5KKdiOUNCSxsRbYsey7sk2GfWWL6lUGGNpCfAMXQJAwSxLIDmFQsPFn
83ccE2JE40InGznzrew0j04tw/RTk0nswcIPb/KKcdFKmiFTPwoXTMylyi0P8FGd97aWmK5COTMC
giy9dRPRl7tOVDG+TjGgTAiBCYc43th6zCfjNA42RdFQXBGW1UYLTTXKnByxQ3YXgBBy48XBeJ1o
7+jJWO/ywH3FxiKusE49y5CQECcNe9X28dmb2CninUdZpIH8AqmjBETQ6j16mf9OmV22LyQmflT9
krz8yPBnI/qOz9ktvbP2mqeZ1pFzW2rvxsOIsabfJTvjJqXWwKrcfavMW7M1vkecle+nhqCHQYAa
p0TfY1+uM+YUQO645O19Ys3Vpk2C1zAV5d2AV+kG8jKnI/ZCT5DqrWe20faR3B3W4DA9CjF7e2uK
NCSmdHrM68xYh/g77xdFgR56DG1VIl8KY8gY4DvDbSOr6bZHxcA65lGQlLOdzUpvH2T9sK467aEG
LSBJer5yzE29h2cpAzKUxMWwCdtRf+czBCnh6u9BlcUnX4/2bY/X8NrN2/LEY069MkV3GGvJcic5
akL2wHIA6fprYiS8z8uOBJg/CpTPpMhgV9Z+uwNMF0DqocWqqaMvCAo2M9tcxbsxdXHy99ZjUEzx
mp7r+tyZ7E53jV0ad5ob5m6AUfBelOEZDhCMOiq0MOz5C9LTX64gT3on4eT2vRORLZq9pnsuavsh
qULnlNutCZaUsebadrmQZzqlwQ7SlrTJMZ0cMj6AC/hG581i0X8xpM4PJWvPk5fN1U2Fl+2VrWq0
VL0QlBA0D62Yh6pkL5MldT5klO0WbRwNO4wZSbjSiWUj/fhR8IpXTO6gPMZfjWoEZcJRXpzjdkFF
ls5wpEnK3nON1e8EKz9UXXhrj5TP2lDTEvPx5d5Kw+mKc7KmVSOG42E37pVyR5Mer/lFxPJHyR2/
SyhU5NHoLw3COeP/5NZmlLDO/dHfBBlNsJ2vnLc+locSHwimlLE5sJtJ1bPyI+qFMCH4bNAgZzwr
u6vFZvTdbOM6mVXvYiMlwF+X4ceUlt0W7nqEZjsgR80FtY5AJEip4uDd+pXGywy9Dd9yGV+iSJrc
eelgXIa6Lx6ihCDwSlZtvM/YO7C/pmaLGj0o6/TEYV3VcbGiL+V96jAQ04xSnI3YTVGgMi/BqDlm
n7GksLVt5vzFK8KfdinnvQum7iHCsiMoSN4GreG9AZQZzomsmwM3tHVJ0di3g/L5ZHqXwoNN61WF
PPUjdM4wVUyzw6UDCXLhSIZZDRlxZZ7/5bepnnhGTHJoThbrGGYex2b6kC/3fkX2f2Vn8XgAZ5Pf
xFkK/LVyrcDf9hgbpm08Fvb4FEuX0x1zQ03FdQdoVwvT+hyohLduMK7gR/z5mxK6qs+hECGGreU2
mDwvPEExRDvq6HEjZK2mwb5rcLCXn50PZrjkFVN2wGBzTQyJoHAozfmajTo+WO61LY5Oj3Iolwcw
ydd4XzEAuR2KibApmZX4Z2nIBfcCCMfGFMfEZfHtMArlRDet8bZQpc1CHDQQKJm+NNWubUZH7IY+
roeNmbFHuSpjxLe1p3PeXTONIeAU8R5rrnfNc9x/5pdn9b2ZRknyHoxFKG4dWTNuctiMpOyCrSrb
xTQpwMS0PLKjJTHZTzxIAzuZ1rpU9Hkffr7UlC7BYwVnFCYe3pAKSjP1bJkFp4DL2GpC68KMDnOo
xcOYw1vjEUjiURXwlLnGftpK4Hz89fE4+NvcSaf7htJj9tx2WT6V8zLOQeRmCyRKxica//be0Er2
96ORW0RBSqaRbCedt6QuuTQY+iggeRRjWruEA2W7GrCO7ttg+UFmkTXoZY1/7SLebmYhsm8V3I9r
q0/jeaXMBhh012g4CaUHK7LyVb22shDxzwd7cCjKyDl21P2IZSrFpwEpUekNMFa0+LZafFdJAuwQ
vhyTU4K32y4zhnA7RUNzaFrbvSnZJxYglv3FNVD45VVGRsDaKLDJzz5FTAd3hA+HmcxuPx0gVM/T
TFQevKqHKxO53X3LAst8gXHbTqRixrHawaXtbxMkkR+zZyRnxycO7S5klLLyuUCjcePZOdo/MyX8
la5/W/izsS0YxW0G5QxUHElN92psRNu2n6ZdZBZ3ZjMTgXAt++xOzXEwYLi0c1vc+fUYneiMHi5R
t/iiyS4BjGZa/iiytBm3TuJ+lJFe0JWcpk4iy6aDj3/pRuGvusOZ4Jxn39SbkqA8Xi3RnIaMIqDB
95eTWuv7G+ay5c5TgXoH0gGbUtAMfajbDCyLBldC/SKpbsWuo7b3lLP6S5SWhg236vKDRZnKj2Ii
dZoHSK0Vk7qU6i4pZsZ1zYKawqz/bQa9xValom9twKp2wzApdldxjs1nNQtIzU0tDqgqDheeqlrc
rOWcHRj34PkRnYghmfOYhlViHRlW4g+TTFh5t62AGEolreBgjoW6Ais3fjH0xM8AbefY4KY4WQnk
lsRpbJJqnPwPJRmqs5NyZ6+zfnoObOeFPeaDisI7vLaAcGvCeO2EGzjr9D0kl37liglycdS8h6Vg
2KBKmEVc8TfVyEZqovX3zhiQiUecJvtppj5oMP21H3GWNKQ7bVvmtPwuHvTadsebUPfEeMqkRGOe
xwMqgvddRIWNq4ZQszkAyExCr6DLPiek4sYxuaUmPLdZGlzk2MGAiKiK6A3xghfHOYjWKy+i6N4M
QqXPDZZ02jiiyl8R+Yg3S87w4Aftc0h3zbduxN+At6v5xFsBw3r2Wq4Dje1qloPHxtBz9rZR7WYP
64WVaH2nCVzRNF8uReaWUHvssg6fvvgE0vqEuf48kyug7KPZ/te4DEsKUh3oSiBaObyEW9K62Zad
6BNZf+IL5o2Z9tTDjpzYhNW8t1Lfe537YafWC6hJKO9mdd8E3UNqJI9YPwkUxvS1mE8/T2L/lg7+
jwq+/6KE/7+I5cur+fhb6/h/jqZw36cywUP3+Mda+BUIu778VQb/+zf9KYXb1h/I3GjhnofYQFkW
Iunw1er//l9sir8xwvKvgadbwpMc1v/W5yAoEsdUtMACmVRTwvJ3Kdyx/vBcZBcYsDbneI7x/06f
A4vLbyohKjwysgl90cEYgVa4yDy/SAIg35J8lkS6zQKAztiCwzC6Njwy3Cc6CnOEdZDoJF2vIYfM
XW8zClZu9RmW2Xdo4Ce702+Jyd7PnXB6IKHpFfoKBfcuJUEjUYG7sR9BH/h+j32rfUM1GnaTYvCL
93fjjRhAIK/ckD6Zd6IIngeFE12axYpqxjvDEvDWULXWQ22vpyr0l4Hwjc2jOGfsvO77ciBoZZ1h
ytsPzXAqPes0wqA9kfZ9GmP9hUONYDS9AeChp3nFqZZjbIcnWlpEE424QfWIgncLhE4kawBx7vWo
0ld63k9YV8Kr0GErq6kqtaqcukI/vYZ71q0ZEN4z4sgB8jB6U92YHYY5u8xtTW+fkV2hMV17U3yl
HNM5x7F7103OQzEHHi245H1BNZS7Ok1uEmPKtr3oKPQhP5gbwjg5Ho71ZjokveHuASwXe5/xg5e2
e1WS/LJrXOIVXMDRls+6JVjV+OtGYMFPFIQMfyRmKMRDGI6XuurRGct7kwahuqsOMbXRFGUc44UJ
VuE5NMNrfD4ckbvrgco/3H6EhRkY5xi+3KR6ZAXlK2v1hGBN1U8gnifFkgtAB86FtChEap5sPAru
FBgHDajvPDnLAmYaW6Nt4m3AjnAcwg+euutoQdhNWm0Ys9rHCGP1JmnnYxEFD9CGIVEv5HnaLUiA
pJuiRY1yHYb6ERjIXBEI7+DPeemRIz+orPpQu9C+MvA8abIvVF1CUU4hoy3ScB1eDSRi18gO/spo
cuJIqny1LKqWKJREflkQU1S72636ij34JA6xXKYP7B9JT6HwK3o4u4/esShFW3ZrLWwe9KZ1lad7
p/aWpG+2N21A0uQrYPhQ0WGK6S0zp+/+EO4Zy1A03BXXc5Y/G216m8vuprYkhQ39Y5CzP3eyTToW
W8bU84rYz7ZNrH1csaWKk2pElfLe2VXsR4/SAVnYxtqEYAH6A5QT1OPToMCSW/p+7O2jKSQOKWoB
6ZNa9ZNFK2VHBJaOlmTH9UMHp7qYc1Zv4ETcWx5zlHQor424DrdFUx/SUYCqMQvi/MBF6LOFu9D5
m1xjycRuuiXj+VDRfYyQgUsieBmmGUeard9rYDrVHH1wmnmeCjIDnDtg5Dgfs1JvTauvQhv7KKmA
tTG6jzazg49Oxg/EzI8joq5wp2tA/9gy64MddorEQ01LCmcKad1AztqrdLyjOkBzmvOvqcYCLJDc
hbUNH1E8YCi5qyzjPi64WrA52Uu3ky+LRzthXhyktHJm057DDBSszH8RJU6pSFycNnibay7vWdR3
DW7GKtBUJ8CpSUoytgnyNcB3tj8UxvrugaaHT6WzY+J92lkoiTiUS1Dw1AaM1nWIL7RpOnL0BYsE
4H6Gf1KjA2C4krnz4ammPypH5btqfBZmeBWEYAFxa65dugFXUGIe+YeUDjm1JSmyHogwcokGa06B
l1w5Oei3Gv4gC05tQC+RDENIYt/U4ESPki5UWXaPEC+f7IFZjYWdpmFyhveqXmtTw8i0THc/+LiR
5ip68gwol2yM6tR/icHHcW4598qzNl4fH3KCRxtfPvvFU+Q95d5IAIV5OnvPaWMMgq5DzeI/92e6
NFb5aD+DRtlrnxGjN32UU0OEKySUOdUOAR2fXlKUnq0F6ECHBlCBmEzj2HDRF90ateFKSHXOMcSW
OFOx9dblgjTZMHt7clVxq/AQwhNPuEtQV0jNaEk4XBzdrvtGCBTGDt4ym220kLe20710KIx49RBs
gpCJbt6wrOV4vyeAk9Xcf7alqPYizAVHs+SuG/vveRmCAUFG5fPznpqBAwNcO35T6QImzd+GCDsH
ifk7elp3+WxwvnZZchW02qHjn9gOlhzSmFRow38fOEauulGcBmzeLAVLJ/nwIlNrfujH6Ll1incZ
ymu/qD8mxwbhkcFLyDGUmMesp4UmW+plrO7ZbLqD3bWMdZgYq5J4VA+edZVM9i6rpg4jGTqgyziN
SAF0QXMaT7KO3/HlA+ThlLOa1bCpMn2ebO+DvXOx6YeOSoFGPOMEV5tIZnobJNXNCJ/em7D3W6H/
Y7A8oLg2FYUETpYuzjhEo5U9HbXh93EwX70kO80O7Yw0eiAmI9eGvvqAMHpVdtVNLPC8MPHjfNeP
KAysDGCRKB6wGPQxH7qNxfScm8ZXb3F08gd9dCYLxZHq1Qa8LA7EO/TKM5ng2zyr38qZhyqdkmSj
+otjuSgdMb6WdrzyPPg4HpyHcuCIyeMcStfoHzhib+l5AFQQWzTbCvtTJfYtH+cTC1dzDcLwkAqD
GUvgYXipuns1QHryDBMBN2HJQJdZozJ+jaH1oGHNrrXRX+FYuvDoSEm/a4/LYsH70VoNUWFV2yVa
1nSXNQnSUevVpPbTW9TEU155d5DiOMrOnbWiCzPDjlijQ4LRbkeMiiipN8JJP1oAPBH2dRAzc3Jm
R5Oy2HDKk756GRyCdpq8/aom9VESFmOuUd7HVf5qCTgRiZ/RLwRUh4F+tZ3R+D2rv+TLtkt313aW
PQFy+EE74aGc64yJufiRg2MwGu8KAPN8JCbBvTWYe8fpIU6T8SND31nnuPomDXhrJChjWW+mtD9q
17zg3dpHesDyqBmQKWtmecCClk+7bFI0GPv66IakZKx0/h5L732yoKyosPOWivAb6Ll7v5q/lQGf
kyTGFssSgXagk1ukb63tUIY9jVdRwjPC9vt7YQO41km+F5XHMXuCy1sV4jpuc2ft4GRmWtrBcCgh
6xR1tPRUuG+I2qCI4+GcFbO57SXcglS0+9yTLRrREK7qOXlyvfw41cVH3QOxafz4XIcj4bV8IJDB
WU+KYthZRE43iZs+GrF5bUOJ27OQdVtwst4qpKR7G5Yl8ASz6TcVftxd4xAh9zKIR9p1rmnugu7X
smok1mnqGypag/BlGInoz1Mt9sLVNuRAmGG5NsNd5Gasi+Fgo1fVaJgOE/qECuqivBTKfrMqiIgN
z4IdmZEL69xVL/prVvKJJTE+MxN7UxkfV2w4cAw9ZuPxxH6LUtDODIOVoUkq5ilCaJqQNEKVuJET
E//M9Z60Pd3LLv42zBONHfF12yZvqiMI2CjNq3FT7N0RCRgXHirT1xjSS12xFQiYlZvUlGytUH1V
opNb1kUY3XCQB564To2JzqnPWF6JfIOrM2yRbIZa3OmRhZmCgcuwAMwcobF8a7XtDOMhH6DWjvoq
t8UpLCE2B534rJRjXRFff5gr76l1vG1jeJQjEyyWI+nGrNrpMthFaLib2c3LHcYBbi1DbbOcRzgo
arEeipSeiVJlm9bE1udPw7clgt+RBwMtNgDQYLrGYgrfqOo3sZwCFJLgnjA8AfsuaVkykzc4bdcW
FWOcuulfB7VykRgT1y0ZlrWIWgzy8FioVuf5XXd3XH1wygNcwXX5FATFMcF3mpA9qnqGTc40P3qe
h+qW1Y8FWahtOomr1p5ejYXyRlsZbtpxerSD5npMxGMeyBsvne/borviGs75WIdHy7PrdWK5763f
n7WZDBQwjCdYbofJHa6ciHYk6dirXifsuJS7nYjSbpwSfF9GRW+TG19Y5845Vmj2A9m06hP/JnRh
BOqsvxqKMsX+xwU5tdnGBK22MZjbkL0MDmh+t0iMR92GPwIRdXtXQWbmqUKknZB3W7qnOh9eUi+k
djPMv1PMvHUb/2g4EExMlN19rtPulEby4vhJtuXdW7EW7cI0OVe1e2DbtRVV9FqqkVXHrLqjmeX6
4Hiq39Gx0x1q/DUh1afuETTYsGYs0B2mTrMbZ1k9MdAytxgPhxNOdyyoI7MvB3RI66zq2H/rCRxs
20yzwWU0ReXCqeqoBSyy1iCaa2RsU0zSGDHit/a5VFvtn8AdpzvPMWN82dMrop5Nqt29jZyOjGib
bEEkcApN2xf80ddw1p69uriKA/S9gEDTtpLpG/wbkI8k+9bUKOD38Ae+q2Eb2LsrgBXNLjFkhS+C
kG/dZLcMTVo8kzTzWEMdo6ol75YdzVdO555yV5A7qVkSsQzsnZIWdjMBaxEwq9+q0LyIKL+NIvdN
u42guyW5aAMmPI6QneHWZLz4jYN7pxTe69m7OOxiVwnu2gV40hj11vTKVxvRjINfCNkggkiTuD5B
Tw4zshfki+InbtcPuhVuong5XzRUMHlT8+lXEBmNOXqQxcckshcpmnzHgGrnsLfmBAtOkdHisNUG
hM6UnN/3yKKt2ouqaAtXj6FoZTAfSKvsGuPfGyMK9nAW35XH0kR3iR70DAar0cjqc0bSJwU2KSeD
A4S/reFYrXMkuUpe08bxmkR3ORtBnVlXbmHR3RcXjzMOLI4hMUFtItBozZaNWSXuPz3wKBOxzJ4t
CBo/qfYKdktOsTqpQOcQ9em9FDdUHtbrGv0GhZWa6ak9VtV0ckry0WTOoA+4APTbGQaQvPJNY+DH
N6+UM6Ca2AClnE5OW2kgkOrZudPm6zjUwdGunF3BIXfOxVEWHSQbr34ZewoEg3p+rhWjFjGdA1Zv
4mMXYFDNLlDihnqldemrvV/kx7Ec7mCPgizS8WUuy6u4NeHTiLNmCwb76Kkt4VVW7gMFE8/WYB3a
KNIr12oPHUX3qISPyAjOqiLFp6qYVnufnF5pA/3L7G/0R9NF1dLAV+Xda5Jc8rZ+anLX3IQR+Flb
Tp+o7idI487OYQcWDMsxHuxZuhBmTDey1sEs6XaoiDk3gMPAQJ16P6H7uEWFDrmP4W3FJw0yzAg+
hE0hQYURsL6L+2npk85er3Lpn8sqP/e9dTLHjMN1H9xETU+Q0AtAzsPKIPS2Jvf41ar6ujKhp5j5
3qg4TZtufa0YWzoKE7SMX+f8re5uQRQ7vlqPmuYxZfQ7XbEnoQ9z3bUxD1KLQKS+tMSBYOeU99hd
CP3HeQ4cNXqYhDKuzKEjtuFO6a7ue/b6yrxMynksU+9JtEygc74AGl5jkXZdtpQgsMpPd7bJghTz
pYnB/NvdsO+a6mBKBlMtRWpBf5BN+xhHZbMrpjc3cd9UrdQxHWkJoEgJJSEvzBumAfOFJD9l6san
xSt6wY66Mk3vlVhneeh0ivGNv4LoR3+ZJvCSmF/XtoyGjaqJyeo4sTGbA69i+mLtVJpvmFSh1lGc
TIzZWQ9lZ+yJGG4w/PHaS24Uv4jtH00EBmmEerxybB3sbadMzr3rGSe3VckV0SKLGDMywGCnKXxb
kqNt5z78+8rz/529+qb6Kh508/Wlz2/V73bt/4TasqT15x/Lysfma/FX/6orL9/wp6RsuH9QDETb
L/5OF8s8+u3fNGXDMv+QwCc8k32hZXrIzn8XlV33D4ERVCgP6xffuijBbdktJcGu9YdjI0/TvoQM
zfe7/46ovNiy/pdti4JqjHWYZS0Hqxkuu997e9kjtm07NeDPbfsbMiucqaqkYXHOKUApVL755Z35
P9iQf/Pm/vn7eOUuveDUB8nf66pT25vHgsg7O+gFmGUE81IzEdo7VrZip3FD7rnyy5VCJdiwKGav
DYoyT0GnPFZtMZ308D+ZO5PlynEty/5QMg0AwW5Sg9uqd7m8lU9o3rJvwJ78+lr0SLOSrpS6Fm9U
g7D3LMIjcEmCIHDO3mtPD2BlsiushXJn9Srb4/KmVvb2D31eaf/7Ox305g79+kBK51SPG5DDu6xI
ym3iNd9MNcZXsW0Cdu/GXL090ssn4DnMDkbzgsCz1YlwTvatFFCWGoQtKHfHaXKPKvW9/ZD61TcP
YcaZK3suK1yvjCaFx8Sho0XatGbSPe0hYMROoHRUzVYB2tjO6aK3cVZirY6z+RZ9LqYw2/LPPPdX
LhLJIKNJKVEI2i8aF8Czcp3Q+mSF3rLJqNGUsBQ1aGEu7Mr68/Y9PXEN/HORTBHFi8VeX5wqNnH8
4GVHsgxTslzTS5Ns+BTLDBAGDv/2a6qgiVDOkdYH26vBMoVL434wxDD88kSVk5ts1ykai7mR5d6F
wYZr0upBhHINy7RLZWJ9agPZ/IzHUnwzRDDTqFWL/yEtKOpdvH0xr907JojtMR9dpf9Kx580fZrE
yNyJ6xUlL/ybsmmyY4FNEJJ5Vu3LXrn7t8d7ZYIwN6jsgfpzlXLXV+PJeOho0DaMkOPiDCHkOFAc
tywb7EzqZXemsMIPIfqjM7NSPvcn/H1iPvBFhyK4dAm3O3kNNAeTPoS+TROkyynMCeAIY5o3x4YT
615YeXgplUkOuQeFGKqFOqCGmM9M09cu3Zca+YityTlz7eeXbjk+JcjIwe449eoqMb08xrg67sDJ
tAe6JGSmROVwZlD9Ygn2OFLSzJMeThocac8HVX3jWo2mtq8X20evT8vZUCi7fPupvjpKwGJPY5OF
5lRLDQmxlQY25pZS0rKHamN94CTZnFnMXo7iKxLv+Z74PEIUH8+vRTtDmhYNfsSe/Q5BXNSFYcYQ
0XLmnr1cnn2HJyQ929Ou8h16rk/nKHgM2lVxhyyBP3SBTqe5qojmpPI3J/9+KJfHEqzr5f84nZ4O
5cCx90QcoGmGFnFN0pd3qfKUQqOhovRvn5HvsfnXNJEFf9nr3X3y5gUyn3xCx8Gdzik18ID6PMKw
8swo8rmsnleNHYdkC4E1BnMVcu3nwzjsC6FxMIxwg2mP0AdvXxr6P6aBbWJWJSSp0UuEQeIseEyr
7sjBnHKfCt27t6/3xeuGH4mVVvMtIsvRsU+eYuS5jdU7BSdTNHRsilmv67J0kDA16GWTyabuCQ30
7UHX79uzHQ+D2koReWfbngqcEyeWNzaDSdYpWua0HWw+hpvQWGqrkZ1uWuVGx0GgpQP7kfwHN145
ij2Fg3TaF/7J9cq5sB0r4XpjlDcAD4h4SFOK7SH5Cjdo1eV2DJS6SxG9X/dALXZ+ivTMDwGIv30P
XrvxzDHBxoZ3ddUlPJtosgf4l1Vpvc0KqhlWUt0UaQJoraW+G0WBdQXyqTnzGUNbcXrnPV4gwS7T
l4JdrzpZXQF0dLbJV0knK8IVTB8aSz4SwfsEj2u8yyRS0aoXPcEl/RRdunZufyXRIiCYOkKXLXRh
p3cY6SiTpEuK21v7JV1zZbnontOII3ziuXztDakFv+3CwKbutVVc0v6Lb+O2oPE1ZUq3xxpKzVXW
IrfeN7MsP/cNnmxo9v6KlmKtXmGUjnNbQqMBIlZ26qq2m4jQ8gB5c8sHqNxqP6ZRUCmKEBRYqpSD
6LJqhwfx3fizZjsAko5jbdCAik/gRDx0iwM+F774vOxVBVVsO4hJEdmpO/M5SMqu2Vc1RrONrECc
G2YujYamDjp8ACHFNw3v9GeYQBFgqwxbkT2M+UrQZEssQktug/ES78IzQr9fACWne8qR4qJlRXNu
MHPnj1XV1RSDEtj5YU4zTZPyveyKOAp2o21P2Ey8EJTGRIZEvxshj/0cbaMedTFa+b1RsU1fam6n
Ao1btmo8ymlNrQ8pamxAg62zx22IQxx8zdaqgVEz7isaoGYvwd3DlqnH+NajZk6FogaAAltxRHAY
oNbbwo/NSGuaxxbtALXvW0sRAAUFO4P4X+WRn1z0Q215gO+zhFw8ZDDzJmi9/tOIJSvYxhNo503f
JfqxHQV1WmSlxD3MbT1QXW2H5lshJCDIJKpazg1TkOKmIcPzsCD5QJqtJPN+QeYAw48aPdCYktqx
Z0ZMdlG5aH1o7a4bD2mHQ2JDyHCU71VtO1jQpUs6tWGb+JlAyCHijeUDuHProCdLbayQgGNsKr8E
db2MO8K3rce8JIydLmSEJg1lGyWIwMvsG2QrFEt82q9fmnqkfl35gek39izGR3KTmEVNkE7fvdrx
ajIiOnMfO+3s0sjran/ZkGkfxWTRm+VuRsTo7kUXs4tPEbsc496lIRX3BXGGmuiCetd3UXwpqrkj
RnSFC2510ko05EGUkPnVpUBDQhR++z6mX5OgkP4zLEg1tuDm8i+564z37iKo3EyQ5qG5zVl0p8gL
gqfKjB4PUQjwjsYESUA1LYNPYmT3vIcUVF/GhV3Ql2wFudoDcZaHgGhP+g90B6F/DOUdHtmEJi0o
OHSInIuwXTZ4mFAilskvb+ghkAVu3Li7hSfzAZ02VCLhY1MFdBdTR489q8bP7xNv3eMrAG+PxrXc
J6kPSjZKY/GHG8/S3nW1s+yWeZR/ZvIciBG0B1AjXZ/PIOzJPKr2TmaT3hw40rqOO1+WqwWJEv9U
CmLsijhxgo0aSt712EnIEacjQ3Bcj/pqZ2kXDHAHFt9syXGzMB7MdJO24AUQ75YU7MdN29Xzj9Qm
7Hat7Sb32JE7+i59OxIS31Kk2rh+5X5V1pBByyIIoiQ3Uo3wPI3RABNN8KuXPT82jBMLFlE2vy9G
tirHAbcfqaN1cVELET6sb7U+unNp3C3r0/Bo6Tr40kKASDYySoDVQRqIMD3XRZxv5roIfgc+dVzO
ZmK8NpOkSoWqS2nodQYB+zgqzuxtFFUfkq5Hf5H0VYXkcVbtTZZTd+NQLnIYmm7jvm/LkTXBncqs
hfUdV59Q0WSEcwjh/HK6pfvWcRStOGS0TkdxNyUEbS070kymDgl1f55suPPgRtwyIaMN8OrUI0pP
yXnP6TpE23GcxHBJjEn4LtMJfuqhTgO5dbwYC4jrrIu0jMf0GJNqiSY/j+wvamz8jzW94u7o4BH6
FiyeyS9tmqfZXo6W/jrHFaSZOCuIIyuUhNgcxb0B+dEQdFiisvsde2CQeB/rb/EwVz/dVNEBddoK
x1EtcRQgniuG62kA8XbNgTx+J3wivvYCSgZ9nzFyfi0EgtBmtWr1rc8aWE5xG9Tkxhu0VEMZzbQX
qB/dyt6n3RFzes6wijqtvQV3O/l/eJyAIMcucyRGL1d3u6zQM9CKLlK/UkLml03DvMGEUHifWsvK
v4EJFMsutiSuXOzvvbii5aEJj8YmiAkcLMRX9ppEBBhvcd4tZRMDxKm9oiIrBwDeJlkReVv+Lio2
EzTTDT7xEe8JQP6fg792i8KZl2GTGZf4hqRWRBiMPlVK3vMi8hB6VA3JhOkaDodC3bo0QzXTmDcT
kaxGrtrjuLbWfCUcjTcpAWFi7WAmOT8oxn87IN9aUDXgf1vLm9k7k03op02T0KAN5jD8NHMeabcw
UUmBJVM6/8KnC3GNOzr1vibML96mdbj8QD7Zxntm6Pyh6AXBIVPRrC1+OdTRYXErm2gXpMdEXHd5
0PBPXSjoQ5EZe5t1xdpyL73ksghbF31/kXk/0JZnNl+CsSaMTyPkYMY1cKB5tuqmcmNFq4poyWhD
SaL5bDDix7sk98iupI00geCzZl7KaEDA0LXV8tV2abZsbJ0LYodnD13AgNBvq0AkWpQvcAls6IaV
j4IYO4C++Lx+SiIF4ptl9Opvg+xNweI46we9cAnUlO30hh0Wsj4VDvIndWvx27VKe+cJtlFIpYbw
D3GgFbBZblV2wN1X3Tfs3IlQsO0aUX+RhTeJT8vXXsZuTwe1+lb0s/MujCe4x0tmN/d5Zqlbq0LO
yQcvf/SAHd77OAA4NpGyaYBZCThOmOcOxD/xkYFJdsiI177Em0Xj16vokhp7hR3hU+x/V3WyPDpO
rD8ChySCGbct0T2qbeJ96fXt49jOdFlMXPQEddjIC7Vd6vYiXZzxy7hIdrbcOHFbTR6IdJn6/ZeB
rdL3qQ9aiZ5xyT6GVYlpK0UVjgRdgKFD6NeZG0Nc0FdNZ6HeBqZsD8qQgbnGeeXJJho4Z2z6KOHF
ElneXzW1V0d0ECj97Pz1z6A6COY/gMtouxUSR8A2HQxU4g6Z/geybkMbYuC8fDEViM5dOznzXVoZ
Mi+abELr1jOFyCHpYOw9TJpOL7zayvtoEMKUpDS1Lq0/L3Yq7LLg9YIDuWrdBGh9Cb/3ym5+tWOb
fYQyIOpNLntVI5yp2k8r4ja9gJHkfGXSeh/jeqyv+M6tvYPCm8jOmHx4qGwKDW4JkbjexuQVxDJv
9GkwCWW6+IAaCeFlinXF2YDnSuIrAYnn0rRiwj6TWjDJVK7UV4tWy+roQQSyNdYCwXiuVXyDzt1u
NtCJ1A8OJLh/pGhA9ydBkf4w/tQ6O7+Z8TYZ16FEgXUiudbAV/N9k+fBg4C8E1xojHmI8YTTov/h
X8TkH4+f5OIgaBBrEF+r0+KRzGVMgdRbftWojj9Kr5sXOJyJQJovkoxNWO0tkEctET5ijxzQroku
Nxs7t1R0kZBK8L5NKhrKuVeQK5eK2H5n4lbTK/PDVGAmhQWBFC8aPyWl28M4j2d2a13aG34cGwGD
Vyuw7ps0YqOGA6q8HPAOEMZgWdkvncEP2yzdXL+fZagIS5BqwEpTE5rs9cT40FJ0gChN3ho7NhQw
TvaZrf1gV6LPuU8tErfZHXj1L1pTfK4rqULakUQJIvGMBnnpR6574VZ5e5wyX+01X5JsO8gZJ2DX
S55M3w/30xyzRw+Hlki+amp1thOqnd9Z7jiQdaY4AL7XjsTkEi7xWPAlWeRvoIJI5WF3eRs0Py7N
0AgvCctjCEUh0WPWgiOqYhi52TjtW90l097Ncyr9Xm/6xwb2rE1zUHBPQxbT38aPMKVqkqHJqicr
ZOdj5ieHmQB39+BCJMaxXIa0CJysXGWLKiuZS5CdvpPknYebJsxCFNM2K/O2bCThIHkTe7cp3U77
AHtiYh1wseE0nphISZBrblW4rEd+qL7ivU7CmZSKxKBCAflH/wAzyax3ozHdrWfP0MxQq/IZRQeM
TonvPXtz/jRhz85I19iyh99uhHKXww/JduyMCx7h1CzNBT3fBhV+Q+t04wzYDDaDO0wfU78g1QD4
A2pwdvyXmayB2Ay+7V0aIpITXsBaP/TDNF5xtJZfBinI7+t5NZFTdWb6FipVoEX1hTkshv0gtfta
HVrHdHS8Yz7V+9rSExh9C/UMWU/exxnyMTxcdPbV1ic2NtxLOhnt1ilYc7aQOqiCiHSYHvQMYYPY
YC3vo2pxfneyY4tvwhi1i10UfwJ7zQeII3+6QwdePzpl2rMfxPy6UgkTrPiVoQv8vm8L+2vfzPRQ
fR1rEn0DoCbEmgcoAWPR8uZEFcDwfcw3F7+anQqzC9t6+dJ2jZ6uVTPRCoIVat/JvHRyOtKU37Yg
3s3F0syc6SamvbshxkCH+5Y9r+T7VhSHERstGkEy0icgyHPz2ZrRqYF0FPJd3ki0u86AHizv23TZ
1aJ1rui20U9V6YATZymD+CZoo0ru4sqlk8p/LmNvggTiI6BNcF9FN2U/DS67W9Dh3U1XV+SoGdO4
y5YySv44es30foxC6zfswzTZzNgFsyt7yEZvOxYDbLGKnevtEq1ryhiS/7lnn7Q61TMfBciqsD8q
47WPAUnU7YWYy+Sys9vpF+xXm3TcuSG1tPWtBI9hTcrMJrCd6AegccEDqxCcu+yO7NUUkHdbSDJj
tvfChRsKmpzc49TgZtVZV5otvymyD3wRwZ5TI7TSA2Ia/yLWRKSwYdbZdxKiR2cHO6+4QbrG3Sbg
NbkjBVD/SZtZ/24T1Vz7iecNF2zeOM3hs0w+q8VzPqkyYr1wwyIE8k843TtywHHP8uDyFtVqGV82
pJu6Gzd19R9tkxOys9uaN2Khl2HjhR21dZxJkVkthlLp3dA2gjB4n954U0VLs+llwTYSS+N8WZkp
g0jbusI5DKlBxFAlbZof+crmKA3HjDCNGLOXv8+8xrqedNJxhVGcsg4lAydny+fTyXau/tmpODU7
p4rGOwSPy7ep67qbFqneNzMV1rdc0D4lQ6tSfOHnoEQEZwwF+4CvaLe1xroxV1lK1umB02P9vSlJ
rFzXgllt666KIMfhR0HPg7juQ5mkHjQlf0QwTe1R/Oomn3iDLliPz5Udhw9521bE0Mic2IIMI/on
pxv115YXekL6YPRvOAjLg9E+Chlg7zFY/zZyayaiRINfOSFMg8hwGtnkFGquMxZk/nZWIX8AERIc
E5xKoA4A71Cz4Y3ApC0ZbDtqUpEuR3vwUUBnCXd8iONLG2+h3God4zfpyt7+4eHeRsZf6ba89OgA
DDuvbtKrNiuRfJZNhUejrHLsLSachLcru0AGB6RVbICR5FFMzgMYrD3sdsgyBaFoFN5ji85aMRMG
h6L2c+i1zTuT2FADRVaTkDLnbqkPhaFmsyaBNL8SLBBMGjZ+yDQn0b8vlsiKd26UZSA1fU6pybha
ghtebL43lRIURPo6M1dIWNlWbjTBf4TotdIx7BSLZNzxT9fg+rRyfiSSEjEpujPpHqLs0y8qJteO
nrhuvB3sg3zcRBEYSqakVWVHSenvDxV7Hw9JzAmUV7z4weduumll4ZJ8TpGSwCqxcj1KQyTcjmq7
s48ECvGd7ipgvCxRoYfoVof3aMzY5UDP880VdZX0msPFTFp2z+Fya1rtLjhClhEx1kB9YZMNddtB
wQ6SFaY4BDL7MHFt5QH5Oy7HAZJ809kuByXbJ6sssod43LuzGn7wLe67QwDW5pZkuMi5LCryvS/T
KkeKBkyocvYrRpeQLzeP3uVVOn39L4hJUpQdgWyGuiJKLLM8jH7U3f1XGWbz4hYjHVeyM1dhYuxd
kDgdFYe3S9cvy/fad0Hw0F2iSxf4J0Vkl++fXa7GEM/J6+M8ILVcOuFclSl+s9ADbo2wdNmSSV2e
aRy80jdxtFo1Eg7FaynkSd+kCy1KgjGOsMr12H2SI3PNnoovYBkln6euIRgzI++ys7J4D9Sl2Ue9
RhHaqOj49j140f2i+aWCVQSCfgRJyckPmVIfGCuIb9oFDQyacpz4vPG2gG4vzvRl15bT824JDDWQ
R4xi8zKL9XE8aUmRozCozuG9I8k7uzA5NBjHFvP+7Qt6OQrNCLoyWq58PNqTz0eZZYxicxpJIhWi
OaqkSDDjG/dM1+PlbXNpfNHyCpRGcHOqdekkYN0I0znuApbzIcYhFoMH2IiBwvzbF/SywUKnng6y
9jCNBsh0nl9QiLkk7m2GsppYkC1ea+vQJT5a7NRl17r07F0J2cxu/+Wwa4dlBTFRP+O5nSKj5iyk
KAJEbFsLN7palnbcWkjgr6VXUHpdOvABHhi/twd98UYyKJQu3odVkBTok66WXYwkPPF9oAzOGa+H
OnIYU+MeG6f8YUI571pe1W2YefmZm7xCJp9PznVk/iKPkO0AbdPndxlk/Fp1RDNgD2qUmygf8xhX
Ud1dqmr+Imth31iQzW6lm6LSrxuc6a3niq1Z4C0vFj6st++EfO1W+Lh9efKO5yt18rY4cFUrjiHg
FbxsJQ8SzKcGym7jtPzuh5G0UssmhnpJs81idcPloJv8ItDttM3i9Yw3JLhzohoqAVFu98Is4YMb
5pQY7NL91+soSgBEB1oqh+6rf6K3SExjtWDviXTxrOwwO5Z9PeVheTPIEehNB+YZpg/xf925/usr
7zoDI0DwFAI3tUrlnq4oMh9F6Hc9EUpqmj7mAZkzMyrui7cfxWujYMdGhuA7geAin4/ikBZVu6T+
bmEE+bdl5X2dUqt+/x8MAqyRq0DDhQv8+SBDj/hA9KB+fTvTF6M0qzy88s9N81evBRkThEiUr3Ts
nw/T21MzFCWKczpe+s6GHo2z2w1u3NrU+8Im7y8guODotjp+3wtFWkvbZ9Cl+FR/LhyVXPvtZH2q
nMH//vb1y9d+WRA4SvEeaqG8k2ephilR5KISe1Q4f0QSmce+Ng8u6YHXNtaMqxzWGel4PcUZb/T6
Wxz0OGm9HosGutZNpSeKuTIdv7z9u9Zhn3+08NzDtGOGC7QO4qTF3wQYuOkAVHADZXGIqoRaG7bL
XVC4oK/N8DvKy+Ig5+DX2+Ou683JuDjd1sWIb+AqS3n+oDgX+YBamA9ki9GJCH22sSGV4FEU575l
L/VSTAbprAJQR4AIDE7eX2rOg7WYhL5vVtDsJXdqV+SzvS9yutrdnIntECUBqnRMxU6wkNkMpOXM
GqJeef4aRQNJIggKPfr6zy+YgAA2/R3NikGrcIsWE/UyKocNZuKGw/acXsp5Cq6oNE3fF3J2vsEu
/Uz5PbprLApZRlnxu4zkl/2QeeF90cDi36jCuB/imcpabHPa38la0mkkefDLJHRwkOC9CWA14pw0
9ZVJQ+CPclb4A5ud04dXIAIZw7oveXjR9OhEif9AKFWxdzqnfFi80Poiaf3cWgE95benzfqoTqaN
40m+1nzBmDmn+8pYiw5dPKb9Qur+x+iHAsN6pB7YcIoHMwfnXo9XnhpcZ5cNkIOiEC3M86cGJIvl
PQYcliMtfEDW07+bS22f+Ri+8jJ43E+b3QjYVHm6NvCBScjB49FBdDEfRGmbG03tHLtULd+9fQPl
utCe3EE+JzYPD/EUEuuTeThh7GOVaQoMKDLeSrvIORLN/bUcLDprHfGy3SgkvQbB+5Ko+tiMxWeZ
hDfskMJrNZgzC9DLO+xJlh02JX/Fafrkw1DnBpf5AM5JW0Qb6ZYDSY3+5Mzr93LesLtExEtfi6WA
je3z5xhAscpt3iPYgFPyhTQeZzdgX7oAcW/dVSX1nLdv88snynjAWFlsbCTp6mRZ1RZse60YT6sy
OeCWbg80CLD4VVih/4OhPLKhGNFjqp5cWkKlNjcTYeFej8XaWXfSS+ZPl07ip2eGeuVZrYcphPar
Koxj3cldzGi0eTkzZsiT6uAUrj5i0bbOjPLqs4IeyjTlOEBH9vkovoxFNo1cUEjfk8fkNNclpalt
N0EmIy90OLP/efVZPRlv/edPzm1wPkXiN4aravrlg3H9AdqpSA+kTpxTLb421Iq/4WNrO4DlT5aT
JoB6aUF320ag2DC0wD1pu7y5hv6hzxzBXxuKj53jAzH2qBmvd/nJVUVqrCfIajkVZa2uoGMk22xs
wotpocL79gyUL8dCHc9pBoIPFS4t1iPek7EKyJGUWJA6lFLJH5DpEAbq1L+vXQyzh6pq3G1PEtEn
MkA7+v2q/+zGJtymTm0wLZrQx+y89g6TrjY7LBbyzNv4ct6uv4/5JBHVBY5tP/99omPHiI+LtK8p
q3eTDMNDRNH7zBrzyl1QbKFdxX6KmsvpyZw2AjLVgfALhTLkGIdFfmmMu+x0Boby7Tv+8syMBUbZ
GFpQUKHqPZlHeEXdHE8CoVDJUmbESIXeZ7AqAa35bio3Ivck7kp//vebWF/TNeSTyP9SFjgZNwwg
4unWoU02j264KaOIPC5PdhfkDl4jfqPpxwxf7tSgh+s586pj7Ybhjjq6oDgGdP2XoM3zUZrxHFX5
5c1H7um6/Dpk29S7T35ZBIa1Fh0SiEb5/QdLRNVtvybCxKT/npnuL9engKMYcwmlMzffO6nAmCIT
1A6SbEtIXPBNqYy0Rlro067p5urezOBF3n7aL6cvnC1E1Q5oLI8YuZOPSVrTLzI1dbTK6PaTP9rz
g9+ASThzXevvfr4zYC9nSxYNj8klT40ntRNC880mhL4Ue68s35tQn4wR61TiT6t2jn7mMPrjpUWN
eBMQcPivX1P2I+sGWVM948h7svBn7QJRjIDDLbvnYB9UfbrP4in68PbdfGWmsHn0qEyygfT/2sWe
LlYsiw3qiC6l6E5eaDcP71F/F1+dnK/L2yO98tww1KDYxsTDd3kFoT0daTYRRA8LilImgvAQks/5
wxNB/fHtUV45WVLWRKSNRpmikvJOpgekUSJ5PS6ooRabo7zxgVfPYboj1CDau20+7zzbJkfUDt3d
5I4/idv2jzUyqwN9evSLKRmeQP7S3ds/7LX5xIxaj1y+Xo8Kzy8fRU3IFquli5wQg9Ei3UIE6dH7
Jl0HObDQZqPcsDzUbo70DyX4mfn84vZzS5gwLMTws3kIJ0sC6yEIQccGUJAO2acYuMit14bFmVFe
3n420uyGKDmsQnW2l88vM4Ms3fL5jbcCOcVMFWiNVhlDxIJlTkvBzTL/IkjJpowkOrk9QPnvWsbD
MUMSuLeSvgMGkXufYpo//zyAf8U3fNM/+hRN+H/+Vz/q/4cu03X//r+7TI+/GxLr56cu0/Vf+Mdl
Kp3/phmAyRQLFSc732Z5/wdc6Pw3xwO+3swWXHCSWsFTjykiEdtl26YD9jCrD+R/PKaaUCB6dz4W
OrZ066fx33hMn3/YKUgLPi0swWzYPAflHT/h6ZLB2bmo7W5BpzKHEYYGIudGqNk6FLzOGurILajD
6SdReO3lk1t0/886/zT15vmZ/u/I3BXlUw3HfMuUfj6yhx4qpYWdEC9QgNJFFErKtkt3dh/ZnA/J
B3QB4/R+l/1ui744d2A6KdKs41MaJDmCTw97J/E3lOfJHrLTbU0ZkvoY+7gK+h94V3sL8KY6kkoX
fOpmmf/Wai7VzoK5sGWrKElGaIU+vn0fnn8e/v4O9om4BwU/humx3qcnv2MQFaLhGbVgikLuWthZ
/FXb/UgC7prI+PZYz3cSf8eiGcCRig+SJkDq5J4jLhuXwWKFzAoiCD6SvUBQWUYI5W0HJ7vfDZUz
3b895MsJhpNHOWtfZ+1+eCcTrJ3GqetXSFS35LCnaoR12WXeDQF9dQI+j82EweTOW1rx4+2BX7uv
mm4kfDZWZEodz+9rW7rerNZIdasMGxeALc6EK7wU5BtbdHfO3NmXs5ltEuVFPjtMJkpUz0cb5gQC
Nik2aD5z57ot2l+p7ju4ReyO7UFmB2tGIZGCpz/X+nzlBrOC8ObipuVCnZOR676z/TlDn5dNrnM9
pFNGyqMUuzxKfwGEDC5BTDvXb9/b9aH9v53b33nEGY8KiuYExqnx5Es7YTBwc9tgDxcOUbqyYqam
rFRnhnn5CNetIbY77O8snaedutJuKefWqPXHVTO+oXfbbkJsGb8wDqNzePuaTjpW60Vx+xiG7hxr
L3Fmzx+hZ8kMzrSqtkOq08/eULgAPOkhHCXbnXY/1S5ivC6PY4SAvW0BbECJ4iNRmKy9qUqHrkxc
jubMz3p5DzzkvGtTmwVr7aQ9/1UZbNGqCynV97Gx52sRQj5Et5Hh/Uji4F+vRXxw2IizFq3djNPB
lhmazRRRJA9qkjU76hRHyGQxGQt6rB/fvt8v59D6cePwTgWSF+aUl4tWQ0OBotf0N2nUTskG3hTw
7c81/l6+mWsXyEZaK3mqVMGe38AulFOVlGTZQCgcbtPZyo/LiIgqXwx1bNcJop/CmgpwUevO+e1r
fLneUnpnSIgKrO340k7GhlLFMZFrjKnY/TB9ghRUIX2Mtq5KVXaLOplPz9tjvnJfPUUjCggFZ44X
L42RyExLqEbbWC3TPQE1+WdW3nPQgBerDucLnyUgWJc9xf99fmW9hzx94Yo36Dutex/Fzm1o4Pdl
CUylSfv1B8nL++9qybyirK20MtYOEq0NxCbPR60aC/r4MBGfSupncB2SWHqRF+B6shY12YWVLzOV
IPKMx30JjQWtH+YjiOFFedEKcmIuU5q/8N57Ul/OPOqTbTm/jQcNXBDyB1qJl/sZu8oCznbWTE+t
ro6+QrwJhdWJsBzgt4BfA+yFWkl8DyAK2R1Oiss2HSJe4yX7nXiBGbbO5Jhq79t9cu69fvES0Gzz
0eRQsuDW4TR/fuPoBS5+ahfLtkNw/6XphuLbQgHARW6UJ5gSS0tAAUbCuGWfyDaQvG/Yo/OiPIDC
tf3F8cYSrKY3eLsgGtSV54XjuNdN70UEJEJd29VLzZKcgS2AjZz2iLT6YNTphsfoTrsZ+O2vqmEy
bQeVDcthnnxMeyOKMYCS5DgRnlzPWMlENInb0Z3830Mhy+miDd00PUwkaI+HWvn8OUUhzdsrRP5X
0Rz0ySFa361GpHQS/gl9DfruYSIB4F7YnPbg8xESI8Yp/+nJlb83jhSU/Ql35VZzT0IAgGRNVNlC
EG88YfNXkTYlZqWBHRFFRj97TEmXuUuEPZ0LEjt9Lqzq7OMR1tAKDdALnXxzppxk12KA5mXd5cOB
NpOd7/WucvsziwInhpN1Afoh/31Cttdjo6ScdrIOplPfdEETA9vXiRt/t5QF8ZcADVRZCs0lETKY
wPA3kdCwiLQmRq+z78MEERMxWmsUeNfYN+5EFpVbRnUJWzyI7xcQfnkW39iTssAbuWRWjuPqzxQq
fMBNtpidzYsXIypeuu1SFvlRjRgwvBCqx2Hskm+LGixcnUsIjIDMS3y2ALTwQYrv+EguqsmkXwWg
3wardTZ+SDQGLPiEZGXiBSavJMbMtGlnuZB8Z8z7dUlMDqYK9UUYevW9WZQ/4LDJgNji2GuOaSdC
nHx+zNof9aF9xXqAebYkl3cTekCmaLxlo9jD44KpWjfObYY5SZH67h762BLNLgwIajhaWe0eYYBN
B2pLTbWRmB+/2FFyWevaXr7z0BFmYgqBVxlPKP4tmwjOTcuXpzmAWBk+sp5QCVl6JCc1Toy+m9P3
2JzseNPxK+a9NK7lXgQLnChRLBVQzbx9H4q5fjDayz7gACp+6xZRN5YP08JkyymiUeZPp2PYR+/6
oAaY2eR+g9OkbYM/DdJktACWhdNkKJHdV3LBjZvYk4ejr8Xa1nhTfy+S0LyXDowwRFTJDbVy58rq
7IPbBD5Qusm+5uaLu3LWkM20lR7xHuF8s5C3oqkrje4ucLb/Jj7jm5ViU8U0OQZfG2bUQ2w5NbDi
Hi5mlYwoYEdpP3bCyIsxwCVb5uFnWC0Ke5OkQb+oX5Ks9n2awKzd+Aserm01D/MB5X+A9Vd76nYu
3PS6KBznoQ5wGWyWPsL8MKzMWQZr/pAOU/nbymJrehz8XmZ3eVj/9GL3Q5K20FUbNRI+NxULxNEl
J8rNt+XneszK6BhGSh3qtBbvVYo6NhXOtEOUZG+iZPnZjGhzeieFgjeQJINIGiIulNt9ngUEfAYE
vQHKniowg/BIXSZit2PVah0o1dzB1LIIILOs7opI9q7Yo89Ek50kDYXqiPwJFZKGzaElv8wavFi7
okzaowpqJ93jTsm/kAm2cCczJ2fFiCI+I5AKMQ5CqQQnKoh0GsWul3q5jXp3Qv1subzcyeNA2MeG
6LsPiLA7gJXjxvQ2CTDL5yZ1PiP7FhvuKrYMq7ycp3D6v+ydyZLkRrqdX0WmPWiOGVhoE4g5Iuep
MjewzMoqzIM7JgeeXh/IK2t2X7t21TstRGv2gmRVRUYg3P/hnO/sAKjjKeXg2ljpRFqmURX7Ug6m
C+U9dL+tPFxkVEG6gxFq1/qubfCrbZYUwqou7CxK3GnZ4elefWha7UYncR5GbRp3lkqZIPQg063E
jkY3fald1zz5BIK3spcPkIey73T0qhNyZRLlur+CHb0KE6dyP1u9fKIbL7EV1cX4QbXzHTpcbtoY
v5SWzo98hvOm6FxOesF7MI7VI/kId8bc1BchHeMtj5c7V/tTVCTZu7l8qzp7CZLwO51MjedkPs8i
ueGQgjs3jDu/7w5yMQH4erLeYcp5B8SASNC17kyjw6/stvi9lhfb74mHF/qSePqmToiGMr3mJSF8
ATdr8Rtb3rYNrPfQbb9Emr2E7uRuSJHyomqQcGsT/cnSdQAt384/qe8etQ3xVBQCvA3zD8sks8tt
2zpq6kpu8i65tjxjhJNvRmU+yjgJMJKP8toA6VYm+RFogDzCjfIEarV5Vzozn9AyEiGQJ1fKz3IT
Ix3GD+pZ26mZjduqxx82VBO+XJgg/Alod7WXYkZgB7CpVjRsWhuRTGwIuyYmYF8C0+7t1qcXso9G
jQkS38hzMnkHSp2FAsGVO833ZMhKYtTb5Mmy+Q4FdXNXzAKNPi5Vz8p+BWhMT1RvbrBlVo5OG7n8
d0HhAYy6MvR3D0X1h9ub9Tnme3Z1AFxHDn5Fs8146WTLHI12vCs6VsOjYeknx1BMmKv6BWPsZfGR
+6I7CsGXZ0NkIaHW7XKimrhZOniVoWRct5jttpxC8L5WdRnN7gdkyHOHSPpAeFhN0uSw6x2GRSv8
LXJd8CeJylLAtAHxhX754uPWRlKAL4hXjC2QKCvCF4aXvDfhhyYPJfUXxhAMrPjLH4qcyF9vho/h
ZMnVkG6PPyj92VlJth3xhRzrGgwDeaJsOA0MeKQMJze4/H5aqTrLtAhIAbSxt5X178DA1Mqfnf2m
PUxReMPZBnqRfvfxUl9U6VZ7huXlk+P25csCHHPnWBimQDYsO7ESkleZ9JYczP1SiANV86GdmCrz
TPyyKrjqFrn10dDN2U1W1cEJN9xjajpHcxqfqrq99kP7WHc6/6E16MkEEr2R+nNktRhf55IgnrS0
T8uoLOZZc77zsrjYmFLtYjgym3QFb3I6Pyo5Pgq8k5sQmLFNk2Qs+s6WmCDc1nlpCpqLIATmIZP7
vEjP0nCvoNMfYCxz0A0jBpjitvDb53iBDe0ytTgW0/i7WTCVkJRzTROY7KpGQGkN7hpW1ZAZJn57
2LphVdiWfclsDJ2uNeHIWCPKKgtWbYklrEsOcmXsU2X4p7jTD+jbseiYvJGbcv3Aq/7dT0aQuNo5
GBw4ZKSQWn4rVq8Ne/mNFdb1S9hXP+lsVmtDRwJRYTXDVjH441lcnGGT+POt7OZzr8JlZw/hOwe4
G+Gy/cDenXWQALjECeajTjGSq5mhmnV0CU6/BGYaLMPDVPFQMroAg1vgFUsz5CXks5AFuPQGtqk5
juqYHIsw20mBsJpMV9uBFF332WNhYaRGJf87tPouIuKccI+l/haZ0W+YBoT7AKUp0kDEu06qoFLb
dzV1NOb++Nmr5dUrc4YyRE/irWg/k8m8jEmo71A7D0c3ccxtbndySw7l29h62U1ZzT6Wm/i2aSos
bwwYyopQ9fI59kkgnGayL9qdI81LJkCSEFoC7IbbuCbzYEJytUFA3Wz72N6NpfzOxvSnh+E7Wd/b
1FueXaHqzbw4/mkiHSLq8PAQM8oYTlmk1BZpG0Ay92DM4IudwI+7yrpH/rFxxZN0nXivZXfwbOM1
pmub8iHC5nRPpbEX4TISqtJumWgQYjGesaFeFmEcsGKn+D9YhHeuAYt53o9+cM9U+UVU8XeOMwaJ
GihjZ+cM2a5p/KfJre6WzgVrXxXvvlowf0wvDUZnsGJbps/mDjOXs+8tVeztoLxnflruNcShnVXZ
qw8bfENcZzEVJx8HAAyixfPuNs8nCnbQb3XK+W7H0zHUPAUkexxSdyTQalJPUnasfggZCJin8RXj
RZDh8Cb6wNv4WuAoE49Eyd3i9kHFp42L2fT5rhRFf4Z8XvJIwToG+XIhLa0+NC4+TJN42wr8afiR
Me3ZYTRR61XgbnU4389zflmC+lp4erwd6+anj5Q58glpv7L3ZU0n1FtQyXs/mOq7YfHSI4JYvjW4
m3x2vcoysqNNIs5LRlfynAThl4eNacr80yjkY+AZz25sRD1K7kjjWcv8AKo8oW7wCPwPwuKgJSIz
JslVwtGwl5sssOrI4hKgxB7fGa9/Dn3g4xr12x3elWdvMq1Nalr7pi6Xg150fg4q+7lIgqc0NcDe
OvKB4KkHP9HNrbDAXC/N8uFMxlmB74lSb0i3pe0/6nKkbujieAcK+t4oEAl0sS6ZkPonirTDnJN3
H2q8chjGyy1D8zsiKvyoazzSHkL3ATbPV6EGOB1oMJu2pN7q9Qre6+RvxywhNEPhhM1AxqHXvnZr
zqic2+/Gnh7MNiSgMZjtF8OESm5NJNDg9Jmjwez0eZyWu953+y1+6nHvJjkOQTlXPiRx+ZlXa/ZB
e5NxgZ3lYsRbm65ny32VkdPCwXHDc7dcdDa+9zWpJHU1c85RjiwcoVc/zBqSZwk8PMZp8xOGlT73
fUiQQZrdyT6+I5X1PI1wdAhPCA9t03PrzD7AffzJkala4EpBakVNYcI9sBYii2wv3uaqIAYir16J
aDn6AY74lJNlIyRpL5VRX0tCtjfMPbbLUL804NkXVwb3IunSG7ge5D370tpXGR+zbkxjV+IgvbFH
uRdFfEon68BiyHgfSVKKvNIgh4kFah1M8aEujfs8qPdBN7+Cf3htQmBc05ycfF8dOM22osct2mn7
2vTdA+F0BDm18mrj4w1d1tsFTkkuL4ocUpkfiXx9xqTlRO6i7qVwf8x1eBcO9nEAfnRSAW+TEbBF
L4dplyfdi7MYL2YmxYUM5AdMXI9AOB7BOhD0s2TvYpT4mvjeLWQmkJCMubKzzsoNcZXoXSDbG02k
I3eWteeq3qe95oxq/L0zqJVhumOOcSqX3uRi6YD6uJCyIi+o5yuBtuNOjuEpq+IH06mR9PggScQU
n8K22uMmea3KKtgm5YospqnFx06nbP7uW71+d1vyi0EPgsHxiQEsUSXjw4stQc9KkllAj2oVzVbm
0+TtjUmpISrcKXyhYeyfQhGn8ESEAVfZ0C0kbCPPCTwmOUDAbS4poB+9THFNEyiKDXcl+tzIzige
dNLI36TLcfgZqqNklHZmwzzClBqZWe8Y51gz84kS1uXfTHLcV2Os9NEQ6XSL/S7pcQn6+rUFo3DX
glOJIwFDlEBUd7Du49aIuazNMfZODd7VXe+iv9nylQrkVnTTsGsH87nBUWReB7f3n722T+8Rw8Io
Sea7xYqfw2B+MJnwf2mtna0MPjnvCBibv2y13GFOhjYvrfyM6r7krieitdwDwezfNW8QTxhxGGGM
Lzdx0vHBJWJm7zPPMlBtizy9iY3kWTuk1tS8bq3Lx5jmuVyGe0gBDwyC62hW00D6sHunATPqDTy0
G0sbwGSSuIu/3DQv7tK83WEwXBVT5OYsOaGt0vmSCtJtZcVEI7Mk5mxvJkyK8eJGwuDZjcigmo5q
wstk54CTPN3cNbW6jMP4VmQ4XDsphmflW+910L76PhQyc5bpVoMYT2OokxLG5ZFoDYPmIzaJdc2X
S4bqh/y19C1Fw8YYUonxWHGobMrOfS3noHyq2uSHVfHN5SEhDrPgh3OMBmAKAaNQyXIJGaGp4bUA
RqADTWRKtPyoJkKx66PfjSfDlo/ZYN/1S5NtU23FF/bsX02RN4ckm/UTpJtqvA56qD9p0JIvWavg
HjKe3OssKB+TFmoJyC9ww73hslSYHplUbueEOJrJW+712DU4y5IZXJ7HwZYDdhhIX7uKOnGf+KZ/
dor8W8r6uxobRoMNvwGTXK8ukLJn9Bqz4Xmae7WcuB8VDlGjfm4Jk7uWy5Lf+/4wn/0lfFtEbZwD
079P7PzN4QO5NE7d7FI/XF4NjyTxheqtI3s4EKTZ0NoPKdZHuJzVSwiWg0q8cp/MJOFHwLZPZJwd
nHQPZUSTDnHfLmH6Ey2T99Md3fF1KF17U/bOqzRFcEmzqiQplOiUwNX5TRnEIzUF63Ri18Qmlxrx
ls8qeyIOSbeuuwmIGRKpyTa/0z9zv7vhY2GVNqlPVtzlVrntwwTH+bNNGUPx1dmTSSQZuhFtw56k
3inZVqex7odT0JTVMRvj9ti07vhia2RHZNGA4jJ7ayeppiNqKnLL5pE60dL5XjRN+MAgKYjEMAQm
MJC4eEKLlBzKufgZALOJYsBfm9zA2uv5xUubGttiWfwdGme4NmiOd1lq29uymbscUytq06dEicrY
VpanyD1bmE/Z9iheQNNwC1jEORDulL8zEpkZn3gkTbOONy8WnJ1DGBAnbBjzgPR9uJ9t6ubS9crT
WMQ1YHwBJV4qPe5H0XbHuXX9ra4mU3GYl8apmb38VlVee84Sx5iIvZmbfeMRbDEHSfLkiwIwYj5c
QVbCVrLd8r3ss/S97nJXk74H0w+8n/i00kLtQ8bEvwLUZKwEbD2u6Bz1GRSSxouFOV69XHXmz3Yd
KdMYyXzbxAMVCd+NxIk0nnweuBm1KMFOxUxdqOfWI157GUYmRQGBuYDetGP4D/BayD7eDA4P3HFW
ipEELF+6JZocQB4A7T4XEDGoC8nBCymtg6SNz2aaqeY0xn1aM45miHs2ezNzfoH6G/l29oOKIdmA
wvrI+T2nH1iaOPTNoreTL2jlmb6KpfeyE89gl+wE+4NXDIB/rh+Qz++Gjq8PhKGgFQBOKdMiUqiZ
mJgD8bsSoZ574lLwGnod4reeROV4X0mVePeSzj45+n/uDZQsuvxEHTo7VA41uRAiI76qXAPHzg48
Snsf910BdqWv+rfGK/E/1IXHPyDJ0857Yj1Y5zPx8I38nFqgMSAYDKtyrrO0o8+Tmsvq1pYO8dLz
kKu9TSQhqRqjR1Clm+JKHxgwMrgmxkF8VbISUVWRQ/Krt4zOuZtHb02/cyvHZSfmimQrk8nQe6XB
C5D2rqox0gTDGzu2lBjduaIMRjpjG0LHAAwVkGDW8PIMCzjLeDDJF54dzeg1kF+V7x9sazqEU/uo
p2L6AWljI0LzpzER8dV0d6po96PqSJzpW46TEPL2yCz5YWGuug261Lzwab+nlK/pOPwKerFAgpiW
967MtjgiWxJ0QCUUBNFA9XQZLOzmiRan15O3nXMmK2u3DlQRADA95QcZCyqJhGewH0o6c0+7HpNj
by9FROZwFgbH0Zg+zKT3bhtvFJsi1PtkTOQdv8R5YjZePNvh4L4Ks4VY5OqvoHe4o9PFB2BsTwRr
lOmwKaXlnxteK8w/P+AjZh656wiiYTBXjGFYHrALNd7DVALA2+bhyEGglTcfOofcMJBtIPNQH8rK
vg6+qL8SZ0oIrsqzcU0CmSqbocK6V92bk5VPRzLp6dwdtyBFvU5X8nbj2/QhNIjDwBinDA9NA9D0
msl8bnayxW4ZparN6p09Sc+/1JnRwSGqLRx1PDCEjtnjqMXFrzoDQtgw+t6R4J2VQmKgJYhrwIM3
5pgIj+BPYTcnPt5sOZqjBUQr1j2vm/wbDkvEIaxbkW0k076R8H8eKI118tyXuF6uhcaQACfI4P9J
gWblJEQT9lu77QQxinV8VU4Y93tdh11KipfTCk6XAOFvo0CNXCtzme2nwp6UeQnRjpZHkZXLdAwq
t2iBP/x5TIxBPlQfo0d43z0mnry6KST7my0BIl0L0alNupVGSWjeTei1Vnbkd8b4F6u0JFw8cBlb
KnmXOIpWyvKL+ew2FVeeU3R3PMNLv1dkThlEKrXJ9DqEMCZspVsIo0baHUFoWVFZMse4L0S7psyH
QCOX6VX2nUn2a9uFWzWxpkwoMG+hYWYnlm6/gbq+cWXSTVFpX6Sy5zvO7f6SOd6lHoPyWKWhd0CX
sEo8JoY2BJ4dKqtZdumCY7IDRR6ZMqT2gWwJWJHIQrVu2WfNAoscFyhwQ5Abe5bj8Y+4tjpznZ+l
P6ouS6c9hJ+ppp1XimjJRFNEjgjIgdaTI1R74HmPMAzlpfRtJj5p6YW3lZ710cqCju4qzCEE4rsg
nKmY8y3PMiV61dXd87o/2RNL7P3Qqgh5zO2g/ikNqLGDcq9JXBRf5ALODwba2Yexy6bsMCGVjXxj
SU6LEE+DRRqjAcJ7jw7DY2JTwnK0yg64iAxhuycr750jQp41ndfBGspfZWLk2yKM5ZOlwFhHTN4c
fpJ5ISe3UR8hH9pTyp7kg/y2aStKQqv62qnxDriluRGwQZbdnLWUrTNzrEURZ750dnauzVjf+7Sk
9z7PXYQl4s2pF7KHWMlaXyXjAjZkPil0rDLml4KN6mta2M1DYfo/7IkJzmRWwa7SY/wQx0Ord0Uw
32PAcQ+2QgPnW3VLxDI2f9X0wV0RDvCqZubWGzGXBWvIjshAFfblIfCK8GsCYXNoR4Jmzanubu1Y
DBufUSRttmuRVrmedjJ9NUVsX/x2+FKFtaIeg5Ofxfo6aygN3Bj9bdj79hkdUcsqSbWfflZkwDyl
Ne8KVa/D0Nwemz1rQxLJXBlnW7LJnK/BSJOBiEQSLXddUfGEFZM3f0q/yKdNHhsW/X2e3Yds6H6k
ztz/mMqAa8IWD7iL7BvbXLy7AYYqAFxwsGfBijjckm1d3E5UIfuOCOlvx5XEyi9pd2+o4ZyTum2w
M5n8I5MD9nFEcTERopWZYADXQ/AOHhDUDcHAO7uZ61siRMVR+Sz8NwEqyiUyh5wEhlyUOw9FDnFn
Ykk/0tgL9kbakFfXs8Bm1wovL3KCAcVWqxkIp8RtGoV1gdPkHUycW8xDKsKcptYVxjZvHQcdQBo+
DWogzg/V5IGlY8jiLo2tQ1pa9OW+UYoomeplvzhC3iTGqL78Obdv82L8NYgaFmMnlxPtCnSUJu6z
rV0Z4lSTK3mSHlMztwjdi5kxr4oXEmcdOWXGpl9i50Fb/vTeQtsFJztKAgdD4T4Cc6LoUG25Iwsl
uGVIE2yKJj6O7nKkR8MCCMpr0wr9iO7DgDZW9w+KzRdFK046Hn0kECGeM1lm9ltHbhkSidgl/c7l
Idxo3fiPccaWP2jy8hSqMTy2pKUdh9xnCpeF2zwQzZlv64kU6uUdxRyT64T5ogCQ/mA4cbcFLD3R
tXZ58TTYk/ljcq3kFrDtyLVspcxqPOvO0uFr4a0zVLOq8sPgmoTFNegHkNylUViEFW1bZx2LbLEP
cVoM90s7EGRVlTGPfhr+sqe4+66K+leZk7mk5DCAoLP8W9k4stu0AypTvxv4c9jbsdDWaOZR/gST
lVLTEMk6kx0RlOa4YYG9d6Rx1HE9nlwvgR+q3bNlAc2xffLZwmZ+76w83yEWeamq4qfbIyVpyMAz
59bZuLW4ghaUDpUCmsDYgnktpEcioWlV/d6o1tIG1Ou2BmkVMTvRVxjvDJsWnT4y7q4vWpSPMCyB
zhHbtm06mghjYOVoI609N1rwnLoz3XBSGXN66RRxG+E4Jhe0HD0fBMdhSErx9U9ofDkuT4uYmm3B
+bmDaWtG5dQhlxLhyr15Bi76VaEJ27sBznuWfjvKLvOlN4sj4/T8XIXzR9uZ3Q7cuvnLaLiKMnvK
nMiz5xf4HPA82mxCFljBNqzghwbp2Viq8A24WMVQ0p8zfoWZc0yOVZdvg5ieYJi4xDbSrY1LadAx
NxB4nyFB9GcSveZLws28UelQHEMmZgzaNRYOGTA08sHpsQpOL+TW1lGKGPM2KFvm5IyWZyATB+aG
9B80W1Ed2Kj7wlFEuaza50wYSJI4T3d1Wbn7hgtw7yxWvpsNknxb5is3CS7hfSMqxn6Z2UVm54eX
vlZcgG7iPorYn6/LPMgXqKPTJ3jU4gdJwad5Ns7NPAgLemXTXJlUR6JXHxmBCfcD5IkLHK7sTBwg
+RfK6F7igDhOJUVwbRIpvxkQi0tmkK9umvW4iUnnRZOciztUXEa84yhjs8AqjMUOCRNun4OLnhEK
hsFaLjZLxhfULnYA3MK9ZRkuwMfC7e8HrzZug4zVREJP/9wabXBPfDWHusm8y0oWAqnHuSTH3mo/
A3y7167kJiQedWyOftt4u8whzq/Xc/8V9mzyS4TTG/o6TubKuniarutmZpT9mEwp29+lSqQZjYxz
z8bIOHGtFtnyNOMuliZER+HrA+MQ8wx12dikMT9BrRBZ5RPTy30BS+3saR2Cf5nn4NwUfbYuspuP
mZNGH/lWh08gGUGs5G2lgYd33cy20miOs8azVWUEMc9I0o6VP/c79Ad82zJXqTdcQDGZtAih1HYU
Y9FtmM6Ji1aGc04Yl1iRPUj/xUks8Rt6NhF2inKM2DxHvLSu1z1MjmO81Nlg3ajaV+elX95yGVQ3
mu7qwc5ddSZbtHk0qpkY0DZZIwh9OUBVcC08qRMLsC24XPp58JY3jO/LnUtPCGuSUX1zApjGKe+N
2HNuRKJGZ2v0iYo8rxcDfNJ2TYGs02EXWkv8ksq++G0XpFH44K8fdACBHT664LEhwRSWbo1xPty0
TZY/W+3sOrDtGDZus0YCg/XM7tJ3XXHgQKNcK90FnRct44Ss1zf3XU/Y9YZl+hM6BTg3gB3ujZRG
4ZlQWZelz2qxBacZEJ4HUBKRjKnMVwfdBHVTDsUoqGvQEv3g2UerZrwg2irroa42rDUcPbpwIsbW
hPLrDMkvAWmX3Se2wrZNi7Nl1+aX3U3y3IcL54Nrk3QY28u1DdnzJeVY3zSTEb9Zy/KVauY3rst+
u3A5x6YsI5Pa17e2JmLUb6H8sf5bG2Sn+XYwDPaijTcyzG8an7RzHnIGhTqzoqxJR8RHbsBwxyno
adoWEADKqvrORRWV7BCacepRaB/N2ICMbGWIXwYbjFFixc3BTKDfbry5aviZPMNHZgTifvT8n0zo
sr2S9aFz3Yks7bq7KfNRRaqE9kFTwCQQz95GmChYcuWG+3RW1cmiX4hsHfwM/QQhA4LJQyXN/o1M
2OQUNnHSbQEfq+NgWZIvEGIH+lySK6RO7nm/0QqhubtgoSRWup6acb9gttkXKfwWY+FDMtIemBKb
CoNkzaV6Hhvazi0ouMDkX9Y3i2Mu90HY2kze58RYzpyr7GF9NsQUT4y62IE6LHyISzAIEdZZn5+6
BMb2+u/EruOQZklcSRGVAzIUepHkOHq2rbaumMZdgnhkz2TPIBZ9ch4nVol7bBLsgHwHoZV2P0bb
dQ0u//Xpw6d5pLnqfyx1Nh1Nuy0pHAIg5XVntD/swWVf2TaO/0O5BnpAX83VTR+7+WUSmtdBvRez
16JVTkAOb41R3PNuczh3wBc3Q90sp4zZ6n8rrEQ5+zcrBLJKlDgePAnfDmh7/xVN0gBickbV/Idk
fgGVrKGKesAPGb4j3CHkZMOZtTacvR+fZrjNnyzkfZa9JKGtcEka4OMUx3Bzpa4RsXIa6vuQrSPV
WA6df7P09mCtmfSp8YsQJRYwxdBU018a4X/LvPfcVPzvX1Mf/+9ce//0Xx1+Nbef1a/uX3+r/wet
fcQr/k1gv/3sP//HL4QP/bz+AP/rfzLp/1V9NYNK/m7v+/MX/eXv8/5wAVTwBPB88hCwLPiHv482
ifKMv0CBCFin//D3iT9MZDfOKtJfGT0hr+H/+PvCPwgW5ffiacI1hWj33/H3gdX85wdUYO5zV2eZ
TbKwCP4TcIkZcprY4B42VteTwz3oeddTVmxCaGg/ZduGzOin6pjmlfkwh8hwXWnYu1wQlZKakLzH
Yql2XayyTQZC6eChWXwNrfLL7Zb+sJjTxFwnYUeV9J9Z5X22fvyK0Pt90TgQpO3vEeT+xon3DDcX
xHUKhJGEYrRpCkhrX1/7lL2lPyePvhF8Ow6VUOe0Et2eBGadQpr2AibGFuPvSx3SJ8k0/pKMW957
U82RXtLsSU/ZHLVJPoCqFf4N2BMbWd1MJkciGAKuQ7q6J5lb00Rt5hrJcpBgkEqbyrkTsSB815v0
NVRTFyUp5WrX1wefSjeo44+kGvtzwYArRTRJP8mrJHWEBWzOQvI8GKiSCkYnKPjMD+wSSJIQ4I61
RGWqS1RaaBSrrmFbGl9IMCLOKrGDfd1UX2422YesD2HvqkTucyuMNxO5BXuxkHXOhyM3sh07JAY0
4U2Fu8jzgs+ppzkdpwx19p91v66SS9cHVOuMP7WvrK+GlJpqi6bBPeIyV5c0X1gIioaslsl/qQWR
FTWFyw1IbYN0T9jDuY1E0jTYNc3lcqoC4zqROIPQU8lbZIHmtg9Q8GVEAKFDqx9Th1akW5iotLWH
wiCzbpAeAzZrlLlBE0dihO64VFv1as8sD2KJWDuW/bDJQvli5zM5uMlM88S4FUb7M6HEQcRUbNmW
6fjatn2/L8z5xp2QM+OdH26hqEvWYHMQ8U5Dz09nE8n+fMxWArmDmwLNxvjWkzazdSz51JmSmUpH
ujsGPIafLMWEoivJ2nnf1vbeXV9BHpSfMTUC7qCrK3sHwWGVRQjObpcxRs0aW19iTrzdIFE3lW2z
bx3xTpkDc9xa76u0ojGzL2VfLCtvtt/UofmlxizZAFW+M5KaNsnbFyRMkA2Akqpz3yjq430fexqg
H/OLfrS6qIENECkLxGVlD+qZoesxsFOkq7HznUyQGZt6eoMd56ybWYOJH6u1Msi7XajAttvJM4aH
+Mk15HjMEthiWLUOgDwYkYNgsbqAWzRAvBi3LK+lb7EEqjJznzXkuEMnRs3V6u4kkHKSPaXeO790
NhN8F1jufnxcoclAm8azGAd9HHv7JPIAa/lsH1og4xBXrArxkPrqPVFsTaSD22b9EJLUnoicl/M+
G4MPMSQ/g1G+jDayf82SexuUAlwerwnF2BIezAEBbOrzOsuxvG1hDkaLwxsNDvJSDPgXR6tdrjpN
2jNQxAXYvsf4wW3Cja3Xas7MPjgT0ohKHlg3SMmt6RVvKlBs8J3C3Prd9GS7+XuWEaG+tKRBWKON
Hh8OfExsxwYAf3nibLQOTtf4FODBAj9WpuOWMMxgHxj9rauYFmJjw8OKZB5msH10M5wnsi0r1HvC
5l0rnEeGCe6zX9fcz2sOwbCsg4WF039rmvOlsnuU2gSOmGSikYvLztUqwKsB5XyAv3qhgOZUMTIz
qj+dadGPMilPsc2gGbc+tgMwyptwEUhtLSZ6yfzF+r04GP3iURrH8XeaZDZHBn9n/gupEuzW5MTj
l8RkFg3Ly1D7X4SVXMux4CvaJMgcc8mGKpZvCF+LbT2lx3oFOFDOfZFRYh+I85TEo+SgJCCzlwoA
HKXcfMl9g+CRaQz5+vB6IMAg3cv8X0iWyGAoC4mOfrzRlv5GVKw3eYaIY+qaE8orH/Q5k6o/L+T/
X7k8zy0VyM9mIGBufvyFhLj+exFirQnO/zWV4Kn9zP7zf/9X0eL8AbPGxJYIkdmHLrD6lf+CEhhm
8AdWtjBY7eh/sgfgS6BqW+OtHfsPn5LGFH4IQy00V/TEf1Qtlv8HjkCxpmF7jBQgkf07VcufWL1/
VNW4FuFw2RCNof0FQGSFTVHzN1P8FFCPkWhVb9xyxFZWJ8a0HH2j9mzEoxU7kqSAaxZOM6txfzRI
xdPeuAxbFJix2vVDjMube5B/YsVuqHZOyRxxNyAEU7vMTX0HL4mK220joO/CnpzS4PFv7zXmhDlp
6r/jDXAP/7O5ix/CxnPF5sE3gXDi4P2XHwLxF9nG5fibsWYwPvCHjnicwqkXW829P20QOaI99WZC
B02DxjfO3OXAbNL5RfpAmbzHdTzYB09xN6w637l4S3xsCNuOfd4qnmO5aY62PXwOFJIInCUHX8RS
ifPUbX0yhcbSHby9mS2WekLHRHyNU9q0+H6CI0EzZxx3g3bc7rBeejGKQilGEClSlFG9VFhIw9Lw
3V3uVeM2q5ZAMtRr5T1JUCFWA8ugNhAyV4RgUXT8mYU4IHBCMvWSerOso6TKYnVg2Vb/tiFL2iBr
rVzeZkjb3gOr8EwMkTN7x1TpLvKmep3W9uWavogWi3wN/LLDLut8mOVtYwhrx29yjVXigLKk/X2c
mDfEXAPt/G5YDQvu/03dmS03jqRZ+omQBjj2WxLcKYnalxuYFJKw7+7Ynr4/RE5NZ0R1Z1rftM1c
VVZVRogiCV/Of853xq5X2v3cRFW2Te3ed44T1q+JXE6aPCSGU28iJ0+GXUyLl7mqvJb3sdWQsDnz
jdR48KcJjTK36YeH2KcI6NbHBYJ9OGQ6tdYZIdylXNDtK3b6YiLI1QKrNnWIeKumC5tXudzvMRR0
ZbiKp779bArG9PdxWZrFSrftet4zdSCBkQ7jQFNHkudb9i3YWfUYxfNFmUaTbT2GZ8PKbnDn0Pth
+MnaAp14tIeeQxTLuHsd6WZj3rlz01NNkib8FjIV9etSG0DefwjF7QCbFBh6hDhcSywLuIr7mKMH
R2iLAEc/NtcyZri5CofOYk+O/KbYmHavN+hTTlVhwy3moytA/a8K6oReVAdWIqCTh+ORaSscWqVL
k0Ju1Zm1sUPmUwewCuNA/Ip0yuuQFOl3VcecmavSiozPysb25NJdl64xM2sjY53SejcaCN1HuCkD
m0wnC6B73pRM2JYUpQ8tzxR1YBUhWoS5bPgQVarEgvIhOtTlM/TmJAtruex/StzM0A6cYzQa/GVW
UpEK5C5d8tw3idYWatXwi/Hu9rMTnggWsoA0FkrItvT98cKERjeCxh167T63pGcdPM3gYZOGN3PK
KKj72SqYIHFgtON44ZyB7QWjxvIoSsnRD8dM2vNXcDbqgKlWIdf6GOpDmuLToU4jImZXxQU1QybD
bO79akSdxh1cUUDEJc33nxDOHCyCiTPyg2d/rF+9LpPiJs+oGdv++XWdBTaKFwV3lWCYRvJs/eeX
jsB+Eu1U60oZiG4m7BBnAywi08kzuSbu9u5aUW/TSKVhwmv7yH4RLZHIA6PklMsBQLE1CbPulveE
wqiE5qRXTYbZ2c5deeMYA3JYnsbWx6gNFufdsPqk60ffC1Okpxj1ftN3wsbhRZ4UgVPSJsNBi3FF
+R2psQ3mkvpejoVFdu3miwhoZXoSb9OKmnlwvEQQcawhnZVpqD+PPYENOwdZix1ieh1rz71epKtH
nxqmZTuIqjfUJP+UT0lC3QKZi2GtMiXWqgyprqiq/EkPa//Q0Ht0BeOYwnJMPunFHGStCF975p4r
oIcreHLjx3zEmcftzOCTSshAW3ov5a0nBgWGhr+BDrDIRTau7Y5sCy2SHNIcW+sDQR89AehQJPOa
o1MiqMJsmgARbbrLSKvHgZh6++IgcJ0Nr+YzMDX1oBZ3WxdSdDO50M+81iOMWkuYBJHdJncT6ujI
e+hhHy1Vc44odd2Ai51YjuVjBnjrehLTt54O2OeNii6IGR98ioWX2cqhL6rwGSn8Xs1tdJDI0md+
+zwg/6heuTcDPUSLPmQ+rus6VwDzMr66vaxNQixJWh5niweaZIUcaOvBMFfV6INrbv08uanRN8Nm
zmi30u08/lbVVNyzYnMHq0PfKVdp3TU73Y8oEqzdIr4Z/MbPNgNtPLjNu6VNg5IM2uvZE8Qyo0nP
s08D8NqLO/XDo7uMqQLjNi0gDh++VzjL98S4xJsqWtJB2MmajyTRkB5DorD3DS6X3YK21pC2BWdY
BgFM33wrFRsOuDgv8pxwSVd4O1YSdS6GzF2XDI2PsAWafV6681s/lXKNw0AV2yauHQKeFLN9sDUS
H8gamezTKpX7oqrbAA3doG/OK7lcJRxfXNgD2AZXveITW40y6z9p2bO+nLj/DvW5vYKkwXiN09Tj
hOHllSif+6Z5yBWB1dUfkppIzK7LrKwFu77cJHojSPhe8KMy3z2lKX2ZJ27szZ1lTWHgGd6YBAyG
6q9Jl903F8HmwgrfcODm2btGBJI/DEO69wpTFQYUQ8P9E87uWZXWXAdtDq3NDIV3i4fVfS/aqbkl
G5rcsWAi8STR/JwZC/fDiw1Wmzq88vJs/tHps/GsOHFtRdfJW4Aw/rrGhL0q9akKcCNGBALCpGT9
cP22uy5EPD/MhPcQ+jNvOY51bd3vM6Re/7XiUEkXW044eJNmBuqmgazUrqAlTFdxFTqvWTbzsAsS
pkuJTDkQEDC4NfmRyr9hBpCiToe6e/JaCCIrlgMP4mgyMxMT9B2TfZJiCx2mJ+gnLTbjdOBLtCqd
EilqSNJx3LIbZM+ZI3tny/W9P1l2Cdagxnq562RHNqpxe5uQZYPT63aqvG4vZWF/FWlUHWem4+PK
Nk00qdxwiInEhoutb8YDUGzI9ynyXCOfgfdI3wvdMF6JxZ8CM7dimYtS23txFAQkHmVR2kFhE1zZ
h8KK8kDrevy6HIKyoLJ4uLg0lrWPMarUvoSrYn1LEADfRkQJLqgITTRB749yO4xhRKdK3Sc+213N
2k2tlN+vdCUKvDSdr861XakkyMK2U0HXCEe7G1ymnYxgmTtsPPZNmnEcIzfeKmrG3pRJQc5F+YQX
ismy6p1NL5TGHqDjnCuHvok37dzX6kIcZ0zOWGYMrAbhJOQxspUPJpzlPDv7qd+9JJNV37IjY+C0
CH0z7OTUka40bAesw21df6pJ2vlOr1DPdtkIEGbrjibbR+4b5t5MGYHu0l4STY59t173M+VlMAZs
R1t1ps6p1QpTx7jNGwtjT8JI/GIPLvHYLDbqnTIz/1RgA/A2ggNeFyg6b/fTcu9gMUmc0xRi8Vgn
TFD2JqXnd0LBhQis2rK/ORxdOwUl2byHonGPhtmNYMqcmdEbnT70QrDga8VWC0dGELjLTkXn1dZO
VyHFPEuBiHWqipHvv6Z7S8yUxENCftZvXmmmDKFczkNznbGHUsw9VrdWGBdpoCvdj3Gv6Rw6xh7g
RMD8DRWz1Cw6+rxs4mGn8somWtRxWJ85BtBpFcl7jINsy3PXZletoZyvyMDaQH5oWoc2py1SuI52
neVF/eYbtOet0jjnz4eNchjcWijAwHBp71sRXFHAHohNCpwoiUOcsCNRSSK1Uv1q6BNyHHYxLGWh
+tw0O8HkylwpOnNxuKeEImZla8aRi4+k0xiUyRNjSpLvkV96L0PRRhSFW0tKLE68p8bUGUvOHWvP
Wjp+fUj72DwSHvVwXBQuj2/rlLzM2KzEk1enJe1XI+//ZEqeIaLS7tnpl/tdpCvr0ZRZ9WrlNahD
6advFqhtHgbyMZ9CGs2t1+Bc4zeOQ+ug8CYeSsH4keyhTg2jrZT+FnYREYzh5yUgzo1RnKcse0qR
bEMCxHMzb/sZhWsvCXCADNAsurH6MCTFPRjhN1an5KQn+nhg//cOSG+S4rqyAvypYRWkB9CczUAx
3aSHyAf8EM/CnJ9jo52flDEpa2M48KDdvnW7TewXyIvYZT6FGVJyi6neuwwe3zBACRRe6stiYRv4
o9aV1Xf7VkTtPcfvxcnCXNKbhmRfh8uFMK6YKfHGZ1fA+KpDR03kpnbd+BDX8aftkLfQiTMceOgG
bCJexIy21Qs+ZAl/gigp6DKvjilltNOv1iqsb9Xb2h1FWtjsRkxREeDADbwPMxCuVmgUxi9RZ4KY
7sXh8f0KyWcvU3LdfJEYwehCwwdiBsz48mbXtJP7CpjCRG3rdHK/y/3LGwyH/16R37rphQ9+I67k
dnF/WFBgq3aVj72WEVo1+30vrPKIyXTcsVkOFFsbJy93aU2HDYQHB/P9RefksUv99jmBbPNoaExM
RUtkJtFNsZ8XZwRYphtLa8SLXQ/1vCrQzcg+drO54XDS7pxJlBeBYtjiFOVos8OcrQ4jcR2muEb/
OJJ02rkRB/hGN7do9f0NciKx7LAzfYrH3M8K6AHScRjrPKIUPpw8qub2Eq+Qsw4jRRbST4R3TKpR
HNh9vuIhij6RUPv9FBvmhkLAsQz8SnPOekpgKPBdh3YJaafUaUvmgneskvlV4aligwcDrxl1lVSM
maG/0FKgKW0ZFjsvVeITxe+ilJGNwdFWpyC+4OK3bhhVX4oE4zDabX81zPmXLflTPUOCQ+uY+clK
NbEnBLVO2NCsTWNoxZeX1uYmcbvmxs+XyYUdUSO9TfGV27s4K+W1VXW4+8Iw27m1QUpSi6J80/kw
AzTlLjI3VmNwE7Kp0c19XKQYgzhfh1Qyr1OcZ0ddhqS8u/J9jurxyPFC7jOSAucc+zQio2fdiKLL
n/oi7uEMeG3C3sxG/zyk47SL7RDMnyEkXhDPT4atSTXuWvD9PIQ1aYE9Bdj+h4WBggS7Dl+gNolM
1xiE5ckY8lBbDUTw/I2kiPKbAl4uLganGtZJH+8sNutsN2jO9OEOVn7T1XWtjrZj95fOpTB6BX2L
5V6b0/ZTH2MKNYjRYqUupAl+iTsh7CSj3GWuO36E9HcZpJ5I2qw0dCdwOBoXFL7GM2fyFo/jahgT
dW95hUYQz2TYEut2uGbuVg3siDoJYxwj1qZTVr9tQvFqNSSoyxQEO6Vwcms3Q+psR01700fd3WGO
p8I8TcdTTHzsMHL/WGUUx204o7C3tqnsV15mhAfQ0twNaAmd9q1rGo+jXDq/WRfsbONIXjMdIMZz
zZxM4hryR+QoP7uQjm3e7Kh0cm7nXfUASuSBFkR5k4+O2x4wMPDguBmltQ9t2RekYH2ly7Vy0uEC
30cLbybqcIDj9/4T86p24zn6sJu6KJu3YzRYDrcVndK8Mc3vOA8ubnkTe4Rr2O1HZpftu8LFgWLW
9D9GWtjbgOwvZl8t3/VFTu4kxbRB6mqwjmNPSU9X9No1G2DzoQBsXPB9Nes27HEkOPMgrgRX/4rE
ZxsesPUPh4pL0m3R91vXzb05cEntfcyJrKktxv18MOLilIHIWdGFEu8Nq2ChUHO8dys0FMgDEiuE
o7yvdtBpTMVB79mBdCfFGcABWrHDOj/funOvXhp7gn+kmExcppZgeRXLN7bj4p5YKinPrMgvxRQf
FL/tTmmKBx3PsPqyBmewj3MqZ/0YuV43bJpi1N7m1m5evEJe16koNhX67XrE2PiSRKV+hyOcgd2c
CQQ0PXn1s67e47pGL3S1e1hKaPhIZdOeM7M/IWNonLa5J1crbXCKc6/mjKRAVuJxDp03jRETAxAz
vkr5lCS5zDSQTtiPFH7a5QGtRwZDJ6aDooT2riPsd+DMY/MomHeGq9QR0Y9iELapLWF16yq0MKlX
iavFGzHTkrryOxOe8+wtzbGurZJrnQrb11BxsmPK0IYblWnVya96WoX7unxzY3IVTT5944Ibto3I
kyeRm4qDFU5n6dvpcfTj9iqLZudauEAyNE7/2Lc+3crTH+yu4wkC6Fne5Jj8rWHsniQ4hOSseaV8
6ixbOzalJ189EpiUCptZJS4p54jxrbS9CBHWVTqVp6FKVcB9yEHuGpLIIJ9bgCnZIvWVzSWZC8RU
N2fnCWK96R7cwuEEiGkc+/S0KEGhlejNLjZ7hMvGjDil+pKZ4Apqm/5IXFMF1NoRl43i3jpppc6/
wMXeuUzWUDyw47b91ikTzlLM6CJ7ifEjD/Si6YvAqAnYnaSsqP2tYg5Vq9jLhmRjj8ZYnzmZ+GnQ
yJZlZrRcLl18ph7iEx19/T+4af4rxRyzgs2BEuAlQ4BfZX9cu+EgTP8L7PhE9l7pJMZmK87WUxXJ
tVWpkFBf2E7XboYl6O8Fe4jKfzHyLGo9hkBhAnykRcWFfffrz/acviNlPb971DJdJb6pdtFkpMGM
6BokRqP2xH/VnRZmVrFOlaZv//7H//vIw3PZscDkAhDET7K4Uv468ohdO9ZGh1DlrFO5uCn00kVA
9JNk+hES4eofakyk+tJiz0cwatCSU/iZ3bZ1UTc3A1Ui6ZozP0m9yU7G7BAqbcpPqorwqNuxIK9I
tqUBdDcDI8a1jC38/A+/wq+IOd5Czh3gzpgq+Tb/Yf028NCgDCFm05ksjDADj9bG6OBaWQqofz3q
3EZmtNlyVKIik5uQxzCGKPkyqiEM+GQRMih2c6uNfWD8nNpojebk/8Aj/o3T+PNFQvPXbU49fMd4
nb++z6bJYuuGTb5yqMbtd6GpOdWJVCOvi437VsZD8uVnklkN1ee8yT+nSH7lc5ETTSScDfSkBLnH
bWmnHid79v/hIVimeL98Ez04yTh/KAyAL+LQ7fHrK0TYjmuaIsFU0Mfb3/350HWUKY47o0ajumbd
gCDhJOj1tBG2k3OIxm7Or33gH3Ammkka3I7HjOND3pR8XeAU8E0Jm3GZQyeNSYRLYiXx/qHicrE6
/fbKAYKaNk+RgGYu9N9whnVqz2SPALwJixbwvZlNufeWRxhZNpR+m/57QU93HgxabGVXJAEjg9AC
lpnraHKq+ETsJLL3eV6HzLFEnNAXUHInCwa7s2bCIIzM63SZBqEExPZ6kJN4su3QgYPS5k6NCpZm
1rbh3DwGBXSiRclpvJ3mVZQNtjwC39yY0jtTN9Fak4aZCQYiT3uv48Ebbocudh78kdjsypSyrv7h
6RC/GrHsBbO+dMLSB4exy8Xh9evHOjOYKECR4KvkY4qvtcTjaqNkMuOV58xUbUq7ssyrrpVcqNok
EdNp9qlNPtp6yT9bXNrgCTRdsvNp+kXINEjO7VlEs/SkO5NHCzMWNHrd+WS6oMkUoxuviPijYvQq
PDRuqftD4LUq9d5rp8jmA6pLShGFq08Pf78U/LqYAtykW4tlxFq+DDrL0m9fYTBqE4HaEPMTbJfl
BB1h3hnzQ6EX9RGMA3qAXjmcJSxi25Pm47//+xcgfl2LeAW8yUtlm47dxXb836ss53i0J8A46Mkx
MIKtExkWh8jZQ1P4c6TD2+xaBz8kH5doFd6GPG6XldWIxA87xoa9zms7sQKBOBtCg0Kr3ELgUW9l
yibI7TMMD1o/hM3G9n1rZ6ssr4OGy26yKu2ZnPQKdoK2sS2Eyt0//HK/v71M2E2MgYZhO6YLDlf8
+lWi9j7SQ0dC4OsbAJXgWNak4nj1KAT+FbdIBdXUIPQVwop4r/USOdF12yzc6J4HPGnwS/z6le74
NySDzKCf0vRejKOcmCkZ9j0ljenJUSVrCqmgEnMXGdI20PXBuCLt4a6RhJHNwcykGTawpV18Ykna
gIBq7wj/1P8Ecf6t3xlAPndRnWXFhUAIvdT7bWXJtcrN7Sr/lOYyVzOZenCHqADUrXtcCeXaQ3rC
/gwO5lZM8aBviXPibetarjWyMeNx8/cfwW/D/eUFeQK6kikY79Mq5f52XCiwKnKIWACXA9v5oVK1
dp+mfumCFTXCJhgp9n7smx78A+S1MNkMNsmxs++XSYLaJEkwDwyqCQhFtv9dxl4qN2mhO9eumZnG
lsrz4rtNbEaVdt0UVwpPYX6vD97I/WoZcLLQ1K+ixnFkK/T61aQD2V/9/F+13q4R6/WerPAU9Ukf
RJqX5dsu1PiKVBKwht53XN/ooc9MIqIFh8WpMDrgSoyxIxAgZpLsMGV3fKP7ErUu51Ae81cO1gTg
EA/Di4+JkYTIzwmkKCwz2pcusXIo2NAXGPtzkbRDFW4IKC8XhSysxo2Z5lAZSreAUUSAYBm1ayI7
T7jOHzt8ZWptV9x9VlnauiShCv8q12sa7kth5ORvZcHx1c5zmAk17y4+eEMxbvr5wf6vmYn+H3Q4
L1XT/71NaEVYNlHFr8aif5WXOH9YPHgsn4I0IJv6v1xC4g/bsqBxc4SCXMxjwGb2f0xCtvEHez82
YM6B1B05LovTX6zNlAv79J0ITjaYe/4nJqFlv/xPj9BSrOYCw7J87NfLMvhzB/iLR0i30jEHz0G0
g2AcGKIyKCr1rHLrFBJs3oq5+6dld2nW+befyBbOdBCvE7bqX5fdpEJvST2g56oRj5aRvTMl5+ya
PnShuhe+uvVqtTgqzGdYAj90s71Lk/pjKogitpq5bRVgXNs+Z7JcO033UpkTcljvYM7ovOu/fIaX
f7cf8fH89mINjmIY003jZ6EB08hfXyzmzdBh5xLMrod5bRbgAzoHEStOuO2u+EzLrWPFqJCeFA8t
aZjbDEWrjQkHpfP8CCoV6k5UtsQ1QxwofdvhtPE1LDwC5KUZv9rJMr40Q5QP3ChviJS3rWUGpsMY
zlSxOM7eDU2tctNkJuHz0ULpcwH3qah/LMvBJGVcTMy3kr0A1kZoDE/jiLdx7C3odIvdkUqGNjAN
kKOiTYmSauOdaGtrrVqzIebH5t6KMToPHAoZnEAQad3qDZ8SRSY/vZcd89qgdDoviO3UuG1kr91G
YeRsF0LI1l98nGpxdDYzhrBc6RsfsyfLvbcNfxpAy3Qyv8JMo4GmstKtirQxkGJGZFQaO6nWrD03
ue8Wq2lclM+xtPwDGYGX2arv7a5dVZEh1+DpsmNmJekuVcAXcXDNZ93zYdEP4ZMxIhXqSGeLwG9B
0IjawPKEhpGDunGwJR1lHtrRx0AbTYV+x9ht2BRzT1MzKPwrGvnEh4+Stgvxa/L5+eAqKnUT6U28
JkFlA+20DkWcfpImLi65HyZnoqrKwEVrxrskgT9E2jJDPE92VOyZUHka3T7YfughXnI4OuGqdREZ
5vi+WXzKVdi16wYuowQ6TD4K462Ebs8TaD0mWbFLJ0QwfxbvwI1QFpa0LawzmLoYZTZGbl7sOWk3
Ss648zv4VkncVte2hgDcZ1UD/Rv9HViJDGJGJpjU8UqVXviN2z36jEb7vZsk9rCewft6Sb7uOcdW
t3PI5KyIQPdCIgTrgisCJ09rrjn0pXhd4oikq/uDcX/yLjztaQBKemNizjsz0QetXGvmKTaid3eu
8peGQcQ9HEMwirrLYDNCRg5qM7KuWlo/NqSBZjC8KYaT0q3LIy7Ca9hl9Vszhu6eBDsABC8qgo7S
sYO2RKixyWWQcBPyybUDa8swH2Tiprw5dnEomJOs66ZKr8NQ1oQiffvDTeZ8g38a0BbOma01Aku2
CTu6dslyU/j+nrUvemwId1f6nPKARvkWg/w+JwAO6YE4oAPwqjVkRxCAiHgUxfu2LVANmyG8yy2R
XdsKJgEOrOpaA275ilF/eFVL2jzHUomaEBeUJ/RxuIPqhivPv4X0oE6wTNpVYU/DleVPTLrDGBSa
cMOdJAtrrjC3fOClYVLclphL2o0uoQuEYrpKyB4wwPy0zM5ihje4u67y1MbOdNIJIsVt0xehuTaB
U5qtxxDVwSU8DC7TTtMQYKwSiwG2GpvPftR8mC6W8xqG3VPB6IcZSZkEUQJyrrPrxCGGH1ZPVqne
Z1HUMIE8a++2zjM5h/SxiZzutjMVANLOiK5YgmA79J1B8s8rNx1chRvaVbgtVpO4ePPovWEugnLO
d/W2Ji1zhq6SXwSpfmL8cbMOHXvaiCQDMp2UxlqE9Tsj625XpZX8DuOGMdPkRjcL42TFiRGKqZDV
S1PHb1NBHKRQ8k5OMIcYslonJkeQ4DX9RkbDgyas59HWn+xMFQ7w0zripN/E+8xqBYGYtDfuGICP
RzsXxsHGCxLkLJBfxli6J4MHeF8baKIrJi8tJQ514cPFTCPjwB2Ub2KvkhNuvJCqPgC/e9MlQbJG
CreAGjbmXoddtWuIIYpVE2YJeuHUQMdrbECr5thgnG1q9epKWha2eai4nTcx2W0ws1J/qKZq5J1t
y2+rVsV+lsLc6EbopmeMpztScATCk5yh7CS4hXsVV9uh2o++lQGzx1T4YRtRtWV4S5Gn78fEBnJK
CZictPgLWo6DucNYHBXzyjPT+hZQenZj5fm0jwBOHSJi7rh4lPgxJ0kzbmxPhQ+dq6jwwhZD7nyq
h2ukkPgo5668JTZkbPhaH3BLQ+hA+jbxNrWYO/VqXijuYhs54DE2BVJSQGJB2yyRpQtCc7O8Y/lR
wSXCqWGvith2VqZfeds+FulVVvvhN5Jmf0EWH2hHL8WKNlO11ZXGIRfCz4BOMmGVqjIVg/NFOzmr
MP4etM4nQ9X5G409/l32bnUSyhogG2qzOgkaiOrrWjn1DoZtgQJkFHkwF31xU6eh9aFNnU6mHMP0
aPX3oinDYzy56hTh997USTpval99xUwMr7uxqDaOOxAFzocjc2dIdGYmL52gzb2zi+eWADZTHtwA
7AZVvJ+SEswFCk1Qjh7oNx3T7VT2DsvENCxubV+/rTQhN9moQdrIPG/B/jTLZ6hR3A5iLbf1eY2u
tSVjcRN3c3KdDYNc+Gdnjx3oipMBdsjRLpY8CJukSrli5m0+3NdYtbeaTIYswMPZXYd+dicLmA48
EOFZk775jP8mBiNWEuf1GmuP0rcv+qUHMpXDFG8kzMd9NbjeuclN45BZTO2Vi2eVq3Z10rqY2K8F
zqcS6XfSkb/k/lWdGi4fTwmptIElG6ESszB8+vZISUY/3iV6C4bZi3R59EzA05McGV+EJjDLHKvZ
dp5jROTOGa/ASywFlN+QKZk+x5jbtnTXXCa7Y6iRQx4IJND5Ft8KMBO8tp3DlEkr0ol0v2JXq22L
LcmxrwdmOaBCUcAZ3If7Zq6qPQVN4YkwUHvG25s+UwQ6bzswd+uM7e/U9rjTCESrEXNxmx6hDdYf
Vp7QoZs53Zc2LsFYZsgLZLgargbkuJ1px9zlneFWDnBtyzK6J5FVMjLwBgI6OuhUMu7raslf2YOt
B2Ym5N5j+dmoSDaBi2/uBHLVvPEGz1l70rTOluN1R1J85AZt95KEhr/Ox2qdWl72ZVtNuLWpMSd9
XO4zz0y2amnwiWTuE5GDb1UY2M1AiUxrLEjlvk8T49oY8+est5NzbNE3UtKgMBR2t2Z5KY9WLz5L
ph3HDmOMYxfmU9338jbq531OOcO60tvPNpJBhf9pFfYD3hc94/gep7eu1uOBrHt1q5Z6i5U5e941
O2n61Cs2z86MKlbHpjlJN6UbYojOpZ86X6HZ1Vfd2IonpmP+syehlBA389dzxMU9wL/iXGJyPpfB
nJB3+2iMgxlVHarygLkGT0B9sn0SZ6T5X9yWqWonsG6aHqFzYebtNXoDB0Jqj1m7K9gOxYPVafS3
GACUaEqBMqSAlmhTck89yVWTgzCyBQY86DRnhO+XFIkTBo6fH1JD9duqdcgt65CAa0zqI5ijwk38
je2yk/Vx+l0zVAi45X1mynkvQvkwVfXtzF3sKs+8H5gl32lljh8qcFPIGOIq84qHmkP2sUjil9wa
cTfwygIy9FmAdJGsfS3nNAk962PoumibNf1wSGkcWdsGkhHNeYpUn7S3xTQVQUVFwdrFf38zFzMk
iNLbMj/FS9dhvtORjsvEuvBJkuabWjALen1XCxGv4QLrN5bC225V4Sf+xp+tg6AvOG5O0MS32bR4
Z/QIYw4b2CqlUyOITOb9mPvqB1reYpDVobaznWwbwR5lItzjIu0Kgo55cYioucB4RUWQ2RUWh1FP
AIUiOpdasbUdZI8YN0v8xe6wTWsoK3lU2HfDWH+ajo+papL0G5i0ruB5XI027N/BMY99LvVrw6eA
oYSntXEj9w2wQbcfMTXcWNBE0iGX2yj15lNZW2pxhLUx0olNcMviwtWhqWa5FmDkxg1XsUZWjhW4
2EDOdWsWF9R0WDVSQLpMc3nsRlcBRcry6ll2mg5GYobbNnqfTBWf57z80JuZZG/DBWdlusVI6kzv
PxjBc/Z1zfxeyAjTcu4Jvqi0hO7LGhfBAYAEyZpSqGCi4hFaB02WqKGR2qvG3/tK24O/qcyVq2Oi
XhUYOfnqccWcQ/kdZQwYQYSxHGM3TNazpC5GUKgVtJ3+2nTfQzSO2Jth0kCfGV+XABpMW+H/oJ9z
DmSLFwJayDIfpmvCMKJxO2ZVscNudtcVDuPD2rxlRP9Rtvo9npnoaFU8DcnMNVJO7n0S4/MVtmm8
jNDQdg1XcvhGj9KHQzjYyVuRN/Cul5XO9XOShmk47nzfVZuiwJixpk+vmFCksursF8bBmyAspQIg
nS+qz07NxX0WiYzCElvfWVF2g4/JCdhZCDq2NGLCqQxJz/LKGgXHuUtfnQngbTRtS6O64bIu7ujn
2Q0O+dIVXLY7lDKaHUAIvVYCj4NJ69tOhVm802kuhei1XDVHm18Nux89ANyXeH39FioQb5PHA1sz
/gpEIgsePH6BTRulx7rIii1foI0DFnjnjxyB9fE8CFD5HffwtRve+VjiroZy6T8ghIga4Dwize6t
iDHpFDrzOZm5uc66D5KLdZG6Ueue3IP2xJlbnXt0u0PBSOqHO3Jfd7xcHU3dDuY6657bTFHHBM+y
Bmy6dn2ovhX380Czh/oIuJkopIUz8rFL+noX5pD9ZvSNg+wNtOAWGDA5ifhrNqf6x8zkfNumzfTn
WOF/TR38/xWSIJbuzf9eQ7z/aj+S918kxOUP/Jk1FOYfOtohQAMm66AQlsn3n1lDooYMxSDNLnqH
Qz/6/xURLecPZrRL+zz/B/HEZUr7LxFR/CGW0nhqkV3Dp8/sf5Y0dH6OU/+i6uEzEK6JyLnAGJb6
9EX1+4uOSMNGgg26bdYO8+BjEmca5RIVtVduVL2blaGeRUtsAgMd3VzT+MYJXyP9JtsbD8b/GZ6h
9RE2NalhSHgH4ulko1DQtraarTNWr6RYxZbrvhhp1e3qPCyXQadfXijcyM8DpK//oO5MliRHsmP7
Q7QWwAAzAFuHj+Exz5EbSAyZmGfAMHz9O17ko3S1UEjhktuSqsoMDwfsml7Vo7zZXKB5RapQTgZx
q6K8exSQcW4xaU3wBaYRlIk73MwYrl/7VcTgVJBgJjUqGMcw9EEnUe0QSEHfTOtuGwbJ02AvJfjh
FN1utWbsr2pxn9yuWQ+OyLOv2sP1BZt/OjnOWh3nphwepmWC7z9odZyHRF7EkXWHDbLcK53k13U/
3bBvu4+lDdnFeyxsdMFV2k/RxUdIjssBzU43Y4Am+Bn4CSAw2ixmlgDcfEH3rI38ieCwUzCd0go1
ohB4Vx3X0YPKhz2NjOxddQIXqLjT8cu0AFhSRXdMaJG6H5eo3JfBFAc0BE7TW9UZyJUILfztx+E3
flz3QJiuPNp4aje4nCVExWn5srPEeuK0bE9Aep/rtZo+YCk5YRm74jABP5sSEH0SQu6KZvEQlbW8
WYk+vEyEG3aeHjXOLWGe45SitY6ow7iRFlelpJ10OOT9+Do4s0pDFKV5F7vtheqffI9k6eyMyqbS
t4nIRSXIZ66qm8obom8uocmhbJ3hwXGQLCpQlocmGqmuaNw7JSI2jvVw78HBQeGbNjA0wmmRaEEz
S5OSjKPbshBPxtt2nF/jRgdghLmT5eOX56SPit6t3cwr2opkc+UvGfShck0gI2U1tq/1PJj53Iok
FCXFEE33lUgqU+IxzndVaV6Y7hGH+3hMaCUCu7PBm8lforc7krSVrrde7p/81htfRy/Lz3biT2fI
rZTUIDKjL5dERJfS2VumKbdx1m0zPKVT+yPBZ1EIuULKljFm4/Yqcl3+1r1DOm+uwZ1pNtPDyseb
RNFVPSY7fN5Y2YNpDMH30u7X+wdQhi5OYkG3EDwiyLMu8nYPO2BrbBua9uRuXB0f6DKgYNNbDqnF
kkgthQkz+OV2h2iLQfKSvHcGubGr1UXJr+djK9P2Sprgd9fZJ0JPQMQzPKAKrNLscJrGgzffJGZu
dp2K94Yg285M2dnIMb/Y3XngnMTQlpafnSa1GeUoLsKhs0es6LHLVVwkG8e5xVR/2xvffaCEetjk
XvsNaOrFg+95Z/vqAZtMGhYDSILl4orsKXDbYUn5nJsuv+51mj1Scgk9anEYQVzKgyAz0fqmC9pb
WP+Hlos1mgeh+1wHgLJdgo5Gy5a3wa8d5pgK7uB1crhmyYcsSutgChuyrXbc/Vi349Mo1c3gCz4r
AOgVyibgBK6wzh9QdqfOTdIbjb7ymoNDhUV0N/RBuyWriQZPImPrTNN3tWCAi1vLeVVz2W7Hzk/P
QSv2Dlh9RkHxHrSpta86wFtWl1DW1G31kNaHaimPns3TxMyaerQ1ps0rYmEF9KL7LriOqUqN99zA
N0ng3ghu7rD3X2uPviOoF3wnh+YpStKfilATO8hbZQoaxVOggLpgUiMQd7wky65UA+gjZk9wEkVu
XltRljfSd5j7SZYjv7TenpqW/NsxQXdNwPdiuy3WP0D6oSM4dMrWtMmegZD0hzGn0n7TW1jWMxKL
YWNTMzE0NktWIkaXcAXPU9tMoSur9dAtvrVJpkztMczzNgww2k2pNx3Too/DqQfMj4x9u168rVqb
ah+7tr0l5uyfF0oizoERyePiefJXSjSImFsy2LcgEbu7PkqvmCYfItk2sH2LgDpUev+KnNhH4FcE
n2yd4CTP9RFvbvYeqxTzXNd3WJzINOH5n67yNaB5EugmRYvzl8qE/7lQd7DpVHTmB1k9qsTlNm7j
k89RtDOtulSWxFQxeOnPMNje1q1bB4idXb3Ww2q4hZXFaw/pFbVjPSWdhYgey+pB1IZKhiULJBeg
Vb+LGcMzoe/d0My/Fq96wedWb4EvCwfLf3Rr2vx7Ilq+6ZlSw1Z4xdYiUMwNj1IXTDspC2sWyP1r
6mOI4EfFX0+hZeww+P+FEK7a9rFatRYh7GPhH/pFXGK9s/hwMIZeM35Q5ZE3lffsWsJXtCVdRE2B
052KhOp+EKM5BQETvaxrse3xwBNdS0vJzS823bVDBd8U2lEnX5qKQ8qkktcARfDma7RQPehpMtHR
ztvmVVq+enbpU2rCvElYbfVFpQEP1pH4pBZ6fDRSdk+Q9qpH2ST9E6MIRa1TRcpMX+I4ZRxtIhsf
a2bx0qoDNd9hMFpvTNuPVwnOk4OK1vyldu3XuqUciiMPC2wzO7hpu/mTzyPhANZt/XtZmxqHWDL+
ifmXlm2R9s4LeS/2UFkseUOaOCM10zn3GHprYp/h3FeGYJTatT6VR05gIbZHAWYHEISZddt20aPI
PU7i+sICnNiTBcULvcLRn7Sj6GVxxBFy46FQP77PNgQDOsQ0zKnrlyX3BofKNklSmoLBOS93wPoQ
AvNxoIV9Orm2+fTBO0Ca5kURyhTl4DIunp16DO6JQA10+a1RT37UYxsx1p/ERgVlHKxh+freqHY8
BB7P6JRyfsG0PMCcVqxux2nLGOHckGx3H6x8jvcVixufPM4Oa1X/YDJbv1A0yuwWExx7yjxH7vzM
De6TuOo/U1a5yMkcM1Eh2x0GaGA2WeafUIAp3XKY/uKh6fZDMOnf2uu/WKKtL1ztJj6csjs0xJV+
1KKSHbMXQEPc1Sw1GdKwoJ5VvRZPCr7hHmWk23azPkz1Oh68xP7yMus1cLhqdb2qbuugc49x1vJW
r6P5A5fJ0Voukaz0R9GNFPv1QUYeb0lSU4BoXOs15XdMfnqR8ZlDqPptAMdTvjtxBZdNfMDBPNH7
WGTxT9vnn8CuOhIW9i5DkEVAyqtHlKJ841IheA/oWX60nTHnShhaLjU7tQlfy1EXoLcQPO2wYel7
aIsh+zZVEF0C4sRfcsd5mUjGMgpUrf+HxTSRRalI8sqGcbYmMquw2F6itrk2d0t8ZYG721blgWDf
xKmnj9A3IeiIpLiP6y65WmvZHWcwWFz9s/iOtB05GBzVzY4EmdjaccSmiROWwFf6MK6L96acJLjF
fsPaQtVkHlJj1y8Yrahuqcseio1KFrikWUKEbEfHAo8dKmcityL7NS350RFs4+zoKSiuU39tWTfM
mqdiWNsD5jo6CDWRsVNWGPtP7vb9sYFe66XOcNUB6TmPyV/MUz0fITWWp65rxtM6evKt9e0yNAzC
7F5lHSDepToHUo0WQQNumu5GSk+XkLsRBbmFiq7jsQd6ulpZHLCEiuyrDtGt37kAlIgqGi/nKXUF
w5lEOCSBwvc8Zf/xq5tTsWvUQONNVb9PA1odq4l0KuHZMhTTPgTl0q8ItvIp2/AEquhc8qBVmzHv
XIubR+LsurkiXSCnKSg3rReI56ADd3ASnheTdlkqf5MFyjmSCCdKjmiHHtes49sEJTNs0XfRTHS3
EP9IR+u5inOKISRX+2kDmNmxaeO02GFBXH1lj5nvkoT1cNQ4HizrmEqVgZD545w5JfbOyNvHFR3J
1kLwhQwY/DqGAxmaxieUvKRtQ6AxX56LyQNOQFfAHe//eJ/FDHL90Fm7tSjTO4Cf6R4Davcps5kH
WmR5/UeKnq5ZCBSbIdbTnmjLMwU/lGJP8OKwxTFouCSw2ObYVEZGrXMrkqNaF31dQpHeOHlX3hL1
6a6yqimeJdcAXkxc6jhA3LCkfWo3FbH7i09nPFHsqekqolqt7gV1542nrqN+/GguCknhD2Te6DtX
R2Wb9TSWEa+8Cu/b3TKm8jgn0M5IBAXhQGhgVzvir8oUmtwGvR4IVlk4P2txnoQfh+Q21v1INdA5
4uTblVFHGjJL2mOmXIHBucVy0Xhj+d4vjTplDUGXEWchJ4hN0ztC0pF/xIFqEeB1D/2U2296MrQe
c2F9tNrgq+T7u5ELlEEzIQMCHNyJoS1CDcuLy1fLtSiZLV49A6W0iR87xBRpxtS5EGejt03/REbw
cercKzy9ajdo+54Lw68x+HHm+CSz/mDG6dJTljLj2qRRrIldOJQH40zBVZA4kB1ITJz4fuQhnTHD
O3/RDxCvilVQ/SYmwtJ5mw2fOnd/T1lyNhWL45VKZLtc90jeN+Bg2LlELL97LyHbyRMhMKOF7ii5
MARG7bysfJv9xrsmtPwa9ELu8hEfA/b8mzVhPwzrvbztHLfiDVT4x3WZ/Qg1PVE3MDouvTlqS77G
eqGcgisXl4qNZlrcWjML0oXpcq7w1wAQBbaXOdfuWB3YMFdnAiyhQznkvFbqCWFPkECu1wNUmg/D
Pv6dF2F+nNL8V2VVGog6VgXwcaktXq0K0lAja3XgV19vI9mrI4SP58lwQ+TVhkU4C6AC5lzoUV6b
6rGOIgBeblyxPZpsqzjUJJezHZgg72LgpUQg0vha0rbdgSuhVXv9XnxWKokYSGlTRbTNDB0ZLZWD
fNzeq5NWQb3xVJSdXAhlXyyxLbR/AuDkcsHXNbSyBFmzMXIWt55ngkcJzDslj+XftFyM6CK9wWVS
3ClUm7PTpnrfLiCO9ACDRnVYBjx205jd69Dpl5towUYYKAbMFmRaG3xnow/7jIXlpiz63Szk2aF7
bZtreq8oFXgZlXjqRN2FslVQKuz+Yxj0dORSyfdV8etoKXnZtEabY+vGPj8hB9IU30a27V4Ztax3
LKR+sR3DHeAYj4QnF1AuL1Y4loDY2/RWUg12mrkveyARWumnB6JYZOyIwhNNBHGUxUjW+oKRoYRT
WrSJxAN/OhaFz3Rgg2Et8lemWn9XTWmYoXNuWVNF8AQiutJpBWYiZhXhm3LY+T5O/LpYH+yxemrt
9tQ2fMmEWsBTZ2ScWtdu9nbsXnPebkhDPeXyS8jJ0GKjlj17rJTiDlQiZK6rwrCP6M15YFxvLyGO
qeMwpqzxibOivxtx61yVXo1MwZY7HidMeJFcT15UHaXGUnppV8WVd99SpLIMGB+mYDmOOUCBaAKv
YtPc3MRVdUrQ+1jLKHPg66YeOu3SEBtFyx7qxbLVWf82BWq863M2XhXFE4HLW4WM9SGPxpXERnQD
5kASfQYav1A2tHHK/mUqM2wltI6W3Q/Zcu+CFOKmys91WOZ0var69h15u3soe+8ZpHDJIrtmjp2C
4VC5vsHuNsiQiPtxdNv+xBW9yzdevWwjF+xm4eIoqzNNXy6rpN1YygfKqPACkYP/4vr2pT2fRMRU
ylNTgLmBzgOYn9Uga6HQZYzelXnD8xQnVUiN2EwdoFJhcoHECI5n1oTWiVpNwN2JlZ5lGd/lFC06
qO8I+yXiH8vGbYbdkh1YGcHRzl7myLm1+hiaZDe6PHlIPIHpuNLrZSbRRNFNauVsYIh6qs/YSYMw
T6qnRs6fg6PbTVkGwE8qLEBxzMInbWhwtzNUjG7oaKvAt9JU0MR6WzxCC7uKW1KBEXuzsMYGHBco
elYuU4ozmF5pITnCk1rwUVkfNgcPyyz/xmKwDsxCZa3NitrKz1NVvY2dnR2Bu6R7rboUYA6hRHq3
wV4MQEC1si7fk+oIFIHjooyCwzL4Dwwe1k4Dq+DVT8+h7c2wY4KreaEI0tRcMEce0A0j4J+Eoey3
vyTfDvslTGYLK+/YJ3xk8JzVFridFudL6/NwMk+xARor2kaD4VHB8dYrgX1e2cNjSVQgSIt33ETt
CYdRGZbgsvmrXVuiedCVPnREiv74FF27aXTIm/WjY8vOjMkFY8UpHa4IFhvuPN1BaPedQsn4VxAY
ekFIgjiyuG6oNQbBTVEJJSeMcZn9bpd88AaxQGM2WG1jHmqoE3Lo9y4+q02XU6U2zM4hdtMQJij7
TDiUzxhqkgNh9XMf9z4HxzLtaVb6bHMNwH4A3PHLM3yvnDn9XZSEhcXlG+gaxMqh2dldw4yuVDWc
1ai9bec7OQ0p+mE2/LqCiQ7vPmF0IrMVQRjbJV7DUZtnMVfOaiejfarL51QTic0LmF0F976iyNjK
kjLgTi/xe7/oxPmjyBBfk6N3sRAph54W8t3jWAvKt39ZrXkX7rANgJtuVdf+eG1l9k2PB3DkLkgg
9EIpnho26O5UfXHOZkz0eTiBID/m1fwxr4C2KUCttl37u4MbZ+v5FhF64+XF99jP7zLDs8NGnMMX
PsMxYwuGWS1Zr+1Wqmf29vGtADljcvdNjNlnLY1zDMzNCFrwSGz9mw0j4eL2siVb+nk74kneo38z
tvR4mQxt3dZ5GjlM5n4Jl7xrNysBrrLUN8m47IIkX/n0Go7pSa57qbT1ARdh489S7WiX6uk/LsNZ
4D/d9Xz/ie+50ttNdneQ+Z8FboT1YWpcVJyNa17ggHby34uitrah6qIZquxerz0o0tzqN3ooDRJW
8tZndAnGQq98H69JJNnPlsDBVTmi+ElGqWkJcizYb936gJzpbDNBj3qCzwUJX1RXjKPR9cSTlYrq
ycuiWwLh04EoKe3eXtyETT+/TBETukoAg8W8+wFqbP0Z2hkrg3fplrhuYdjWq0jObp4VN3z8815g
1sFJxl+0TqrnLph5UzV6fB/FuwrMXi7zroNIurGc0oSwf8g5unb35JYXMc2XV0RqTzlP4oGR5FuL
lMLS+Gx1IMFG8wOu7BaMEA3fQ/8TsIeRxMM3RWGdqX08sMnkE1sz2k4bBA69ExTVbjJcpK6VrFd6
VVS6pIWzXz3rMM6RjdNGjbvabty3hUFp0/oT/eBTOYV9cvH9Qqa7iSNIITNZmD3XqYJBu+kfpMnE
KWVj0G7cokK91QNHt+/+7mH9Lqgr9jx/Y6CP917jzh85DzsXEOI309NCMk6nfAnrzVAcxjQ/2Vm6
GzhxoeNtUu+jyakBwd3gjfR1UNCx3KxsivaNsXeGmmcsp6G1oKggi0vmX77v4/1IReESZE9EwtYt
GJnyVz+kZ7qd0L6mx3HAZ0SVOKdy12PZ5je+XCBDXWtC3HAe+XnWFpXfIfen3vcM2yvUjBKL1YtD
5rUKvygnFSJYd3aXahdPMJB0jYCAOZc9feueW4RZbJ8GCN7G8lZtcTJWeAg6wE9qo8EqQTzE/2Zf
5L/mZl677pxbhrIhsvkb+EVBDlK7v0Eg/VPjJAhFhF9xYzP57VYabO4GY+ldkQjCIi7HpMON67j4
AwUFy/rsjcI5DqJsj0LYsJsbm7nHtf1pOycTnqGuDm761kDyGLOA57pSCW/WLKItwc68F/brhBBp
PgtrxqmT8TKQmWurE8LR3ljdRDbOmA1nEAWU7eDjjebqDOBx2fLHBfcZ2vuXsNqa6Y7KCdqE8Ldh
zkTjX2vrk7TztSj1NoIVciLznryRnKdwhoTiAXzjuDdum53kHERhNPNHQCJ5GjiXf/PLbXeGFmvK
HH0Tb8o8s95gLlg/CbMNBifaPX/XbYIdZ0QRgwvXhCsf5DcpS+s6IQ342aUUYVEZNb3X3jy/0tPt
hUXt1ACzmuIq0Yj7LSkm5NDU+ZAkRW6QhNQh6xg0R16Ed1GQvpTrEF3PeVA9JNxuvozVtwQ1uSds
VSCaLU2XyeuQ1QrfVWbW26ot85tiGPK9PfctqDmV3izT2LyP3hpcTUSX9qhTPVNtgacQ5t5NNXfd
lg7Qz7jt7t2U/UFioSX1qr2gsjPvli/EuIefSX8TxbX1E2Nfcx7pIf2QgOtgdCi6/eYgy65gmtjo
TBGtmQ2RabTIyboK6tU9q9xen+aMeURDBGLuqCh+GmYZ33kF8zCEN30YCt/fCK/z3yZ37n6MgrNV
Rj7drJFeMFNbF3BQ5m5sPBD7dFrxqpf2o5uD45FEuN4rqZbrQFn1uSYN+tNJpBM0oArzEToiwE4R
ldXP5CFk4yF2ts3avwzCtnjdiHj9GdOatuzUjg5IpQ5oy9esz8WnNw8RNyONq6W0xoc+duMtjmZ2
cnBHDyACQQb2QXeGRDhzhDFc5P10eXhawAo4E8PeMBcx47UywqxnpqMlbfdsxyOxslkRQSCl9d3w
AVyt9CsdkRiGOfRMDd8B+fKx44a/+zeXB7krfdTbNcPdXJqgOkdrr9A1oZI6cYyDXMTQiDq3+/eo
9//KrHHX/K6ehu737+Hms/k/0EYh//uw1tP0++f336HOl//gP4wWLuRm8r6BRUaJfbv7n1Bn2/pH
4GgS7+7/D2X9p9NCB/+wCKhq7xLTJU96yXj9h9NCqX9IbkMOSA4LfduV8n8T17L/NZBEAoB1t6cC
/NeBBJ7+d59FW+LRnrEvUYwKJHOT0cdZbmZE34ufS122dbAwviUITnQiSmhzvuxj/mrphNfsP7lT
/ot01F/ZsH/yfFgW10hPkZ+1Xc3C4C8Ywz95PmhPK9oopvjSTMl0V6zRytkgSpYkNq3q+rZaZ8i+
9VpPqHpD7CJojUzVOLqbu9n2qZ9alp6DjBwRtsYiqRtoesuEq9RunECcVkMZIkCWKFrpsZ489gt9
jP03p+KNESMa6ruUxbsJi4xVy//w0/1LOtiyFIaWC7xJ+peP+l/h2d1cmipyKOlMk9U64BZNs13S
yuAHtI9wL2xJfirueQgrKe5/EdLBNRz/+0/4L9fM3z5h7bFQCMj4KQLK+H7+/tvuYDmgRPEuwONW
WKdWMmSj3yqOyKrtfHXr9GQE93OUmV+r3duM5Ajpz1MrG+fkdHU//Lt1C0dV/Lv+L37n/sXH8/e/
kQ+Mm9y0BY8b2Me/+HxmKtwoXhwxzGMqsp5aRqksnLNRlfuhGQwIIyU6tKRVRvJKpNnyUkGasa6G
VA3s/SYIEDfU4YIHwiid0Ika80DhV/f1K9iqJdhRD4qrly4TC4/hop5AExvA/VFJzc9MZooURzMN
iLbGBeMWj4p1dJL49gsWIpr9MOGpgfVgk4/PkyVoi4L2AMe3x3HrAu+0qOQSvTM8m3iNP4sRmuJ2
ypGhdh0LUAT8ska/XGjww7iZL0rvsT/AAufN0MenyYFVu4u9OSZlW9XGu2u5sbV7LreC882NBZuv
geqQVOlpPKsSCYnsPIGqJxHFJPgK6KKXLpC5KL4n2krLN7TcID3GVbTShqExJG7suRtWeHI9psI0
EdWHNm7lbvuGZMkW6ayKt0WZsB5Q7rS8kd30/I0GXAkvTnaSEnpvzVXYWHY5baOKM5pFSjzjUxop
2Tga+k3wIrFYDi7nLrDoCQUQLR18oN7+D99fFfDi+9v3hZwf9AJlS8fVDv6qfwlQChjsdK87dhgZ
KMxvylKJYZOZJEy53E7ix0mpZjnNNmL3HfKTHKgus7GEOE6L69fBqFW9Nsafx+MQ1xg9U74l7XGa
bFRoyWGY4brK3HyD+lj1VyodzbTNBdEc5FoqAcJkKkH5YaGdxF4bfjfvsMBwApWWhIxcjt4kQh5z
mtBl3pbYwCHHEkEaXEQTDxsAJSN13PfbchRDfqD6o8wPwFZbWEns6HbwF/r2cYFQT2dHl9Lvurac
5kcIcgkBjp7/820eTXH3IlYoW3zHSEkm0EmmzdhRlgwCwZV8+rIJKnpgWGC/VZ5U62Z21eqf195l
QzLbGpkK9XLGmjy7pdphbBtBLi3ZmjN7z8TeU6B71w0tX8W+CXyvOkxpNFncfNTlMfELIrNlllD+
1w6r/ZU5i8fnBy5+eLCb1Rp2vO0XvqWDiuAf1XwjgtAvmDhw6wVUj/lAM9Z9Q5ue2bFmgjoRx3r8
avx0HD4jSLpm041egb0m4X15WxRsTiZnYrdF/yh1QAV3epI6STlzAVmK9BOqN9p9H3Gt2olgjpZT
kWr+iDmf4nIDFmUFTLt40YiqVJBvY2BqPWpPfKCfFJjzG6+jui+f5zmw5a6DNireKAyjoaiAXL/y
2MOqIONmc6tH22ibfZALM+4MlrJr1J2OGjgOEpZx41Cw0mbN3mxKEdgCc1g1cKeYGxv1sxiLR3Ld
Gc/uZIp3u1hxz5cT3bX41/wJG0Bb8IjBJBvr45SnbgOX+FKaCAugmTcGYvzjbF9MFGijJWtkgyWK
7ZyXfif1eFmspKbiYsUpnWzH5pIFXXwbjQGVfCSzE3A59d2Bqd9ePZvCmAJ9miXHQN2cXu1Rh/m4
9hhN8nEEkm7HMMzsbKmsvVuJqcXVCDmLOzI//bUQXv0nwDBuwCQngdpZAs/dsaDbjpO7LReCCnWg
77WSuL+VlzfUQ8xVY+0s9kAkmaNCfMWBkOwsvLz9ZVkuxq4x9VK4K+ho/QYGCIvfoXJpLUQ0X98t
3Cj43stk5MVWN0Xz5Hs9qtzcuPZv2gsF4W3f+CiMc9zInVP0DSfZHGdPgsLcC/Fvtq3rcXVw8Q91
l/7VyjQklO5kXrZHm+ESxFY6jrcabQWZtbeXX2U6izKsJbQ4TycV6Vp4ZV95JvVDsAT0p0wWRil+
CeUUb+FEQQvGpTC/LZF16a3pWw89ctFQjPvci97cxujrucYFuU+suOl3upgwCvEWJ5l8KQ3m+uwC
R0aeUoMXKnTue6lNbcKLKvzoDB3bJr5yFJy6fClqrAMFDkXK1R3nkHFXhebise3k0tXZ7OnsVsj7
FZJKTF983IGXJC8NtWfuaBVeM8u+JffENnvJs0CHnUWAjS1oQlwU+8Oli9fpkCSysmm3NnS+9yBY
5mZr8HqxTlqQIEKD4bO8Uj2iEzdZm1ZNLL2KSBmUu+EuLiL8TJJVqEqBfF3nqo3vh6TsJH0XfYvO
DfANqSPmID4WdEJWb5M0mC6kf1nXLomHSjubZQUUSZDQ3FsX1tk1GgmZOooLE+xxTuOx7/W4EkKp
ywkCLZqIkOmg3YMeEdO2Fx6QtibLqZ3s5nz4spqpm7dG8Z+yTFGC1yLkmBvYqkW6dx3LEM3sS47z
xs57b5MhuuI8xIQFn27S2UBSHhGAuE5bPmYm6r91bPRvGhcd4EZB3F7rxA4C5OCkg+c/QckLyxpW
OAVqfJQbJ3VcMkxZZcUHVwSYpHJC+mCPq2Jqw1rL6lfhL57YxCTJ+IONdHerF60yLEsWO5vSTdc/
ZgJBTGWJzWGNc8R/nFmZ2oeaxCjel6KonheLms6QkZsgL7A7F/AK1M6fGS3Xpcdi0eNB04xlhfW8
9hBh9ZLiGmtF+gelYCYKM15WXlZRg0LZNIrPj8ukFwFEM6NDXzfX7eUg2qL6SI3TBaG7+Nl1q93l
dVlHmKIqAtqAWzpjH9zO2FFOSwfMfivqxnpNeFvHj0Fl1o54SRZTdD3HwQvT5tJd5Sapv1XZk2Ch
ZFMVJ0ioQ07omt9AyGyK1pjnLa4tNxooSpeAVD57bRHpTf2xJZ5kNT/2kGHsoWApGZkMQaiH6OQk
FoBTBEj2QbGKk8h9vFULNSL3smHA4m0TjB/QCh1M5U7ww0b8IrQ0vcgvKtuK4DsahPG6H2kEWGPQ
pldlx/pi48dJhsA7FhDeU03nNtJq5qF58RPfiHTUIAMur2IZiw71mrZaZGQiOQmf2hgtG7+bL9wD
VHk41EZW7w4Wu5ODejHt6E6dn41t+J+6gx3cOqnwbB7kXhc7pDwn3tM3ah6L1NAlGs0yeWGfr39i
gEpB2ONN+fKpp7V3DvWy+PsiQYTDZQ/0lfQG/m1thPM5p+ABCBYtPi3dJVfQDWaE2TkuM8yPbZ3D
OrymFEkN+8U4i9759VhEoQVO+j3v1aT2gxdk32kdsZNIvdWXO5eT9dkiP0TZnh47utNlWRXM3QpP
jYB43YC2XliUR03WmUNMazF2fnhpeMu81PoWRrfDUa9t8dQQqM031egs0BK5FKKoIGTuzew239hF
yhzzBZEWXDXa/cqbWf0g4pjvbrFaDklKfJg/+tGfw9pO5nfHMaSZBr9AvSGlnb2WVOaQy2afHWwZ
X1z3aiAAMPH9j+VLz1wPwmsQXbMFRwAlaJB5E19ydPVnJZblAC1rIrKDjy69URn9EqEvZf/mePQo
bDC+63LHz8IWVdsruN+C6TTfEEogS1lWhuOWvH9HVpr1woNLpuhd868s+2VRGYclOIaTyGzbB1Mq
088ewFW5rTLdKNRRd61YnGhknVL35XotaLi8oycZTFDZEnfG03AJNdt+gb488MCKkAYZdYUSz5zh
xwsbPRscAt/WsWEW6bgOPi/CzLyd4iL/IzkDmo2yAmYb9tUxhePKc95zSwLm1RxzvzifADyMceLN
YaOHId16cmjrMMq9zDsoUzElkn+kjH0x0bp1B9d+caW9iAM0fyjwRggn53U1Z1QJC6dYtsM8EMpD
eqaTsnAvhVH8acu2svr5T28qTcTVs5o+bDGUfS2Lsw7QEHyO63VZKYl2IAzwFgW15gK2+Gz8JGAx
Wmtn4QmOkiu7oR8bT5danuE7UsBYJoJ/wXisg5gbah4/MOYkQPIh2SXCZpm39BW34QCTGO0tfKrY
kAHaPExrn8t9vs7jtV8CLFgTIhqZES3jCnaso7SxUlt2PwA/kRQoYw890efWXJsAA64hQ7UVY1Dd
rRF1Q4PoK5rEWemAaKAkLsvMfjZ+c1fzgYepyV6cMUfqZ1/9jKeCJgdj5XfVipM6WxIwFQRQtq7w
7W/4YAl3xrQ9xeUwscwy8JsgLZ/k2N8ES/UsJMtta61eS4bx7QSt/wTAlizDmPw/6s6st3IkMbN/
ZTDPzQL3CAIeA777oqt9S70QUkrJfQkG918/h8oGuqtmPA0D82K/ud2uypTuJSO+5XwHEzAdsxVp
eijBlK9QKJkfHTwDMsVUb+knU9BwSzr7RSoufEoN4vYZ9Kdg0ntA7w0Kb6buGGOajkNJna1R9muc
+EyyLAeQZBi3/exlZ+6KWFFdt0eBHg9o2CRbGbHeF7bRb3Vf/Qy50AELSdVpspzooZb1RQySyD/d
DMk2yXs/SvAsZZaPG9lI5JQoaLlS19NN5teAhbt8R8OoXwdt9Gm7PJo9EM6rahhjZ+M7yZmugdxb
oTXscHkuaAmLIjAfOfHdyBGmBs0hdzNwmn7rRpP3fSruAvgUK7sy1Qn44cXLGketO7uzbyqFJ6/K
tl/r1IluqyUZGajyaNWJOLqc9qsgiO7d3MxvZk5ZB6lMxk59da07jbUocXxnJk7XtayAaFusjcpJ
P+mykOeuGcp7voOA341+MZrZagGvEH+Vuf1gw7ChBVXlh1rlJzRIB7RK7xxbZ5mY0EF2Zk8Rq8Sg
eqdT8pA4ehaqr8tbKKCUArvCT00Mm9SWpBMdGopu73J9G1nicHhT7yydnfqoXHLRCQwB8FLFduyF
t7NqAXt9tK3Fabv3iVxeI6GTfMCawSLKn3CXIZt36VXWaUK1I7EMovzq7JMkuvM8I9jq1GgUCNQY
O7vRw2YasvRUUY5fOZ50n2kWO7fCdp7ctEYm51gzgivSE2Gihc0gW16BHj9+0vppiN8m4Yvzel8l
fHT2HXz2ejWP1IpzldxLzhN3o48l1PZleSLqp3dDKeNLqAD9uNAFIBstLg8Vfsz35gdT99yjkSGi
jRmEITfOZL6Q2shhN2UHjjK7hrLvEZxI+MMnrxSDB+BLJu98rsVnfzYoPUrjGrsOlB+VtMHob2tJ
x2bKnsa2NM8cl/qthIXjtO20ytn13hAhspjmwnOY0qy+gtW4bniVrcM0ZoKX0ZR1LDgdml2MGUHL
f8W7i2BMSjqWynggtjm/O3y6fNjTI8l3fhQBbKZXz6ZVHJLL9g2eXFMpWGPQo9y6o0NbwYyeOumM
1wXn33iVRVa+JZn2o8yDEzUiB+yy2ezSiSvYYM3whnleZdKg7Z5at9yrx23se+GGRHX4PBEH3rf0
XoRFYdULODnZjWXsemqFr4OprY3fw8UjvMidfkz2gg2trevi1iLGQJYrZbGLgETuRenBR8k+66oI
tsqw3tSQ712NKYxM5XuvpS8OMAbUKdbWsG9qvpY8lMAtSb0JnPxnJPmAOKA7qSxP1wkovBWDU09Q
LQJkGD8+LFjhFXhzscIGPIhFRlKy88+tnz+V3cx/KxHTJQqmGL/YCPZ9yiFTIfWtyzYWVGxpXdid
7yM55ObaLNrio5mWyRYSbQz0OQT2IsbWtdTrPGkjomkDGZWMiYCVr1FfjKB/SQaPztbgP0P6Efui
5NiT9BRhSvbH1iYYlwXC4o/rJJfPIFr7dae6zl/VA4neCGz1JiFPFGz4HNVbpcWWQt/j5AmajCgF
WcB3J8qXceVqeCZ/Nd7FWXZlJMhDAa344+RUH1kvoJa7RFx0/mGQ3Lxq3e4668PoQP6OW8+8fIV9
A25YjEeLKIhQS/C7SsbuUoBUX0MVBJzGCNnGK1W/5dnPOEmwXCsG27lWdvHgQ/LcO0DrNzZt8T3Q
D2PdZMMNG3kkTkzrh82K867xTIPvXM2fUJCfJ3MKpLiGf9In1y0GJBjLPH3x/ECeo0Ag6U/FF/um
b72Iu4M1FAyApAMxGfAeejMmdBe1fQf59r3Fk2moufEJ0TTK2eQYnwA4uB60/czijtwhZPiN2muP
Jxj+N7Uo9CeCL1W1X5pfJ8Aw+sYLmYXUqLYEjgDjuCidV+7scAILtUd9raKHmRNGDBPDwG+Q7Mvm
zLJ2PYi3rBMbKzPdg4mjDadaWetxaO/hwnD8AzhLgq18agy737mx7spVXAz6pXBSagum8O6bSR/5
iijSv260tOTeHLtytrNHxGOd9ai4U5C9hFxqVl1OhDCHrbHJ2sjeF66CvVKmTEKAd6YaAstpk0g7
3k71HL5DrWqudUtEy0hbZnsLcxK3tjCbjc0la6XqYtzbA+Aho50uFA27o9eguhd289jMjXlo2Fh7
TcCuL9eqcEdICIIOwI9jaMZAnNNII6435hXpLBbGY290t6YbBbdDWh5kVK69niU1ZeThNfMUt31u
7FKc6Y07kfZyx1ptczN7EWg6q8BqkgeLeGkU8UkDHEAmynEF0pBX10fbqm+5bmEicBw7k+EaicTP
HJUyy/phuMNh9rpmgwp8zHz52nDiOkMyhILdIATSbJoj+rH+Lf9EVsc4RXpjM5GC7gxGTMTJGFIk
XXwAom4oKfVa+Iz38iZbha1LqreDQcNwQnRCceCgWCTbWjjtZiRyd5glVYCqSiCilsG8KzHBO1fb
j8KDoLMaA6+8D+vskrX1L2N2FGZW5tzO1ETxmaW9UwMAGnN87xKEHkpt9WGIwo0jUtD+5AO90vee
6HffaR04O+47pD27t6zu3HwtGE7iDd++FWR8mXCJ/a0bcmojbPjCxt94rlPzI2xfK7Nz38LIeFKu
4HuZgi2oHVp46zhpy0crNsv3wTfABRIMZysiv5k4yaKX6+EmUHlw8Yx2Yzix5laM6h9jZsLpayF2
d+maBXLQVIQEypUreTCXXhv+mnMC79jkNRqNOE1+Or4bfhrRZAV2SoZoKChck4bk6x857wZ+JLU8
1rqnfvpq2XAMUcS8jputfu6q4SUh4qDL4Gk0Z8rL0IUvCXYFEq4J+9CEVKaGydv1cEqNa/qIXX5i
LtmdLjWE3vqrjpsmviZQO4SHAfYc8ozRYNPV/PUXPX+qkOLbFbGBzJgvXVJKZ1o31I3Ujn0IsCyq
U2rec5KmAUsy3TH1TYDCSByAOo7xAAI5I3ZjGfF8k3hU7j9qO3NSGNCk+cs34B4Rw0PsbY6EuYTr
cTfp6NO+QMUPvBPbLBKI1KAj+9F1w7q8lmHVUE9G9zafmIChxW0Ar3UP2sROurYHy7dOCnU3v5Kq
il8N0CooCPSyyn0DmtqEh5UVSXWu+eRr+slCjgef5kLJILmcZfUlOOSV25Ffo7jWPCD7+5apQcn1
roL4AB5nHkzr4I2ZPVwUAkJ6Z7d1z5Ss0fczAe/lRkbqCkebX3opYMnczzH1SJqPMy/F0E11foat
ZFgvIcyT5lDoQTUgiipruDYl2Yz1WHGfesaXARjOToXb74vez3rmeIRyNZ98Is3byqg909/leV+p
Q0j2UlHOhQg0fxojAv9qEkLH76WZ+SA3xGR3z0M1Dj6qiMwWbhbCY/o6WDFvYSeuHOvWWiazeGLo
sIXT7hGEYArEye0eScS33LjeZI1tmvx5O+Edeo9z4oM9mqXHwS6zmkM31J54wX+gV7qNWpP6MnIn
7/8PXzm++Oj4JIh2L8KQudOZ3hEsnahTnI8gjMGuMX0pi9dagmj6hGfGsYjbDZeUMUny9sablMXF
vWUAyz5wzw7FeWw6f9wnTt8XVyCSlLsvuXe91qHb4VbEI3MdRHEqlmQy8asMdFzeqZhox6bN4upC
FZIYIJNU0v00dDh3q8hwJRCEtCLyN5g1y4IhMi9VvjGaggPH7kwjS1pZsHcXV+xotT3SUmzaS4kJ
SB6wqWTgiDkZXR+elYrEgmiBz7L2ZFG8IW7aXzCxGfqlAKbTa0PJWO18Xn2n0s2rt7wjTbYBBNr6
G6JIO7aEQ6A0ZGNv67R7jycixdoN+2eP7/WWell+Y7l9/pHx0FZ96py9kQ4iDAJe4GHIqybyR96A
pXU1JuqFW4l9KyhjFbX/Hlvpj3b0Kfhi1z+y/XcV25lkcLLgOslW+i4MCMNWGcPWTe8jlTeJEsco
do2bqIiM266o62g7MgPFvT6Q3WdW6fBiRXHGekfqeB+oGHyhM55A95STzJuQhNZz7NbGFbLETYco
+SMOvWHHiKj8KMZlSk4HFbPBHoNd/dK8ALxZvEXZVGPBuMkPz5/6DyzdfJ9lAeRDdlTumVzmWZ2m
9EJoJwq1Stwy3dE96s9zZ/M39aKvVjfTNpt9aM0QEcl7BQxIaQnZ1J7eyKWsVSBPg6v03hIeYWdm
Nk9ImuahrrgNsqjCr9+6cZqf/hicfCPl154G6VWTlruwShDUMYLVQVCG385Ts5c8GIgYo2jqptB8
0riaKfQpNQyfgWWdSaGQJY/z3RTLnmxHcBuTTzyYOt9C+HivSH+sadOh8C/g3tmZo6upUor/sOyy
XUPRKadY57r+j7FknBuqFKw9VFYiiIehGEW01wZXSua7o+CL2Hn4lGXefCTZZMZcndr4LqRI4q7A
WpK2WB4IBeniujjzGMcA9wWzomhaHicOx+rN4RT5tagOkcPhcyNZCHQ2k87ZTSa/Pi+jrDWJ2nAc
9SYN/QjDAL/zLoJjN9BpnbEUiCRzNWLJMHjJ+UnFlNdh/2w4uEUumd16zLYjcLT7jCHwn3T90oIf
BPeFbRm3hL3gQ+bP5LZAjTkcbL1zFLYcTeLMhuKPhmv4ewJvtKAmDoQfI95us494ElcsgHEkXYV1
jA2kwsZ99bSKf2GNYDfPM8bUGmIZ27+2MLxHTr7cL7vIas11yGdg3PjQyeA1qSSukfsAt3Hhcbuf
8ZTGxQbjyEqPcdELZpH5PrFv4ytSC6ZgSWDX9rO5TLEWtXlAEwwYxyS+82yzYYiwJR1clMIikbBr
vYJeYefP2Vsfs5+57nGrSQry4IB87tqaAS9HJuOJKTo+yQ32IXnHPMP7gv6Zb/yoqsONSU+uXyeS
fRhR8VfgCZ4307npOdFCNYH8YEGT1KtsTrzyZRx7IzqA0+Bw6HFMuqaxZy+X/pmDikpsjY3GKQls
YBYY8rkE1AZPfehRI73Bt65T008KvpyQPdbpKGhoZYGf0tqZO/WUcGtOtsBL42ZbtcxAeEjD0CyM
0PhpFA4OCLLzZB4JJQTdM1cgNH/IODhn7Jj5vxgEW4yR0KUsyss6eRbC08SoZ85OL1GbegJIdWY/
D2JSYBD+Jse0BLlv9ZtKWIO1duALwgYxDKySMPWIdbr+8CpVYT39LcYjHSi7kNTk6X90C2ec18A1
w1tbDxNdbH+sXv8WCRHaaQEdmoKyvhkgGa7FlOkScqXuPv/GOEyUz07fblF7nHZXOnb/s60c+0bM
LlVtxXdm3s2sSNbH7+TH/7/U4J8YTpfkJ1mk6lf73yBbSODuP0c4/Uf+8V7+meHEf//vwUKLjKBw
iDOZLokna1ms+TvBKfgDkwOsE+S6IHAsHyT63znwrv3HEq2Tf0e9O+IfwUIn+MOnpAz3yeI8Ykn+
T//+b38Kcum//O//g1XB2wrXTf+v//mXnI7NzgiUKN4gLhFFn5zJn5NmPE8T1NBltiCN+zt2B2HA
UZox6DrUY/kvUmQExf4cCwJfZQqw86YryUxaxCL/8q/zCsJSU4Yz31Tu6xy0yYcpVAwPTXfVRRpu
xyYvdi01gMIePrRT4LRB0Oivp5Ra5wFXKiQL1HnpDdERBhEjLuLBJujq9M7tAOvTV/ETno5OUJy5
XjNdw5TNcOw7syxh4RBIhshqyldUH96cDEN7ZDV8uyHXQuIcbZHv1TPwTpxfq0mdu4wc+y1H2Z4/
i8J/jCCY9Gtay1AYOIglryCsyYeJvObiPEtiVZAuoPmESY3rw5CnTac4C+23wDGEIvgo4mcdUNtZ
m0u2j55qMUIA9wwwgrPRctq0fMH0BKff/jpqIAwynFucKzDt91EpmvRAhAf5hEWVGntrUNQXzd61
UWG44dz2vbCjrQXFrv9KiWr4pArm9g3RzruJw5iVyGlsvFccNoPOF5vWPqOgNjgmYy7VszlYY3Ig
VVqRrUNMvRLQ9nGwJv6TtawNRVw9CF+SYMzpi3sSHKWH1zMwxmEmTJIbM8l7kygGgR9LvmCvYU5N
I5JbUfDS3FUuxGmoQeAr19qUsl9jI1t3gxEVzsFtPYLNYra6u3RwWChWVIDbNa4lt5pWuL25HzAn
mQAcGnnmU4uDLJspeJToJBy/Ckl6iolUmha+Ify3eKQRjDpgu+9GQcF4ndMEjrY+AMsGjs6kQB61
/Qd2Ii0/6EpkC6ukQ8QtXN1TMTElMwWm1zBOD8l613N/jPewpRl2roZhempranf8/dG8V74LbIEC
cQ7GqS+goYVx5W1QzsUOOcYa907rNl9JbVbl1rVbdAibj8yVbOCNI7xKDGCWENghyaelzU+TH1hL
01COqnttHiyzYdQWYbF7dTll+Mj2MJJRmNjr3uaZGN4ivFi1CkffYS2haliEjJSglOF20K9IqeCZ
HItJu/nRd3NwYnlfQFewOX+t/dYGdUOsnTmoMClwA2b/RwpUfdyUVVCju8YhKYoMn4NatZWTYwn8
ST2wTkD/D9IPo9Md/4Zsa2euDUU+SfAhm176v1Ri2QJfEzolmgQDqlxLHSy3ILFiDsPMJtDRblvo
YHL2nF/M/CEnRHWQU7J3xdL7rNux2vhJjGhqWzZBjMqYKHwNJuE0bn3QVo4M+dUc70vwiVvHkdlF
eFXtEOjMmhP/fqvYFgRPE/bQ2VokPdw4jCmi8mXrujbkQyOS9r32QXXyT40qsYXKlcOpYNFvZWPz
kkHlLxSBhYicr8HxivaS1hNpG8hSutqDeUu8U4A09RiTDkJrHsum3GHptdCXZsiZXV+YzqWddEZc
BJsQnEMTd+iDeiZO4UKgepuX9UpSEkk5wXXrSwShmFscwab+1gtyD79SSSbL4ZOJ4ndW87/0xv5P
38N/elv/d2sDEJf/f72zr6tmeJ/+Gbv4/f/w+6XtWCAUA16yy1LUsjfGi+z3S9v9AzcEbZUXOW9g
6Xm8Uf/+0hbWH2Sjbbm8Ux1vqQP8ow0g/giQJYga2aidwnSs/8pL21reyv9IY/vfS4GcJYhVQXFk
Ee0vb+2EqnTd1uDj1QTVnNeY5795VuXfEaNAH21oSK2sAcT0SuQTyULK+MaNLFz3dsppqGB+5IX4
Fy/3v4TWCak7vmmbhFRNvma/gZT/jIK0bRYdIm2EHLiN4DlmCuOl7OSiQxe81lfIJ8C5XZFYnz1J
sYJgTkBb0y6g3aDIierzn36b/5fI+ncl4p9/SMufZznZ8PtjE5A4/5/PGp43sOlpS5J+HQHKDTlW
6nW+2ZqkJOBEPcQ0rjAnXZfHB8/M4qfbR/D7OFY4JjfTpurWca6/N7fLJfcai+odSANQizGpq/T3
9/BPB7N/Poj9nz8+j81OPhw4BfQqbPGX3ynKWmM1krJrPM9zD/C+6p+7tgdPFKkp+egKGPVUVEOy
yp3u2eiNZOK++0lAfrQN7eZf/Phwrv5cheAXCkGUo6bvOCa/Tk5sf/4B2paeccRBLI8wtLOtN4c2
HO7JTO5kMdJjIqbvNPvQM1uPh5cTUdILRiqowHSgYXuuM/tkEufyF4X0jmz/EGNLhRTV6cfH2utP
UW3M7AEBZ3f4r8+MdVvlYL53tQjuVZPl11GLTwnGw0zpLNvcPg8StwIwXKe1v2GBwHvtNa7aJWlb
wbQKDb6afxF1ejRVI8kffJfY9GoKaLDt+mycsutmip3x6Fn0AvD6m+h95B45EncNMRtzszeLNcOL
szqMkVfYnEvpHa9cr27DB49MVX0IvMj4CuBWCoQRPelTbbrFk6f8JtjIOhjvhMht/iFe4jBdw5Jg
tXZd0X9KXdg/i66jeglbaMSaNPzwiXOidegazJNVCGzDXbWdS4KGETQBdiBrynYb6LIyTswT0yGb
C4fPs5mm5YbiyEChF3UZ3kXPSBXc4loVe9bNA/bdTT05F3zQAOeEkPKjyPmL7qJhnE42545xm6gh
+DIdmBqrgU5FtCdWZjb4rZyAMR75faxr24z8bOX4rPehj6HvlI0CS7yIPnjQ/W25CEF4gO+6LVgj
RSKy0YrGRTQiDckCJTpSrZyzKufPiqQcdg+R8rGhbLiIT2KRoSb0KCNGYDEGJCq7cVCrjLLamYuA
pUrdHwWalvB/Bh04/EXqssA/OH5nHkoul6dREtSqglHvGzQyb9HKSuutQTsbFhHNrn9WaGpYe+u4
G6dtWsKqT1I3ORGC7s9T1hEn9nKpmEgaE28VwcjbpItul/E/e5v68d5fVD0mGeP3QZWbcQjeBIbp
WyFDFEB3LPlt2DSrVyji8iNZBEPS5s0PT+sbcuHYlousWGL03VBRhP36rToOiwBpf2uRsrVDVBHd
f+J+oFXaZa04cVAuuR2MJLpFjRBHx+tMKoX+EhANR2TPRQCNCkUzElTTWqCOLm20R6+EEAtA9UeJ
guoMzilfJNW80y8lGms4982+q4jOEt9AgUUvdBYRxjln0GfHIczRHqPixl/E20w2w3Nr5dZWoezS
ZnFuGwtBbyXRfYNvBTjm+iM3tNOqtySJq1NTAkAiRlB16XWMt4Tnz1/0i6ZW8eZ27PJQm5xQnFE+
xvDsfivR1rcqnXwr1LFQy0QNkdb+WEkjD/b6W9GGsYe6bfxWur9VbzL/KOD14EXBruJi4G2CRSS3
fgvmGEYVxscUR5uGyfjyjmkm8Sv6Vtrp5S+ZQASwFR8T9YpX1Lh7v6KxArnAgRTezkVEoOdbxees
u0j6mGhpezN9a/3ht+4P3h0PwAxqo3glZUBAnPJ93QgAUQb3OMYnVLbrf9sJMDkC8eF/+wyRNbWY
Du1vCyKMeDIjGw1g2DAxanyKb88Cz1x6BxihtnmYLCsh0Vh5EyZHi4eI5cGpfFwMEG6w2CH2tzfS
f/sk4bdnYtTfBkpFUth/cgzkq+fq22WZvx2XaFrcl/a3E/Pblhk7v1YHjLSI5qw3l7Lawg719DGU
7IGn8HJ4Zu8VGjFDXmNnjc/Wtw8UfHtCnHua5hBCjwMe0dmx/WJ8e0jGt59kfntL1bfP1DjVEHe7
mkd5it3lLuaU/9uoMoXV8m0pRueDNRSAqtQAeO/dtxU6yHVZpk65bUIgQ19JwCgWdmVahoTSEj4k
6/LbMSP/t9hnFMDx0lLYRcVRB1b8qtgzza/w5qR10o3ZRdfpoGrWMHNskBWV+sp8kmjSwWKwNOV1
j6pmPxoDccXNFA0GtQ+/99yXgDHN+OTLfqpW0EoXWxCuBh4hJPnFMFT15MgP1svTmbmqsiA8+e0w
8tvCbXRM09Y3kExabMj625P0f/uT315lOLsRI5EhRlrI6oM5qKDa9BHoYRQSx80hHJkldHwaB98e
6PRtiLY++cfrtuBF+OU6nFUu3TD1OT2cxUx1v41V67fLylmrsYExGrWT/nJCqZlMIyOctMc4kDbm
bugX18S+2vbQ4M+Bm8pINJxlZUQjdK5wFMWT0deN/YqSXIU36Nl1JZjOZpsHolM9IMBSmHB53ddu
lbcXsv9NAFZICQoCRach3xDvDGArDU0R+I/ACPEGVnxMJW+n3BgyaAsjeg4d6yAF8ld0rn2opKfd
Y1aROLryzSpId7Vv5XBLiN7jdpFFXUbnwwyBV2We8ShndvdujDiI4k8p5j66rim12itXVdEDjAfr
WUjzYjrnWYzbsOL+6Rnkf1Hb+zH80VTDZ1FQhneddI+egM1K8dJhgrsvI3SQftsTxKMzf6x9UmyG
qTcT+60RL1xThXd+9GG5eIuq2fqhh4mhFtws2abrtncsyDjZtZg9+x44TIQj1q1NiF6sWHBiB1SZ
8jhlyH6vuf3Tr7oNCvcXNvI2d0N5A/WcKvgYH+Y+BR/QEquc4/6GLa3HZUCNxtVrndWvbTDOd2Fr
38+DMI58p2AMhrVzwobBA+cZeIKBdjJT8zjM4atQ2UJjBcaRsjRDZ8ijeuQ7PKLyOGTjeUYz0Kcw
Hl57A/e7baNbT0+gM1i5swG8HrPMuhPtHJwRytudq936bA/BHpINz9f7dCiep94rDj1V+F9NJT7z
Ack/Jk6y8pNpHwF5zC91QYTVzBPD20HwUFvcnnOR2w3RY47EQVL6T7Hmj5MbTQlfowckFs2sgik+
MVCwsgP2tLUZPKeGhhSQSOHS3ZF/hw9q+sc0yzdwNg+Ztu7MqdtYc3UabHOviZsY7M7yfXK4lxeE
ulIvulFzTZXZuWEuSe1sNxreCFOEIDiA9MQQhSiIAGXxVHgKexjJeQCrx3E/6wHMV6cuvfglTVed
iWVGO7/ArGm0upASbm9Ch82oOYMTWlSQvrVJQ8hPM1LntAJXqcQJtbBkV06giwMxLN7ZoXrAhhqP
U8q4xmyEt+Hk5rthzIhylNETBbjzZMGijVJyon1b3vkG8979SJa8jPnh6FLaK8AUch178bphH95I
9EtFTgELOPhsCiooFN8glQ2O2vA4ZT3Cxas0/a7dumb3IsF87fCTAAgHbCwpzm/rxgIIWKX1FXgC
ewPL46CqJmW5U12SZKax4TyVdmrzC4bRRJoVRPp6HioCQizhwmuM10niPOs0PqnMnvmoDOGq6Oz8
oJtMXVE2HIlYJTf9mOQXKlWbynKWs1d6SkbQ1tSl2kcqe9Wt0Q6PFanXR06C1ELdzWgXH0PvzFcq
FFuPJp9dhjBbK3vY2XZ3loKvjFGp6eLNPedA/iRXeSclkCdzYk+xtqr1FCATQsxifoglhYfYVvw9
8vzS2vw04yp+Suyi/mFNtWDZjtmWnA/ZTCWLPtp8rqndwwG1t4Yf/Wpjh+NUX1k3E9x+XtmD/y5t
7KlODrcGxLA9R+biyWWWb2WEjf4Kl1QeQRaDVp4sz1SSOPjaMPmjzNpInjzUG8Hf0Fvm3IuY/dmx
crnH3gbvU5XtewGUed3Kjgg+Ob67sbDiHWrCY5M4/DRUem/RiSbjP6RbQ4W3Zp6/EKYHf+Xbvdin
ACVBvnXRzjSy4B6VY6ALtDSLY3L6WrvnLrDlOpX5vB5KfYyqlhyneUxGTLlKOvRVrJYFq5Jjd2JX
t3jLEKYKM8TVczUeeEjmqLfjF6WQTcngLo3psMa4WvMCpaEqhmsyn8aPyHPyY+N1ztYlPrWqWrxU
ewC55rQD6SQI+zCEZHWcvRHZLE4UQRfwTLrUybqc62eVEc8t+fneQTozNkVKAAkqnWpu5tjLXt3I
ijcc1bw7253Nm8mk8UDAdZeQdtm75Zg82JpstMfxbsv07ACXMC74ZaTTvojtfhvY7PFoiu7PdLbi
B36FvBtTWeoDVEluEGZHBix1S7rc9nVYj3jPsnpwTQrYxBjH9oXKfg9LnmzqNqFWtCf4238lleb6
kmTcVaqpOYuujzY0iAn8BBrayvK7qeI4vKispHsiee5aFCchtf/IG75YE6lGFiLaj2AYmO72I/VZ
5766oXBZrQVtuZ3tJ4yvhkCTKk1atIVx8xjGMYdavzB3pkyLq3IcM56FXfRiV+LZ1T4VmqIMXzPW
NpiLy+M1g1B4BoxP0LVQ05Dy9KMS1d5TL8Q0YOgzT7+o8aGJk2lUVBo05dvxGqSSQ5wmmofZ4F5W
Dpy6S0abBBNvpYFMn4deQzbWH3IOnazQ7oZE6+Jo9Y35g8eLOtSJArVTKz3mn3CHafz3IJJ4Cu6c
kj1QHhv6dWb+qJwFsehBhBVSvOVxOWKrKxxB53pq2iSjgowRdPO274IdXquxylO/uCuggJJOH3LQ
cDCU7UCc08kKj3wcwdW6cclzVFXjdVkwwcpTEYPWAK0KNEAuPQ8wS5RgbdG6u55KhLGSgbR2jUkr
Mm6ZyuKULlddnbwumAy+ETSsIp+f45AKlhjo8a5bNTQfgUFHeSzHfG1VlSQ6i2K0ioKyu5BmuNY2
S23UpolpuFjppMCGfS1YBwhitrYMl0uNY3I5CyNCArHPBmCrBWgOk626DZw4bxvm43xLyPlqnJCe
O4d4XTy2V3YZc/St9+lYMugWgyvt8I7XBoE16EqNA81JLE3ylZ+SGp8wjR6sGVirCmpnbeUg4ycG
7i9ZFBRY9GXqnmwNxpnES/oj9ex31wg9Kg9CfQA95nuv9afFh5KD/9OYRSH2idUPgBM9OR9rsw4e
icDzmKLIhPLtcJzvHmGieB3JDq9qzmXYiS1j6ACoDQvPjct2xPzwAOWRIP2ij+Sg8FzuLHsStdF2
8L7lmPEHPw1r7QcK1HXwjl+0NTIizhy2+b1k0QW4+bjJS+SqlGhcE/CUaUam2EfSD6RC2UbMkmd4
HR8WJsRezjDvc05JW4r8Mf9E2BiFxTZhYuhNI4JTkfW/nK67eI6bQLkNbmGpvzr0T3hAlA91jNQT
dbdsoRyQ2Jh7obi+QqFu+OyE6yL0rno3OrPL+oN56Yek1D8jI3r0yCOTC+F52OjoUCAIuHIkAy0B
T+qq4s6fdjvXI3arShLwS8MxAB5QFdkPg9FoZiPX5mDeiI63XQZIZZXb0aGnkYADw3aw7G5nYiJZ
VPyiXHw1TRksNXurQdv3OEvm5D9aVvEVRcG+bamJ2FwGadBRgiKwRmyC04wzDcc4sg/u6J8sXPEV
p88DgPUPx6amkBW3HoJLPMYLluJXbgb8QqK71jeubc3mWEK3jsGNxOrvuqGDjFr9TCLaI3nlHqsS
nED2lRvdYzTV71730MG4bZS8/M58t5QtuPSexm68ZI16aCY6cJLz0UZ7abu2Yj4zvLwUeI2mYNWd
t0ln/Oojpoa2ccsq4h3LQ+TLQXJBH3BIFI1rGLO93odK+fWFu2Z5Tqypv1EkGC1WZSccxwk0wcQo
WMMmT+spbFzbWpiXBDmCr2DW9F0qlvEgkbp5eJOQ9COPzFtpXnm+AQ/sf1N3JsuRI0m2/ZdeB0pg
MMNgi9444M55JoPDBkIGSczzjK/vg6oSeRHMfBFSvetNLrIqCXc4YGaqeu+5bmelZw7Uj/bRHL3m
O63WBuXN1LU35tos8wH2RuU8dcxgESquoKkDAP/EHuUrMRPzSPfpSG4qxiOpCufe5NxL6rjb0uqq
iIxIUXYLy+Sw6tKZr0PDNBiE4u4ifq6e0xejNkGdFXBYnnvdZzJIwgUIbT7G2RuFGSM/smpnDCv5
rB6cOZ7vRROy4M1GZ1F81FnEeLHKGCknCweHsUFrFbiSGuXKGRFm0dZOkKUkRVuf0gUloo3Owejb
7thd5HFf3HRryEGdGgRTBc+OO6EinkmPg3BjQA6w8bI66GRvUbfUcUC+h2VdgrUmBMer2tY+achv
fdHVgkHEWUu91apjXFxnEZ5rVNgJFgQXjdtxzN55h9OIVTaJsvGoxj26kq6SO+O5Wer+knZb+QSh
WW31XpM+ywxrymUXCvKA0ihhMloqjrjjQuD2BYpym9A9DYCj6yMqlCRXxNUlBIPDny75CdlkI4NU
ujFLbvqckL2z1bZjbjtnhpnje7He4Iqja9V1gGpPMaqLZ/qPYfHpJbE+tws50QPNJsVmQisj4+HE
n3koYYhgUvFQxG38JEP5IfI5NKqGub5KftgR/p3qs2CcoxV/10QEOa/UlH2MxHcxxRionHcgKp0H
/NIGM2/DiuC8hW10RecgehdAMx+UUxkcqiaTNHrm78RLmqFo+jNdchoGlpmN6mSCLIFNTcQJdk6b
5IFdSBF1iEh5xMguZ9Whz9c5thqg9g9atQZ2/byVjGZbOOrox+bqskQV+gpJzzSP8lSJhZKF5Jfd
0MHDtKVHYCQHkZ6UGm+ImRgVA2fVAlAlruQkbl7BYzBrXnsZ/qABDzGgNqOZ5yVznyxAQbe0b0I/
YfqwIEMoZwrX3oC0uxihpRkrtONHjLThxkvL9SGiETEigp8q4CyLAawj6ebiDWxK0qA5EEV56LEl
4WuiXfyQuKT0oITrwTaapHwxVAakExMm6S1EgVONuenZvA7VY4jiqjvy2jR/g3Tqudv0nGybNIrt
l6at1hRlokQFllcoSxGxdLU4WDmzBrDRIc5pYRoT3FfdjM9Emhj2Xrrx9DLbyv2h8OgsW1ox++4w
KlboJtNrMK/pel/Sc9EwAMyI7lnoIYvGbYtdA/nze8bi1KAYk9P9tJLRdGaYRT36NQa3lN2pccOP
IVoBwsduC9tULxLCJpGV7WmPp4owSCYkoE9yKyZfIZ1tNj3+NbP8ISKSSkZualHfdcMj61y0MKev
vGva+oCUMZNuSTH0RoMhyUMcjiVhyWW5iVprSuXboRLipjF7fbWi43Q/CZVvnSO5DvFbj6O15SAs
zSeRxDxHLZSOYg+xAJEhFJz1PZkjVp+p6O3kCLt0M57bqcNK62qZhnujruCVFIYE4iQ7QTKb8GLO
QbRdip5THA9/qY32tTBxMhNRmWJL5Djb0QefrOI6mnHVEazS8cShyhYXILCjm9huyDL1kOAbQYpd
6QKVevVYJLAUWQ36BWA/JO3pwqjM+CH3CAHRRUmRX3b2tSzRN0dlVr25iCOuc7FM4wHFB42RrcyF
/JMR7+BTymvcYVU0Pzrj2HH/qCjBunOv+SUa/kkKbAwFKkpaZJXoUi9xr7FDVHN+48meQKDIlE17
iEA8oIAt4/ExzwlpxVEaiZdsnZr7GuGgu0ts2wUPiYR03lmqzCljeGy/j/lgteddv6gHM3eWp1HU
26fQVvVRrKP5Dh0Iy39HCMpDZ5T6GdNZdJGhnDLxs6BZx7auI6gUXoxpBd4iP10Hd/tJ4GelLmu8
6G6sjfoDCRLzV7eAs0gapXSvO1BtN/E8KuWDc6Tn5qTpGu/ryePsVUdWjo5fUJ/aonboBQnbeoO4
Q1/b9lDb7zJrYNIgypje2pAZ1t1UVNWDJUyHoFZ3+WBKQV3IMJ1MwK7xNuquKSAoJQ41TVAUXjcf
eQp2LwOicHWZZ0QSGKW0mvrMqCd1FRMw0BzVoobVApLAvYJtlyIgJjiVS+NiRxIEtQTrU3hDnEsX
TJ2sCqy5bv9ho/ZeYX7HTbcTGTSOIIXGjpFssLB+zoC0n9h0PPuIAoTA07DPPldA94jY6nngXDPH
JKgbMsFcCkwkp8unB3tnKGkOR0uUOpesUBUqf/pMYIcglt9WTryUgHJH+wZzIX+pDav8Kcx6+yFl
e+ds423+HaugxeWPrjW+Jobgt8IG7d1gg/QIvKF9EEAm76HAjAp8Ou5VDn96cMdbB4fRFMSzsu/n
bjKBclR0BIpl8lKKsNkD8570LKXCi2yPaIMpfCCrJLrHQTvQ0hgw+1AsDV0JIoTeUxDTxOa7iXVh
RfHg7qBygz3NltjEB5c8H0ZvJQLdfWc79jOu87hAxDgiHXSkk90VTDaLIIuahMGhZ+KnmtanIqZ5
v4MWUnKWypz8egrRIkMsyskjmEjUci6MJS5c9gzKVh8LMIxesgPT7taDKCTOu9baKKpOh/GwS6bq
ss42NB35hKlzlC9zdYVEOJv2M02JH+FqAyVbEfo4J71l0OZepwyH/wx4LTmuZRuvQa4KRBCqq7NX
DE0VuuBRVw/9mi0XCCAhNyBe3syETOaaoAl13B4JL+F8Onl1I3Z9W1fYLSqsB0aN7ck3QNPf57JI
0R/j9P3UjMDueqGiO7w8RhjUU+SBgiqyK9N1xjPytFRygFtN5kdsesYr4Z3mU6LhGwcMdMLrVFEg
WF0Kmc0lAePGrZnE7dBflm+08d1bButkUKVzgSnfTpsoI/mlXLwrlPtusDYmSZvtYNXGdVE4a3S0
vUHLMbWG9UOmBDOdpgvU2v2yyORjXQbrfVqavkPgqenuw19QLzw4nJfSGq/YHihRPQSysNM3NW7I
nzm06G0XFuXbjpF6cp8OrkdWohNy+limlv0JkaZ9mcYS63I4pculXgUncG+Nosoneiom/kqZ5jPT
BtcODI42KficheBwIOD1iQzT9dmr7YQNwow2rfYybe1Zsyc+bepB7+yLuJ0ZyOQzLsdCDihFRrAV
rzgCS/qxw1DKYChcizE8Cd10kGblZH7iAPsAERDK236ZAXWhfZdPWD+RqM1dRWtS15oIgVilhJdJ
ixixawarYKuoDIrPqMf5jtULeixHYfuGcdayHs8NkEbQRy1nw8EKjRQrJ4Qe5ky6OVnsSYi9lVdO
vTdRnV5g1i3vij7FDqGLmi+v6wEqQTGN44fDEsAxvvHWO0PQpd3gHguFjMq65xyE6sgdiJLXlsf8
xeAOwwofa5YKoH7leb8Og3vWadMke21EMUgt2tM60pB9yC5Yau8wUNRb+74TG3/DCiOcVDNNf7Sf
yQ+rrquHCXxfGjCRkvVeYDEFEaUj78QwY2/AhWu108HIF7TKWa44krleEy970u5QEkcRLTVe6Xlc
odfN0wO6SRYFaYeAbkCQsvBJt/LuepPJMdsq4zSc2jWOlaHD8+hnIptuPJaMp8ock1eOXFYdaGER
K+Yxe0NMOdoeEiAg4bvJWuhKTougOZcqaTyWpkBTFBb1dGgJMWB38+RG3+KVFbRSkmI+GL0tHlpd
2mdVPbNFyia0XwbFge4odTpcR+6U3SdtEUMkN2ci5BijM2tE1Tw+pKYxBg1vDjiSytqOqHTaL5as
J7ndnXAUBFNJbrYfszicelh6idyZZ9hkaA2b99macVBFxZDtIzkP39W8WnEwg1l/p51rX7dNvLIY
xFNyxdKhL6GkVZwadJG/dt4aGqeykSPtM05dN2NUdG+DQGsCfMgKn0Fkc2538TZjzFHlchmOtsY1
babEXPRzC3uPriubiSmN0wZ7R7obZVM/ZbgOL5zSLa+tsguV3wzt9h4403Wt+uWKvRTgmbsmxZ29
zRADjdwVnycX+1FkXSIOg5FkVw7ROCag/g241jcJAkwnd+1kX7DQOBfZrF2U22nX28dmHkYkjLXN
8sK0tr0H35CHJ7SepB0QTJQ/RRRl5F6xcl+XJb8JFBbKvUoN89mQ/XMViR0w8l1qVa+LOzadr8sm
DYMkdce7PvUypPRIVNuTTNRmjvkszIbDChRQ+Gjw36micCm3o+1cK2pe2EaEejNVw+dhB8jYVhGg
ws0nsl/jUtAqBQKmmAO0kKWIQz4URr4+Oe1SXEwObBSf4yPsBowHHAMzw5vKCzp9wy2/L/O7hdDf
EidJml4T14PwyJuskQdoiEkxtRanRvydmMBSwro+bWwIvni0xr71E+wjjwnwo/Ao2SwmvjWU6xJU
DcjsfaRR8TJW0v1DU0Q1GTuVSV7dGg05MLNFzRddj3RlY4u073E2UOutGFI6XmTOBiUe6nvGwEi2
Jzw9U4BAANmrBXet2bFETeTvwDJrj1qWSEIddfSUxBYjXQ+5/84YWT0x7PHE73iS8u8smdC9LLRh
nz2z4HMgSuyw1IxJTCN0O5euBQqNrRk5X4oqoh1jzSumeSpjk1NMHfbGRSK0pMc5uTI8sA4z0UI7
BmTdXLJHu5LNjJW7quGclwV5i7gqB2gVcyUPjdk2EwLpzuFYpAmquxo7r751wr4hBGpqAPC3hlNc
JJExhwGtitS+NGU4m8cmKNF+N8TSeNC0izBdqMbCMgo184wNHxjSAmYv6KZ+q/DMtHb27WbK2mPE
5MSSbD7iXQF3pjp2EfAt1yjSjHSDLteYGGyKbcrX2H0nLZ776lhx9MMwnfAoHWPvM6rt6fuESLVF
MO9pwR9is9+vIaq2k7afuXeJM6NoTpblBRmEfErsOnqMJpoFO6+Ap86qJbor3EX9Y9qQQL11t+yR
llaIZq6wY3RRS4jaeSsp+teynailmt6Z2DRrLNi7nHBqJABVPYT7MsWVjZDF7d3jbT7DVl5Y/Z0j
tu1ynOakODDZY7C0oMujNaVV+uQtFuTRiUotDUDrg75LRN9FFIPruo08vPYU5Cjxv6i9L8a0VN1x
E4/JA3ctebXIRLzEfovnq8Z+Vu+Vl6KzYPtM7kn0bK89MmP5jLMhAKzo9NELOdDSCDOIeaF3lJkX
jpqm6oR2QA5miPYRqDqMa8dI5wZSH8ywfAo55X5mcFAIwRQrhq8xrPtnI+NT+Pi3RMnmxJH5yB5g
sqEuSjJJvJiZPbl2k2FIzOWwntZR3lFaeEn63hK3cNGiWHkHhySfGDQhEOzNan7p4Yaw4WFreOpB
f94WeExQXJjJg9FNI94J2dObxK2unqtUmze13at/UqiwnyzUmXeh2BKFMkHfeDfHZWuzj0fN9xLD
CBg/s3yWtjAYXVFkOQfL1NNnGMZtvocCx/sFbBSjAS8/jP7ZHYlbQU52qVtYxX5d0N9V8AVZAekr
wGEWHKgXKcSPKTJiWjlFQiThomN0FlFIXsPYx2+cMJENwMcCWFJr5zVhavOc64UOg93yLSEx8RnT
LMJBUWqEEKZNdgMiMCCzbN8jY9qts9ZBwaSTOLg6Lnc5uVl8O2N2sFC0k8ZsG6cPoVVN4Xlmrpsp
jlHTKaDF6kBWblQFHoZBXKxWCgAMKCaAlkm6OJ2hDG4Hm8GOH0fJZhXNJsHBdV4iIzFwUB+sTGfv
gD4zJpfKluduOWf0kxuXMnblU4PexC/wPA5teG951fLi6G5u/FbZzlvL2KI4gTfjXJM84TqBiwJ2
wk4yQcdrsIaaWEJmfkPRu81J0U+xcaGNKP9eT0N2lWQObtBltOh2NL3ooA6kOQ3QJamXntnXnNzM
uBw5I1oUmb5VJIQK5GoafjQhsF1e+sFr9nBFTQ9sXchxAtAwggFSW+aHIeyXIsBU7352wITYboAZ
I6uaKCBSJ6++k/pLsOUwi+ERpjbrItYdBgspYO7BH2QS/RgNS1zFq+PA8VAZf8JaqkkRhAZtlT4J
QD6fMTiJU3Dsib9jYJ1eZeTmuoeMM1CJfQKzZ7By1r4xxLCVRUbN0VAoWuSgmzm+7kmMdlp+gmK6
7hklkYaV09A7nleRX3RI3yqfpAzdnSVLy9RwnqHdxUMyjnsTRWn3NESj/QMijXyUXj+ztgC7e0/Q
qT30oUFxPKtFjwH0yoJmemkxxQb2hIGXble+tbbzEbtIsT2oAwGEvlGTihqYQJXJr2eYNPptO2g6
oFaSErmL5onATmpHMkRIoPlkY5p/LAPZcTSm+/qJB7BhjqZJsQVONM33lKh09/FfxefElc1XlUYm
GJRKJJlP1B8nMIOFleZbzIl4BzLPexkJrYCH3EfMQtfBJkbMnivYjKhIiEBu8EDwum98C38cahOw
AlP683baPl/Dyf5KTd7M1H6R1o66vMgPDSPj8Wxw+xw5mxriDoVMbl+WIl/eC2dMj+J+zl5VYhSP
HRZATeuyopdlAYuvDgL7mXcUVpP4QVwln7rHHD3AB8zyt95eQFDjlk9vDIAQBA+aCcOnykvwzBO6
u7XDvXU6AQjdmMeOHadPciKkK2BSgF6tdq3G3Xe1hQivXmt78w0teNOY++udR7fKX8B7ALBaWciC
kFToGpDFCDtKpJCV11XZ4x6lJ3ninNyQwqDfVgb5ZOP8FOVtn5zIYraw3efSSIOYxwVKKdoJTfri
RJeTapZ7MZDGQkPKwN7lw+nKXwAd2gCJUqZFPhGDMRPTOlNXpkHeOCwwHodj3qn1CU+ASc45hcBt
BL31I11V89RCNKp86DVrDfDAzvShrVLWKuUM5Z10R8UTuc49k9lpFJf0NtA5Nej2vqc2Xgbfg1vx
KFqGbDmMx7POpY+6o45CrpEjIir38OXA4HQFyDQfd2Oan5mEA3JykgpCsCQRZeK+akFk3NRL42hJ
a3QaNr4+sTOtmENTQmvmLbGiZj3NcYKVmJZ416i9CzHtAEegRUizRb43sxcvMAUQ7ZB/lwDVsXMY
23448fay9hpkS6bSsq7a2FkBFS9zQf6YXb8kiJpLBAypmG567rS3szxkFj5mAuBbbgxwgOiVWn1A
pLDVeaJa50UOhsAFOI76s0k5OLKbMuB/MNSC9yPTc/qwqnq4icaF0S5VXQbFz4rcz6ypLQH8sZSv
qpZQaPMOzS3iROLGMSgYPPaxAaOi6fO3lDg7uplNVSiQjxnIFUJrGIbJqhYXU03Bdbwy+cj40UMX
redoOIC0GWAL3zUr680aYAfzQ7J6g6hMYX5nWk0znk5Wjk02sNLYpIR2v7f9YH7UjiLadaJNcIWv
ZbrHp76MJL+1BJHBFwdUhmbdQR9HiuMTQE6ymLJBR1fsWVr6vbV0Z2pL6CZRHCQvEoTKJs/Ncokd
XySADJr09Hv9YUnwPo5OR7OqZqPEfe9NkOP6kd2Z/K+Krgla3GU4xQkzXKQg0KEq8+ev0Z+soCfN
ueGgT3DtGtgoB/KjkLQyC57MwINThx7BXeySc0YcsQLyHgwt6Bh/ZuSX7914LYg6bOvlFhi8fMAj
jJq/QJtLlzau8uiAtgOkCAr3kwzlVszQPGGcwxpC2wCgJsdQeCPcPAIoTQhXMIN2chqKeJ8QDDzu
m63OY5aPBxHCd0mlXpkG1t8VgCjhWaC71lOcwt7jwt0Hsol6N/RdaqvbhtUKlhmmCDcYzBFYZQva
vTrGz4tywUza6YFhWfPDHmx6DWndbzLWRqfGbu5b8X1rVbwymEyGA3pGGDWKPC1cFm5Pd7xlb7SP
1jBVAGcRWtA3G9uCIXibz+ie4tF4BUzL9sdImhWe4GX3NJVVZl02puGWxwQJDi9QWOhHtFgSJhLU
4AGhPze9a6eyDPOVdiVerLwFJDNa48JIATQV7xtdAtK6hJLxOcBTQLlFwzK90xa0a9RYOVP6VZY4
KSR6n/haQ/b+3nLw745ohblvdHJMFTirM3LKS4aqR0YboXFyM2sujhMM7zwsoyXfaF1Qy1SiLah0
s6X7AcwKZQvvbsk5i2o0QuwAHjzwtpbLKexm9LzjNmoJCtuu6M676cJTEo3g/4HlQkbulpV+cZZS
PAdJ5wkcL8Sgf0atodTFHJEWfCBJfSFHkMkotq85jhvEUjIrApNImlPZ2VGNLsKOIDzP/POGMd3w
GmWkbfKhgUb5kSKiY0fvaQMAOmLr90mjCRYNwGSXwXmI92WD29OfZROhRxKtFZ9Z44R/YcZIzK7Z
2eFl2or22u0mZDtpYuqYKBCy4pB/rkmIBKwp8GCsLvJIQGOSv7UICaJvXKLPZcW6zmzAjuYgzRQT
y3ackta3zXbV56WXi+iMqoClFCNEVJwsajF+4LYWAl2MRQsx7Njx4D3aUHslidfspSSIYZZhwMxZ
lRKKcJDZQR/ZjYnj3lUkDV/1g94aJ+BCn6t2nj9FY6cfZOGZL4xo9EBCQ1uc5QYilZ1XgaWkdVB8
Z+IKlDw0sTftlygCylP3lZMFOLvNda9w4TKamNHfgO011Ad+Zm85cIDh/Rh6Ik3obMN78kP+fbGn
vZfwIgET41dqYA+qNGQynJKPIW6XorVJT0fCl/pRbbrYj6CnpQwzZ5hGXhJZioZMBk3FQH7ubNv6
9J1WDC0bT4aN9ZYxG7LPwkQrEkx7qcVjivi0OI5EyGCvg5MZ+9FMq/i2b5qw+CgQKE0+yia0v6Df
JJvv2LufaQiY09etVjxztAVPF2TCiC3yXN2DoXLdnVvW24gCiVnEAdw2o/1QwRcNPGoCA9ULxh7/
25jM0Jza1N4mzNTs2E03AO8CXHj/DVMDM9p57eGlZQPlsppRXpReDUjgG6PtxJyHmsouGsJnr3W8
xqcLvFyMtEduxjHLjd03DiMOSOB08FXRTG8Rp9o3RxbOY+m08dk3A8WORQ4IG27ell2QhxbjF9h9
MMe8Jbv+5qaeNtCPST+fMroP2shZJgw3Rc5P8kj+RE2SgIipPdq83/KpI17Qrdksm9ygNITo2O/6
RFo/6JbQoULDXFO2N6MgPtMeBXFGwrLSfdk69SXoCcGgG9c05W/cdjL41g048ciSSenN9TSEzSwn
0M1qkMKy7kT6pmDkngdhpto1MKJhEqCZjCUKoM8XDGQJpnvjlK67w4IS+TVUxEqe5WHnhMG3BXAN
f79HjxdNa3osMgttTEHMU017YumMoJ1cffYtDrs+Q8S0BFbBq4EalZ2IAw6AFejrnvfwrQ3xK9gt
8Ejw1Bmd9oWwQM5EYMAI0dh/GyeW9nAYs30ZxjAJq5RpJifQBZ4EGp3iME0tktpvldkxV+54RnAv
6JfOS4mJTE2Vvg26b19j0pQv7IYV3P9GdwagJxwaAELRdpiaS/TelZGjCTLyAd69NayUvpneiyWc
z03dRK/eCPsvsNqhe8k7x31ymN2InUN0KYnIpQTmWE4zTyssgfyAppiitIvRQ/peBaJ938VJdDrl
Ur8Bp833SKWLq1amFf7B0ipekbIzCafRT0EhCSI5i7lw4WtGTN2xQ394y95pwuPS6+JPumT5c2EZ
sToADO9PRj1LzQNUC1F7GB4RZIE630UNzAncHZp4QZvCrPHs4ZAMCTMRUnlI68jHRt5/Q0HaGTbz
o72sIkl2yNjk12uXDE9lE8Z3NVqAZAe523jq41U95arNrxknZw9eo8bPb0K7MQewbtm7C7p6n54Z
xweXXWAMvkWoJrJmkXo/Wst8sYQJjVWT8AweUlP2JwSTEdlXw5gKlCdMk0/ad2c2yaihn3ku2mt7
m/BFTrUJgilU0t03cE1y8GSNFL6c0P65TJNbP5ND9fFNyspcBRqlg2wwX1HcDjll8QIido9XDDrr
3BX23UBjEFx0XVb31dS35R/cyFsO3i8Oc426mwayKyARgoWRWx7dTxlvbrawAETzgiBStrOflR2L
aVwY4LiGwTRq1hNBXvbU1PnZiGjjNiJrlXFKBHCIiC8z+1HI3Cz2MAzk+Zi1iEnyxoxIDYg2JXOS
mc0Tpyb73vBMfScmiuPdCFXl7g8m8F9z8/Awe9jtPW1bjg1u5p+W/J+/R131vVVMtJl7rdd/Ku8s
KMCq8z4SfCagh/l1F/xLEqo2XZj2Ok48B05FqPTVHz7KX2+pKxzupYM7HnuR/uJHp1Ql5gf3REDC
zEYDblYmx0OM5oRRsnJK8OAEg+/jcUXElRIToQ+G00301EmagNNRcvL5Q9jdX0AC3B4Az9IzpeIY
4Gyhhz/fntGqtDdN0USPAl03M8+CbZhMiemGddj6GFxV3I0eeIF9S05SfDwOm3mTQ5q6oF2OVDSn
ZPL2v79T1l+M555raVsBWDAllDj7ixUeUvcKp5IwGIa04/ye6sm6M+iIvvOgDR9T71JnDdSWQ9B3
PY6lCJFL7gNV0zZAyaV9K2to96SAb34CZQEfWTv0aUXuduw4KjO5p8qm/67jaasw+iS/XuivusjP
RE4yWrwuyxVbW3q7hEV+Lqu5wyyyZu15aAnsDIkn2u+//9Ji+/l/wRV4PBSQIWzbdOU2sPn1pyjI
ELFUFalARF65nusxg9O5FPMIwqgtis0KmTWF71BAZH6ELRT/XuciVGropmA9lni8wRq8E9dbPf7h
s203/OtnY4rg2VBXLMdVX9L/zNVAO2BIGj5tkTeHpB3QzDrgbEBVmy6vPZFE4c5085R+Vqkmi1Kx
NZcAJkX6adSGe09rkBCsP3ysv75RwAg5TQmbcxrshO05+mmRkjQMCw+kW5DPM55PK48FtITYmEeI
F4LIGUvazABCydmNOXlbcAxASIZGruMcxRFu+dcn+o9gKv/nMCmCNfP/jzY7+fGRv5bAIz5KcELL
yft//5fY/ot/cVIQAP2D7ir7GvG1CMOkCQ5l+uj6//4vwwKVIi1TaYEigInGtrj8m5TiuP9gwq9Y
cP4NMeN/+nduqiP/YWnHcjX/DWvltmJ/wZn9Dm+2ISr+34PLEuIQvGoxk7Dgpem/rCQLiAoz5Ny9
d6v4qkWkul/SZj5iFe6wi6+5nxNP8ofH8lfG2XZNh2kxrwkPJQS3jff281M50JlkPkJcWOt2ySsD
rPIgJnEDlG+8Hiee059+jut/fZmfwSG/Etz+dTnFq0nILLsLP8Ovl+vNHv21pOtSulodYb4EvgSr
Nthmhn84FfztpaDeCMvjasw5fr1UyBAEb1OG1VUQk7djsILReljw9JpIQ/6wC/y6Cfz7e2lpqw3A
I8TX29gVLUlCoiLqHrPqZSzb4YgusXxpsEve9cbkME2y6mlnOUN7oQDc/eH6f/czbkgWczsHab7v
r192BDzuzNhN4dN6xVmNOGTnZW27yVtSzj0YbX7/O/7t9RzbNankyWn6+n11ONWWVchtDBs2t6R0
NBfOLMczE7XjmaaY+99cTgu8Si7rp/yy8zfFoJnyqXZfg5sD5Js3QV9Xlt/xqB1vrvfj//x6Dnub
1I5wefO3r//TWt0tdVIm09LuQSg4hz5yxDWDJo3KLWquJguZ5O+v9/VZVeyltgaiuK1A0vG+/Hy5
7Q2cyed2Gy+ra9oT5KqwQQSA+pLn31/qC7rHVl+v9WXr1hY5czQVW6yP2CIzmvPg6bvWNyF67Ywo
Gi6jyLpmCxtvVKXNM83U6zhzO2Yqv/8kf/eleWBNDnQW5Cr9ZS1A3zbmbNDcZFTGAal0E7C1OOGE
TvH/+0ttz8fPKyvf2VIUiKzVjH8d9eU7e7aoI3C0zd6ONc5ZIslwp4j5rl+IyvW7fvoR8R+CyY2a
8PD7S39dGZSpbbYcT3mSVG5Hf1mGatjWcK+IsCm+J3sAB5QkT8YRptf17vcX+st3ZKVjc+O72BzL
tFK/PrOYLHNQzZoUhtiSvpUk9lUtFHI41zXkvtCRewKmVe6JYARG+B9fmwfL0lvRAlPL+rKL0JAj
Oq5qwcAgXzuTsWNu6QjzuRfTK2wi8T7FiupzLd0/rHt/ubuAzRg1sz+bpsdGvD1jP72oA19ZNF1M
XF1etsdcBEm29tLTpVnMYOP3+hgc4YAQ7xXIKGz+sE789WWC42cKBHXsZ+ygXw91jc60SEOCiLrV
XmlGyXVH4075su6dTcAIOhNgCyE3Tt97xyGm3/N0ifDOEYL1h/3ur7+/QjwjkF0pDuYU67/eio5h
hRn3Tb2fu5peiMcoWFXSb8gWPRLtWNGVKvVhop35hyf87y/swQJTJG4Dsv71wuEEeD0Udc3X7UZ8
OHgVM3Ijj1ZTlpfMgNTDvIy3zjrN/u+fur8sILQmuaB0t3OZyS7/64XNJRQiWSC/0PjrAoMYTYzB
6L/6hHiQ31/qb76jx2xP03+mweJ4X9cqKOXIxBYSZJs5OmecZx86xxpP0Iy4DFbp9U5e592VWzv6
P70yZ0+PkyEgP5wC9vYG/PSEy2ly586cij1K4oXmoVE907D4Xi9KHktIJ6eq5ymPw1Lf/P7CX7d4
Ra3twfu1bYm6GiDerxeeLDJU+PsRVnwwQenkIWkGfHnmLfJGkK978vvLib+5npKW4BfdYrjhFv56
vQS5lm5SOpkSXdTrCPc6IAsWdQIp5+axN4fUs4aLcRMZVHweEUh+4ZLx99YPHmbshISVUS3qBHVs
dw8UZzxOLD394cfYPsMv+wjvOCU4ewhaAHBjXxbzbEnamFnqFDgM9HxjpP2tNME9DtabY2OOR5/F
qD/6w51BzvL1ukhccGH/88DFEVN/eQhcL2z6KBcoAVzU0L6JCG99EbKS+afKepgtLrKF+byYE8M8
i/oklfsUMbhzNJIXmGMfnKz0aJ5old51SbUiSFojxTjMHIDfvQzhYJqXGs2VuAvjARmUajsg9Ewe
bXmagQ3ojkPVlPYLXcWqPDYjcnBg1i8tIpO0MiNSIl1Qx6cedXN+PEiCWHwsoF1/QNKTF5eAvbzX
rllp5Yd9F0cXtRpJvQwrYD5+FjHv3KU0G9/M2VmsUyOOxu8EZdD7qgnH3JKIFeJREybiJhVlhB7P
kuegsLJM7WeZQ84Nuyq8bmQMjLUA8mMdSi0W8x50hfrI6mo+Lu1yeaJHyATMw5hi+9hxoweqIzPx
3aL3goqpn4fLRBvl9RoziD0x4gadLl0mhrHdChkN014aIYkuuletRlkfYrslWlBzpjhp8NAhnUYC
MRwh0FqehkKZN23jQtlvwfW/LBOThFNGfjOo97l1L0niMAg9pBCC+QecrT7KNsE361jMbCdGoE0i
FiNotKMj/9//4e5MdhtJ2vV8K4I35xzA1J/zANgHKI6apSqpqocNkZLYmUnmxJzITMOAN76Isz6r
f+Gdl971nfhK/AQpVispVqmqMv23TrOBRldJHYyMjPjiG973/UZresdMUqWivJGhKQ9OMUzlkWb2
8k9WkVK2TudhpQ56UJ3Xp3QfXTtrKyqvitg06AnRQ8HruiyFooBfJChawRGVe6BMkmJFvtfqnQa5
r1/QBjDvA1tHFVgho38V1V78m4poYjRRUjKXp5XRAyDFc/vAgEg9uSdTy1dOzWlaRxemLHnVsPAk
AN2eK/VGEvCl3iQFVumO5bpXASxSfDAIel4Z2jAFBXFlIkhD988UJPQwAQ48H9lWmZZDb6WYEMM9
j45FtCszF6j/wwBDiqfKxtz66nQEvWrpTkjVrFdDmV67ixE6gqvzteYWHpIhczc/NTI6oQ4Keakh
ELSWaTYFpsPwx0qVTGe23VtdUW5GgHiOeuFqZKm0jx0s0GC6U5O0gtmWJHjhpGSB6i/yHtTVKS2z
fwoocCKskOZyNMTZ0qKxlqmLO1hwCEuj4IZCeUXLF1od+nn8QSnmgNPkXHHn76UVnENFX6zDc6kC
KE5jynluXedxbZWnKgHk1Wo1Vd3zJdX727Wh9nqIuNgI/UqVNLVukzxKL5J6vVRHNgqffEO6qqxh
Pi8LeYCuDvQItFTQuaRr3GoiRcU8nhS6Nr2By4pGD47DHBZ9AvFoIJExxAumoQJKKNx79GZao9Q6
pPHc/KOc2dNPXGjAFWuYNpA67Kl9A7IugrCUG6R/6QOtqiAelUKiyF/F94abcUnhntIC2lzZlT+O
pPmyvPHoqSy9V7wgXI7IcATv4egYvQmFg2RM65sIsSg/jXOWQyrsm4ois31D1GPTmCzz1eRyZZrr
2xioy+LMDqXiAtqgl46UahE9rBc+4FPU3crpUEfd7TTyYWAN1rhs9PXxoRojQqwAsSgDSZ736RBe
oKAwpYvKMKJGWglFDJ1mEUsBPI0w5o+AQygBu7WlXPYCop8hlAXyyBXpmn5eW9J1ns7hbWX+jeel
S9qnipaoWBMiJy/UIJuCBSBHW4RzOf2JzgkGJYQki8oxDaLpB28t6RZyXaCF64/k1Eu8M6B/SX4K
s49jDt0LCe4qKmMKmkqworVolcjSMKCSd1XYGLSPwHlhfEcYm3gyz03T+EBmWC+HtADN5+i169Ys
lEoIV75BfDzyjSUYUCNdw9GbZ2UIfj+pb3Og97ATERId1ws4kP31yixoC5auaBFNFUiOBF6+puBv
eol0qswBNtKkNQqGoMBc9bqQkOejn5spnaAes3pPD1LvbmpVxs9AzgmvaM2boaTAtjlZyIFSgG2a
IljmrRcJ/Av8QX8IeF1bjgxzDfoVrnNtDEu0JNeDaeknyF4j1EDuuPKjjyhu6NXIn0bzGyOdR4BU
4c6g/hTmQMCTpRXeruHEYEArQ741wSI9CIVVBLH8iqSZkVbJbFHhRp7GYBurU4SPFu44cu2KhiVF
XtICz14g3xLTAXNoUIPjOqIsTx19AWExtiTfnYBNhREOzBypy5W8ILSyKjQ9zXAKZweFlaJAYaaa
rGm0emYU0wggVDzNb5N1TMU0Q17mvM40BU7sfBqA8s2huk+qqRKQ3IfT/nMK+Oq3CEr2HB1M5JZO
IGSjy58Vik7bdg/4eVilSC6RPQr9MVsKs+Qq9fyyttMVMi6raW8me3r+PkzCKjmlGXIy0lVT40oF
GSh0Vueg2LyepJxptUojAJ9uVMFQRU9vOZ7iuM/7q0zV1wPyINxEgFzoM71ay6Y3tFapjpiPoUY0
HwhL+Peuj9PB+aiU+xVywxeQCex7APSLJSoZkW31kRhbwgpOQaNCLNUEgM2v7125pAhHc/bFeuga
qzoeLhC9v14qywrCdoxU4cgELunxQ6SioZij9AaWMTuDnvzogjlQ4ZHH5pWqmtkdOkwLp3AD7yzT
vUiik1kMFgnvJLrXyyCBbI8WySW3YFaCkqrM+1hbZkofVV2ER9eFApIht6GI9asFLQSBJFoL6cLP
l4jizas0uwSfWt+5pkBxV7lEyaLOrPQW6NTUniQID8NFd2X3Efq4ZUx6hSV7H8O0XlzDZgjAXmhK
nQlgK624SyrcDxV9BE5Twy0MZLpQVJuUsWvfIYRZaXR/lZBgQjIU+wGZLx2mRrl4mE7n4KcTufBo
LmkZi9UZdSXh59KombdkCDlCXLjzyiyK4DTU1hkKa7WNRl4ur3+BHKacoCyCqNRcWwssBC+c9jpo
HqGLAp/1owvwHRgsxmW08qbybJpLK2BEvRzYE5k1+4buYDqqfSYKnRx5CUhV1vMkEwyxWdEhR/Kt
szjqoRRHu0b3faIh0UG8KVN5NeU6lSH1GFk2pvG3xWOlkGJGCs4EqA76QLgTGck3c7jWVNTvenIW
QT2vS8WhUITiSQjBq+gHRkr7uaUia4A4ONACHlfSjFop3KQ6o6mS/Qk2BgqP1j3epKZeortDC9Ta
Q9CR6hq6IDWtmfR18lNJj4hPkeZTXnFp+LMgbWhmsLlybf2xJxUxurW+dRfV82U6tJfTanXm4X8/
rnBEyQYZnnIX9Upov1DOYhz8IPypTmhv8SiRBZ7YWk6PCvDw6/ASRX8A+KWNiMegDpT1Au/WXeYX
Gcj9iyLP9OS61NPl2Xxqlck4AW+DFUPYcnVaI22FzkJYhSd1L6RKGVPBR0GzVNHKqWD5Rmcp+sSo
WZkJmQUYDDSkgIwVpGOkh3rhVVpKpTe2epmHKpSRlQU6s0tBYcmChXcCvRoBv/VS08LTIEHMc+BS
4pcHZN9WvwSuPjU3NArrHJc392lcRZ9EgeyxEMZTLPQuqtDk+E/LiD6yaRCcK8SL2WThpiGejUVP
17jIBX02SyqAt2v6kyPeA3EcfA1MgoUsZ/c9tZAfktwt8YuAZg7ompSqwxU0LfozeVroDkgryXfS
3PdpXiTqdwOgLhxROnUgFMV5DtaDtVmEY1NfrmjyZoN8BZvNhjVtlKHpzlAzPU+hJTvQ8jrD+izw
coHZLywUUhC0ouyW0HZlvsyxicpSjuAJczGeJGsPkA+hJ99J6xDrMfc1k17QWrV+APBRZPi6Syyf
qYF9GHpJhcR5CBkYjxPWtH+SuzGlwmXZkzT0F8wV8IpQoQsogH31VxXssFMuSAZN0N6GlhsgjnKJ
lISdjtYJAL9+XKrBT+hq4Ujm6Gf3Rr4FDoZU1Uo5TZG4wO3UcHVxJ2VtCQQTQhU06tCkubS1XFJz
B4QToSW48Oj2Zq8RfJYr2qOfWrVsTqTMntt9VVuAlKuQgJoPtCT3kxNNQ2C/SFYrvGxd9FCnppFU
MJZ6ErzCPF78VHJ3rYdeKpt9MN4gI3tyAo5obc9RIgKD4EZna+TH6feNq7cCwW6VMCQXyxsvLMw7
SCbZmQmPsjemHRWBniGtRT8VnWZ7BUc7pQziF8j8LHq5NuwBBxqpUHBOImR6yn7RK4pPC5IioNLM
pKBTS9IzykkM44cXyrKyMc0qJq+5riGaoaxQPs7B38VnWi/KpPO5j+LRo2XlFaprdlygvuVH99Yy
WGq0/liHD3N2KSdFKwruishUURuhhYvZB0WuRsNlLAv9NM0MNqJ/9cS0cxqXGKxTbxJ5LjAwxFnm
4wiWTQ+Geh6f9iojqE9KM+w9sKYINcN2mqf9NCH27UdBaZ9V8br6QBRbcIHXwHXAz3PK5B4A1ute
bZenKXCtiNZobn2+1NFRxilVe6uTXmnWq1EwX8cfAPzCdbSAACD2B2QczTo/W6VDM9Tq6zhFsxDr
K60+lkiYiv+9sudMqSxuZByPTz0j0FNQqqRR+7GsTN8XmkTPU5orB8nIr5dqPYzcGtfXo4HPRUHy
QB1oFNY+LkLJZ5u4GuaPBG+BQpbiK1SvA6KzNcc2PbEDFRZ8vcpx6bwkUkOOYITHIlulgkrF2rDG
Wc6VQ/8YpRiiNx+gB6L73q0e0igQGKQvITYSusNy6cbWqKiysp5o00zjP9GEP8t83bZPLR8DGVug
sgZIn/nrcQ5vdVy4a/iS0jpX9BEyPqg3oGRPzpkyHEpRproCfah5i/pkHkJX5lwhwjv07Ei+N4q1
t4Ifopi3VlZGYPFhDL2XQs+aQmJG7xtMVUUTd0W2cgVKJfIWCNFmiXtNMcq4ox9mtRr0Ule91DKQ
Jxg2Jbdpd2eF5gitrF563gsDyLKaV0ylvh/0vNUohtdVkr/KkyvPNovqNEmQTR1TZWPpfHiZAohJ
E4hzZemZxQSjD9gxitaxNgnnhmcjrWnTJAkU7PTW0gHPE6DGuj+g96OWjXWIJOl1YfQyfxb4c1cH
aVdgq8GAhx5FHkUl2CrCCuAbZdGFfboEGAkMG+JSdaLXeQq/d65JyNGCgK0nbox7Td4tse5oK1XU
d8tyipJLbBXVJwthC2Wsy9PV6TSOwLb31jh0gzVqWL+irNI7WcseFsmgr3I9gBhTzCDj1xdur6gx
I7T6XF34NRIVQPaEMHZAq0t56ON2rC9imuDAWI1MBF0lmjoEfCNmeJjRAqt3mljKHODcoly+n0po
Pw5ibo/sOupxg/d1FXD6Vd4zPdQSucggMsAvd0+iwqUeulz07OUYtT2AckYMyXpYA6en+1YGe2dq
aCgDAhjSlzQeXoe/adAhLhNbqZWx6opXIgHj5cYvl8bQIMRC2N8lMU1/PJKU8IDU7BeTdJgFgVnm
IuRolvIQrbyVclZN6+WvVm3ioa01r2d8XNdIQxF6005zXdQuIqUUqN+DnnW927WngfGHqANVCixJ
HgChjUk52/QdfYjDFCFcTPE8HZAsQEgJwQIXvouWpusLhITm9ACPoxTNwBVA1DG3VUj0m0/nRBR5
4qKIgyL+QIvK1BvSgQ32rb6wcipw9cryJpJueMCFaNUXCTAjKL86hHIwrOnKYo4WsMsyQosUjQ2E
ry06d+F6ni5U/tfhfL6idXsiAZrGgqx8aF46AoVyEoGphcsRKgOpAJME4qnnO2skS6+gKqkc1Fg1
IrzmUnWBYXNfEkiDL+3LCBF9kkOfWH0KM/IiRVXWGCSSZ17UGnDKwdxIpr/BgAzuw9ywPqa9bK1B
CZgCDPURPcAbRFLgVrRtrs5qexl/UmO0L1DK86aPMFHi+iSxqx4kZiJJbhTQ78GATgbmNR4iqh9G
ifwBorC1u4Y0GicJijch5JwFKRBsT22lyMzN8+xqnrneagCbKL03ZZ/GTCGe2axXBea9lC/ja63O
CrIWa0jlhNVGHuJSk3WhSVpleSPV0/WLuUuB+SQ3lNo/XS4T6VPKlfMToiErr1/lq8XHzPSlx6Up
r5WrhH4R81FJH211SNtz1zitg5U7ienBYIw9GHgnGrQGatbkyvI+os4P1AsnCdeNMihdFTLjfL70
J0WmEsPGKY49PFO5vjGA/aLaXC0e1aUn29wMPfke81EsP+BDe8ZJNq1Mq2+YOBAIiFsL9jvhGPQz
+gnSGZ0Gd2QWqT89iq466wFRMwLnZMikkZ6pZGzA0/Oitdro/ZoRGhIw2xb/BgCnxed+Dd6yr0ll
gewjROVhQsIkGwrpQnQ6sqynnVQSdNKk8BOA1WqwJp2optVY90NyDeQey2yUhArd7lYQLnIoWGb+
c6gueiWyQ9zG41IuJZDJkKf7pDCphtGeank7N7SFdT5N14KppeUJ+lpzBL/7mk0geW7oljR2lwUN
zs3cpZWf5Jp5OUzpIGshy5aWZ1xM4WLMXrBO4jgJ1v1ppKJ/hKIgfgxKwKhku2jvThSrF6ljgduF
3K8ZRFEl6eJfMXWLSOwH94oOvO7M7LmejNObzRPA64hjDMqlWSCcSsEJvRaX4zAohLjJgN4UPbTM
jZADU+JhFCPK6fFowWscxEUvXJ7IS5V4SoX7GYyWJf1h+4u0kANC7OUSpaOADjTVsox/6dFepB4b
03L1IUJXuAKZAykVwTvBaDZBV58CJ6dfqbs0wvCEPqgoycUFPZP7i2iRfHIlil+ndonRvyVhk9rI
WKAxDDgbWt64rAs9Q/wr98hU2/EiHi9kr/InZEKI3LEUMlonWhxDvFVyNx8Y02JJ4ALpHvGNXlkG
EzZdfo1udNiXabJAaOjLy7Ft1rVFTEK/uSE0n4zMrVXH9sCnN1+ODiMC9l5SQDEqPb3+RC6H6pkl
oaTj1VPyGpI5X/2MGBaZBsXwfirsokQgfi6avOTEIaiyQJoE4Uo7Hd42WWPYI7DvyEi6ifo4x2CR
VDK1StDFVLoO6NZyskLE8yOrA/MGpQfvHBghgi1mWefnJg0/UBBUIn2CQSCSgW9G+5IkDCwIRXGN
7CkRX+KNgsTmOELDTafUW6C7neBZSLgW9bKQx2s5IfNOv7aUiMaaW+uB59bACdCGk80Bhc+yuMgX
fnXd86dTe0zvLD0bY+jL+EKKMeqIwIJAPlnTNAivxs2txRAFhTQfw6lY/kI+d0EEBBdPGbpltDyp
TLYLAghxUE56SyW4y+eITZ3oumueeGB/ZLpPFtYvC7K5yDr2pOy9oaZ6fD4H/nvJ2ufwgKxp73qK
JgXYVS4FSMgLT8J/cenfN5AQULnwabeHXrnuE30pmujbRJbLq/u5qfIaLIru0C2VcKqNAwn1MaQ+
3MUHVArQDM4Ca+V4PqQoJPoEaTFYqeWnNf0X62FdZzW3LNWgYZJb6c89F+0GBOQ9E1186p70IzJ1
GCTzauXB/jH0oDhBnSD4Na1SmXCozKLoMp/TRK8PCUl5UMrEA96qRBZE4KVyp9U2wh4i1wsvWlkj
eDd3FfrbVJ46MzMa4Q1Q2ln+ZKSqNTGWFqlEG0I29Q0zhBnm4b/5Y1D1Kvz4KV4rMKbVz4Abyvs1
ctjQTP1pPEQOYRlMwiW9Kkizw7c7hdeMJo3HtnQHSE4FxiiOYm8xyunYE0/iXuifLQxEbQa2Wy+t
k5C2Bx9sIiP4KFlhZEK910ac1kcIkAR3/UG3EUsaJZoXI0CoAZ25xPsjYkF1iV7rmgoB6INPfQKm
TeRJq9+W6KwjpG2vzcz8SLnF1od0gKTLSrzkvJ7T7mbuvVdCM1SvIJSV1bUFV9z+ECv0ir/QFoaf
/wopGHrXQp6TXaZKmd3I+iJU+xQeaU7xCiblRT2ZCi1QCENWTUsDMK4068lamCCPgIsyVBGQPV0j
XXMtrRWbVsqlOlZqNuWmTPtdcNo/tzfh01SHTu6MNvjX98UsrT7MBDHoMw5V/HTTX/cOsIIAyX7v
L+0ArocHekLe3pFY/6//6SEuolzMwPXj6DkoF47Gsxr455E2U/naCIHDjItHhtaMY9CqCu9YwHn5
MGAANf/px9Yx6F6bTqbcwJsPlXxgw89W6Etr8PXH2y7m13/naw8w+4xLNoCQNIDMmwl9xwroOl0a
Qe8iFLldATZ4YwWoCMH+EMyNt/XkTLflo2s8uqWT/gUWsXu7zx4dLLdh6TaAbHn7Y+ASb2sJALK2
XAKd/a9JcGAMUEmbT+PtswRQZEx4RNtt9pY2PtiqdhtfOQYJIwss56GN36N7qQkokGTo9sfSm1sC
BSRbqyXQtGPIC9CgqMltPqzpswMgm8egiSlr6oBA39jOl9q+fg6/SuTFlf50+Dndz59dPwYmhXF4
WuQ3tPPV1q9dOTbgWwEFaz6zoh8jDAqhQsMJemPvW9CvWu117jlV2DiKENvz3LzpFRVL9+aeWm69
y9VjXaHMBnB8+9Qs4/NdrhzLG/MG7HbzeXM27umlbFsK/5CHZx8L8yZpMLg2n+Z7l9kWKhxlislv
dAXstntAtY5tG6Ir4m2Nl6/IuD9w1BScnJ31f2On/snr/PG3r9r4cApYax3P/dnGF7c7P7AQAto+
u8AJv62HVwTVrJXJ0xResAHaW2o+vGwfQ/CQbMt6c0493LOWD60rxwpUDgEBb7xx7nPSPMD7YVlu
P2/thaM51PLZNQtbR1Mr1WwGcbxwaKAWGvCwy8XnzZl5a+th/vhBJ5DHb2FTC4LBs4Ou8OT0FjA4
6W/0tQsqRqtjrmocc4IYqMjbt9u84VT1GEyDrEpv9oYTHKNWKyD405oBTpVKyubT3P74tTZ0aFl/
s5Gc3Hr7E6oJ1Q/gLI3tL2u8/I2lF9Q2Pm/u5NPwpOXb1yDWWzLlkd0Z31sCbjvJQHqEcP6NGn6C
7LZOniYfwzFGOOoLiRz5GCEWS4VX/kb3geDwtzICunSMtIKtfzb1zW1AMs8Qrq61C3Xenu8jqMvt
lgDfR9ZhWJlPp71pB3EDZNhXQtnorW4Cs+0SkNLC/8EJEjnrzadhDxXpGBo18SDkuM3nzdlDMk4t
dwGuEHRmUpcgaDefpj/AlUCyX+Xzxwqx695Qgstuexvq8jHXPcEtZn/zaZoCWTqmTo/w0M4WvLlN
IBttQwFVP7Ysi2NA3/LDmwAFB0CHb6+u0zrs1YmCdJo3oaOzffSmFcQbVFVktkzCwe1nc97e0P5H
I6KlCRApH8R/KHj/YeaeBUVsDngRimq9WZeIoqNGwqrlMpAA0bkH2AcHa5tcBjZnQFGebss36BwL
d76VS6CR/iT6VTT7qcCHo/lsJxgYSqrf8q78/faWYJPHabcEmHsh4IRc1yF70CNFrgtxnl2C+A2u
QXvnmDyoqaH9oD9Vu5rbAJ+A8j/OsbkDOrw5m6i1dYt09dhGMwyz92T2m0vQw1boQJM1aWcNtl/4
hu6FtqlRYkRxAEB7PK1As/xHeCD+nlj0D1PxthxDWsG3NIc6zyjj+iLzs7UFuH7PzCGeIaqnyCtt
w/E39O43+oOtzKAh0oRI64D4bDxzT7aOQVdjIWmXuv18++H/hhX6DBkbeH7wuAGL+bPsEFzsS7+w
w0m9/PkTRkoINOI0IafT+FWBHtt++xYvJf78rw0w2SbqefbD/0IC+tkfG7+bvfjlp4ffTOvpu57/
VeNRGxPb/WT3lyf+LHXSB9o1bnBdT0915YQg1AZO5Dw6z1FvKsf2j0m+gMd93iRfG3WSzmbRvsal
iAXaDnw5W/sP8W6cjXKmkL1rO+yt40f50Q3rlM6OkOY8uvSXxYyTuxt6swWkDr7pY+Tns8ej29zJ
Z1ljdCGF1vY5BgyQOsHRu3CW+g+N10q9Twj2ffEbmMw3vdqBk/r39zOnsTQ4P+A9LCqKr4x/aAN/
Tg68PIBNIOP3//xpOpt9Asz2r3iA3wX3TuQ3XnUH2/Rd9BinaWNU7qwvvtxv3Dvvigx+XmNUUZpo
O2x/Frh+Ee4G2pxVefengxjfb9rp/Rhav7MxByeztJ4hjO1HjckL8FYHk3doD7AbaDP5Dixwvwhc
TmpjuiLubzvd4SwKnXSxG0hMV2CE2w57mr6QRDY62HCjLI/3DofI/7Sd7aCePXjNtRVAorbDjv0X
d6bwSFsP66Tx7Og0E/dxY58JfcDWg6dO9DDbjSO2g6i1tx114t9zjeVOuhtKDCz05loPDNcgymbV
bqTNuF+7Fr/Rsk1maehEzWG7WAf8qObqitCh7SIM0hiGQsM0oHPUftyTIsLmNBZhU35tO98v6qVv
3NkfN/CnuRM0ZyvqpG1nezZL9zYYBJAOhnWio0unmjX9ri5uoAsnp+n6bobiRGyA/23XATUiunvt
WV/I4Lsv+vH3dhvEpbPYn3IHa3zhY9fzGY1XZn5znbUOzPtFsZ6F93GRursl2K51Byb+Mg4eWZPG
uIJK1vYdXsaRsxdu6R0ckUth23ez2yyCKEi1nezVLPdm6YtbboP5az12nK6cpq3o4mq+ifeDZFSa
26/ETZzmhesEu5E2S9xF+P0h5pZrHrwNT6rt8ooTPdsfWFSqWw+8sZqpHzVyBnCyOhg6IWmwG0as
8KaU0HrCpUNAlz42BhYKvq0HXs0em5eHItL+7Yf183p76naDbdaiiyvv4yJliRvOJfr4u6/58fvj
KQdz7kfuY9wMG0UZoO2SfMK5emDfDaCt7kbbrInegZHDInNBzZCBawzdRVRzO0vv9862wMu0XQ4C
j9lR/BvOS+O0yLqsdJCouMLUeYz9MHvcj/Tg3nXhz53HWVw2Vvtz9bjt0vz+P4X5PxSawSmRLSpJ
Fo3EdCE1LorVX/+6Py+1RvmT/bfLNj/PV+/nu3HYI57iRaq7+XvxA+nFV37nLeTO3/22n2Q1X9qP
p0f+xjjyXUTQ+yDsx+51b+5uKmq7P+/M3neOS1uk3Qjbu0p0iGtuqO8bcVSkcdKwzVR5Xlrn7xt0
e5oPZa835ZdWE94kH51gbx3IirdciFuUI71DGXcV9f0XFu771uNanITmjGl1SJcWhZa2NLSz4F0J
alGbF3mD1IK7bzsNA3yfRtFLUwC8yvT9efEtxR+iCdk37m72jLO3EQVoGIk+m4tdEajKTbez5uP8
wBf1CTD8hwNVFnqO0CyCLj4qzwdqhb4R+6v3A193OcuQ68+dsPmqgEPotm7RbYbip6kCHf7adfqt
i3jpuF46u99NW5xmoWEl/gGRCOQKmLbAmLRexM+VnqMvRFYWQFcAD/SCwvUF6QQL8NWv/fNuKSGy
0r4A9Hz+whRTAH7+VyPOd76rPzduxN1Pdn/5tfJp3/GE57tbzM0V8LXz943Hb4CkdbPSIMhBX9wn
3zjqxKkdTlrqJ7uxNvOVOvCkT0kuNwYV7Vjazvc0S51ZMzQWXL7Ww6bOcjfKZgG6iK7O4vRxbwm6
cJrPi5Xj543Zqh2s7MWMUmSzZs4VuPuaneNS/HFvfOMOuybpsBtls7RGB+H7e669tDHqy4v0+6d6
6xSP/tG71NmPpEQTz7Zb7LbaK+jRhrP9qE/RsJjz0Sj00xfABKWD1f6J/qVHfSdqFA65HttP/5dZ
uJfW6KIeeRUfsen+KTvaz88RjLWf80Sk/Y5ui/tHXxTEHxpHkc5NXZjluyK6PxRZCi0COsB9zUH4
xmP57r44uiwyZ7ceW7O/Gb2DNfpvH0a3ow+fRsP/fiQ2D2W7oxf7HwdL0nCBIV6BtkdsRXvV2hy6
rL9yhXcJQBFB3O72/1qQ/Mzq/EcIgg9GrFAid9viS3b/z3sTIkr/C76IwAX01TiNHRjud5GLsdq9
S3HEXz1iW5b9V/3bOM9WAA+fDyt3MS41hIanoHRQrOoXaRE9+s/nKjr7tr3MB57zuBtFLOvL1Mkz
O/CNFvnDLCnuAwJf0q3Uwo4GSA02MpdCAqLtxIezMH7AS+BrXv++DnbgAJwqbcQb7/V1O//6JhzE
YZzGRN3bBRHvQO+gzvIZgrlJDkaf16jxPR34PQMnmR19mqWPs8bIHUQyw7lPlTpv7HhaxrfeOCOX
tki7YcRyGx1MdrQsnDzG7gVHk4LkcsOmGB3YlFHq52lz2C6qIqMc1d+kaa5Fa9i2p/OOYz9xwr3w
w3r1Nn79vEyc++YhtDp4fRNv7xp4mY39fjP4ciOAT26/tIPf/3c+O3r8p9My9tPGqYMP3X7481lU
NXYvjbLbj3rh3+97BQiSdjAuKc/ca1wuUCo7GNe/31sFrYPL9hKOg+tkD3sRfxfXCJisOM+b2+Gr
edBvvMvByDirhg1GYKb9+jLs3qAdnOJLLtKHfZxQB5v30imwvn4zZ4nOUBfLIEber63IXVxzl3Et
7C/8kd00xV2HOsruj18KiF43wVc0dUx3w2xG7eLK2IzavImQu9l9zY/PdmuGe30/y5xiN9xm1i/L
Yt9v5D/8/vci2hPsRpNh9z0/Pu0PRCZNRpQideDG3s6qB28WBLOGxwkrtv2MnyqQL6rRiFJ1MLhA
mzShZIrcwQm8FWQr5+hiFu8hfOQOvKBbcGr7ld4uage3xV46nqJX+yW+i5tRmqJ2cEHf/v7v8dFd
HP7+9w2D5Sb9/X9FD36zYq+oHaw1iUZ/r6gLXqWDVXGiet9AQ65uP/BH98UBF0LnbT1v8gR0QHWO
xk7WcIuQi2w/OGRNf8+nV4RsdttJj8jDgMnxdyMJ86x0ccH++iIGUbrA+P7qh/fO/apxtaJJtpv+
j1v9rQ19eb6FYGjbRabj6NEdzlyj6Ejauv3I7+6rWePdmfSoRYuRDlEm6DcM9evx1J+Xh91SUttm
Yp/PX7z//z8VeXoR1s1d18GmG8RZ7hx92EN7dXKug6NbJygdWJy7XSaOthBubbubJyRcZlyvjVj1
JT6t+O4y70kcPQqA0G6KG1fx9TrCt7jNBH6OWzRmLH+VDf2NQdoN2YuwOaz96hI/37CjJ7zIP6YE
hRjRX7IE9ZtLGolSahMm0IFv8w5o+71D++NG9rmD+/xdStW6GXN1EIdTYHcD53GWec/PUBdQ/MvK
EbzfxrBdTNgr9l9aB2a1T8GmeS2qHcyVOsR9/Nh8Z134jbepf3QBMqJhRrpI0VFjbpbYunBEMdLu
0bn41+27D8+3g9xFkHyK7EA024smZNEdqO2txcjNVyd3EWeeOUnTNKD21n6u51XqVvW+OcOtaz/0
FmB9Hu9VNGS1gyXeutAHxu7gSJ8DMlx4L5ekg3N94TSLgDAu2q8zhBQnfnFE9A5WGQIQFfm9vdyF
y0hm+NEvm+kp2ejgrmNgp9o/013U/q5mSTMxJZsdvLobfMWHWXAQO2V1Mv7ihauCjmb7PXeDAJaf
JBRBGy7018Hg3+jo3sKVcxLMxm6am0SB3MHuuPMcfx9kpwgNsbYW/86Z+y9Xmvi4i6F9ksS7cTZL
0YWHcUcGSbiF+2YOJdXdd/14guNjfT87sBxCAbTtSn/yZzlx0G6gzXp0YequAUfG5dFpDgInOfrb
0YhCf5wXTyfz+deJ7pIdPMjTF54XkZN5JG3+drT7T//Ql5paFymt2wQwTVAdsjdwVbrwfS79x0c4
mCMny58v2pYQ8eW3jxX5Jp2kp1W79fwFHJiIVfv8n1vRmedfCggSKkwHWdzNreLwglI/+L//49+y
hVM5R5O0otLLDE4AK4TO7q017CGML0PtolR95wMg6l0IcOrzJxQN/+iWsvurHz+xtzOCgsVuu2d/
G/pOXBEv+UfvAaQ5jSSz6ECldFEMHMaLx5gFvHMWhJF+M7lBs0poUx28vHOn8FO/AQYXGsEGHTHb
r9uN0wv83gMCTb0sK3bjbbNJm+/oIPF6S6R9YOQObNCFk+TenluzXZpXL4E/L7H0Wf/vP0Qy911a
3Dei7Q7ccoi7PhnGTa2t76T3FAqf748OokKQuIUfNNOuXThgYrbkiRs2sgvevECiQWQjP9oYuosA
eeBUsDMO3ZhduDODvd3RBexmGIdU2Zqs7i6ch924h3GmXURvSLnuK8R2QR6hivCIwGrRLEh3AQw5
gdrWqInJXVzGZ+zjvfcnd0GMunRSUX/dRwt1gUQWUiGZAFk0vD65C9LVDTJ6eSwqVw0vROmCHLXV
4j338zzbWNOrWek3LUgXrv72Wy6Kh2YmhZYlO7P9447bHXpD/qPzuJn+XXwPvX436CY26kK0TcSK
2/UZsC/j7JAxpO/87nt//GG2C/XJR+URiWQhVyKYBVur8CLV0AVWsy8gf5l39MlPXf+gkYf11f65
Pt5+9Rs6uLD7iKftAYWVLgqwA4qkZBd3S7DZUl24/rdO0ytSzA6ccRJH+dGoIKWxj+NUusAYbncn
Lkzu/f73YBZWz1dF7wanxgNcOnxDk2YKyKKLHOb2Aba3wNE/jyG8P8z+5flDqEgrvBqw/Hmev8Bw
/CVrymxZJGibt0MXinRUYH6Lg8WBfJKBIhYi6jb9M2SN5sm0S9lthC+Z7z/vvW/FbdqGe2A3/kg+
Nnsn/En9EN6lrphRs3DaRRKuT9FmT2a1CymHfurUTWBZF+DRAaWERlKri3zZIA7ifWJSF2ni0QOx
RBPn1EVPiDGBz4MnWGV7FKUuIIFjJ1iIqscht83swGubFAA2GhkI8muvWZPXkVS3ZFvJ9De2Bs1x
2w8sim6kTxrXt2zpHQw8S5spwNeN6uvL8DEt9idLg+j2k/0E1r6m70jjxaGv9NrIf941cEiN7C94
KWzbqaBA4YRx4+V04WH20Y7fTxd2EODcCnMbHwygukCSDGIRdf7z+QxkbOT+yyFD1kU0uAGsCPEP
XGRhiA99TxdK14M43vlkjWRDF3LXY3/u746wiNa6QCmMUfMVUj27VkIbhVX/IX0Jn/pqV55vLPE9
3YXIVVcv4Fld4Gifxt8giMTLFjfjZylMgY57bLyULi4GEpCNinUX6k8nM5Sbn3bo5hkuH4YkAYLd
3zUeArnM3ab4knv/+k10ThntntB6N9KmytUFq2fgpeAQyN0/PU7zCzqY+dVsdTRwggOyvV1oGV/5
e/TLLjj7n5wI7HvTnegiR3IFzbU5ahdnVizwrzOwV9Fj4+VZ6u6PP77tbvz8gdzWwcsFEc8OvsBJ
KKaJRzhA5u+mSBzsk1I72NRcUhnF28PgsS44Ett00cksoCjzn4/eZSRlM0iw20yzOLGUxQBADIrI
a/gpaKu2fyl38QLftLFTlS5ciTsgjc3ZdgFHvSuQ0t+bbAc78yder7/NvI+LHKTQbl03edguaoUv
nEylC8jFQGADRdVmd2ifz1snyWiaiLnSnxeIhKZ30dzi4/NWh3RUjOL06LoA6oS/eNCNo5O0Rndc
Tae1vC16Jr/lwOeAQHLbwOd5GCds89eZbM9/e/RcdrZDzbpD6sz/2KfcukAiH/W5t+tuAl9TGJvM
YqpHjbPZBXb3Q5HtAZmVLorLd7//H7jD1ez5kUR7e/fHL93Th3bAP4ZIdkhGe/daNu/qafvy9r6U
330hbfj8ad7G7j+k3/0XfMoD4uF/vac8pFX+xp7y+QE4YNCfboOHgCDzX/8fAAAA//8=</cx:binary>
              </cx:geoCache>
            </cx:geography>
          </cx:layoutPr>
        </cx:series>
      </cx:plotAreaRegion>
    </cx:plotArea>
  </cx:chart>
  <cx:spPr>
    <a:ln>
      <a:no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 id="14">
  <a:schemeClr val="accent1"/>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withinLinear" id="14">
  <a:schemeClr val="accent1"/>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withinLinear" id="14">
  <a:schemeClr val="accent1"/>
</cs:colorStyle>
</file>

<file path=ppt/charts/colors9.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4">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omments/modernComment_137_8B721444.xml><?xml version="1.0" encoding="utf-8"?>
<p188:cmLst xmlns:a="http://schemas.openxmlformats.org/drawingml/2006/main" xmlns:r="http://schemas.openxmlformats.org/officeDocument/2006/relationships" xmlns:p188="http://schemas.microsoft.com/office/powerpoint/2018/8/main">
  <p188:cm id="{E2B97FB9-DC0F-4DE8-BA97-D6F514D8ABAB}" authorId="{ED2EE4DC-5BA1-BDB4-0610-131C7E89A552}" created="2025-11-17T11:19:31.684">
    <ac:deMkLst xmlns:ac="http://schemas.microsoft.com/office/drawing/2013/main/command">
      <pc:docMk xmlns:pc="http://schemas.microsoft.com/office/powerpoint/2013/main/command"/>
      <pc:sldMk xmlns:pc="http://schemas.microsoft.com/office/powerpoint/2013/main/command" cId="2339509316" sldId="311"/>
      <ac:graphicFrameMk id="6" creationId="{1C971269-1125-DD8A-3226-2663900A94E1}"/>
    </ac:deMkLst>
    <p188:txBody>
      <a:bodyPr/>
      <a:lstStyle/>
      <a:p>
        <a:r>
          <a:rPr lang="en-BE"/>
          <a:t>New map</a:t>
        </a:r>
      </a:p>
    </p188:txBody>
  </p188:cm>
</p188:cmLst>
</file>

<file path=ppt/comments/modernComment_13F_BEAD7D7E.xml><?xml version="1.0" encoding="utf-8"?>
<p188:cmLst xmlns:a="http://schemas.openxmlformats.org/drawingml/2006/main" xmlns:r="http://schemas.openxmlformats.org/officeDocument/2006/relationships" xmlns:p188="http://schemas.microsoft.com/office/powerpoint/2018/8/main">
  <p188:cm id="{908F546D-58A9-419A-B788-5D1FBE37FB1B}" authorId="{FE9575B1-455A-C9B8-ADCE-522566CC77E3}" created="2026-03-16T14:24:21.871">
    <pc:sldMkLst xmlns:pc="http://schemas.microsoft.com/office/powerpoint/2013/main/command">
      <pc:docMk/>
      <pc:sldMk cId="3199040894" sldId="319"/>
    </pc:sldMkLst>
    <p188:replyLst>
      <p188:reply id="{978F4777-597C-43BA-87EF-DB301A826266}" authorId="{FE9575B1-455A-C9B8-ADCE-522566CC77E3}" created="2026-03-16T14:24:47.177">
        <p188:txBody>
          <a:bodyPr/>
          <a:lstStyle/>
          <a:p>
            <a:r>
              <a:rPr lang="ca-ES"/>
              <a:t>No need to say, feel free to chage as you prefer</a:t>
            </a:r>
          </a:p>
        </p188:txBody>
      </p188:reply>
    </p188:replyLst>
    <p188:txBody>
      <a:bodyPr/>
      <a:lstStyle/>
      <a:p>
        <a:r>
          <a:rPr lang="ca-ES"/>
          <a:t>I have move this here, as I see it better if you conclude the part with insights and then I will zoom-in on the Spanish context and recent trends and challenges… in view of opening the fllor for discussion. In the same line, I have moved next slides on strands after my presentation (I am afradi we won’t have time to dig into them, but we can stil lleave it as the issues emerge sin the debate with stakeholders.</a:t>
        </a:r>
      </a:p>
    </p188:txBody>
  </p188:cm>
</p188:cmLst>
</file>

<file path=ppt/drawings/drawing1.xml><?xml version="1.0" encoding="utf-8"?>
<c:userShapes xmlns:c="http://schemas.openxmlformats.org/drawingml/2006/chart">
  <cdr:relSizeAnchor xmlns:cdr="http://schemas.openxmlformats.org/drawingml/2006/chartDrawing">
    <cdr:from>
      <cdr:x>0.63358</cdr:x>
      <cdr:y>0.25055</cdr:y>
    </cdr:from>
    <cdr:to>
      <cdr:x>0.86659</cdr:x>
      <cdr:y>0.25055</cdr:y>
    </cdr:to>
    <cdr:cxnSp macro="">
      <cdr:nvCxnSpPr>
        <cdr:cNvPr id="3" name="Straight Arrow Connector 2">
          <a:extLst xmlns:a="http://schemas.openxmlformats.org/drawingml/2006/main">
            <a:ext uri="{FF2B5EF4-FFF2-40B4-BE49-F238E27FC236}">
              <a16:creationId xmlns:a16="http://schemas.microsoft.com/office/drawing/2014/main" id="{FB3AE7A5-F5A7-AA3B-9099-C1A0187CA74F}"/>
            </a:ext>
          </a:extLst>
        </cdr:cNvPr>
        <cdr:cNvCxnSpPr/>
      </cdr:nvCxnSpPr>
      <cdr:spPr>
        <a:xfrm xmlns:a="http://schemas.openxmlformats.org/drawingml/2006/main" flipH="1">
          <a:off x="5549917" y="1533140"/>
          <a:ext cx="2041172" cy="0"/>
        </a:xfrm>
        <a:prstGeom xmlns:a="http://schemas.openxmlformats.org/drawingml/2006/main" prst="straightConnector1">
          <a:avLst/>
        </a:prstGeom>
        <a:ln xmlns:a="http://schemas.openxmlformats.org/drawingml/2006/main" w="19050" cap="flat" cmpd="sng" algn="ctr">
          <a:solidFill>
            <a:schemeClr val="accent4"/>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B4CBF-2BE9-47C9-8B11-BA5B462BBC48}" type="datetimeFigureOut">
              <a:rPr lang="en-BE" smtClean="0"/>
              <a:t>03/18/2026</a:t>
            </a:fld>
            <a:endParaRPr lang="en-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D43C0B-4E5A-4EF8-B8D4-EE4769437F5B}" type="slidenum">
              <a:rPr lang="en-BE" smtClean="0"/>
              <a:t>‹Nº›</a:t>
            </a:fld>
            <a:endParaRPr lang="en-BE"/>
          </a:p>
        </p:txBody>
      </p:sp>
    </p:spTree>
    <p:extLst>
      <p:ext uri="{BB962C8B-B14F-4D97-AF65-F5344CB8AC3E}">
        <p14:creationId xmlns:p14="http://schemas.microsoft.com/office/powerpoint/2010/main" val="3690250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dirty="0"/>
          </a:p>
        </p:txBody>
      </p:sp>
      <p:sp>
        <p:nvSpPr>
          <p:cNvPr id="3" name="Marcador de notas 2"/>
          <p:cNvSpPr>
            <a:spLocks noGrp="1"/>
          </p:cNvSpPr>
          <p:nvPr>
            <p:ph type="body" idx="1"/>
          </p:nvPr>
        </p:nvSpPr>
        <p:spPr/>
        <p:txBody>
          <a:bodyPr/>
          <a:lstStyle/>
          <a:p>
            <a:r>
              <a:rPr lang="es-ES" dirty="0"/>
              <a:t>BY, MIPEX (2025 wave) (traducción) </a:t>
            </a:r>
          </a:p>
        </p:txBody>
      </p:sp>
      <p:sp>
        <p:nvSpPr>
          <p:cNvPr id="4" name="Marcador de número de diapositiva 3"/>
          <p:cNvSpPr>
            <a:spLocks noGrp="1"/>
          </p:cNvSpPr>
          <p:nvPr>
            <p:ph type="sldNum" sz="quarter" idx="5"/>
          </p:nvPr>
        </p:nvSpPr>
        <p:spPr/>
        <p:txBody>
          <a:bodyPr/>
          <a:lstStyle/>
          <a:p>
            <a:fld id="{81D43C0B-4E5A-4EF8-B8D4-EE4769437F5B}" type="slidenum">
              <a:rPr lang="en-BE" smtClean="0"/>
              <a:t>1</a:t>
            </a:fld>
            <a:endParaRPr lang="en-BE"/>
          </a:p>
        </p:txBody>
      </p:sp>
    </p:spTree>
    <p:extLst>
      <p:ext uri="{BB962C8B-B14F-4D97-AF65-F5344CB8AC3E}">
        <p14:creationId xmlns:p14="http://schemas.microsoft.com/office/powerpoint/2010/main" val="915970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dirty="0"/>
          </a:p>
        </p:txBody>
      </p:sp>
      <p:sp>
        <p:nvSpPr>
          <p:cNvPr id="3" name="Marcador de notas 2"/>
          <p:cNvSpPr>
            <a:spLocks noGrp="1"/>
          </p:cNvSpPr>
          <p:nvPr>
            <p:ph type="body" idx="1"/>
          </p:nvPr>
        </p:nvSpPr>
        <p:spPr/>
        <p:txBody>
          <a:bodyPr/>
          <a:lstStyle/>
          <a:p>
            <a:endParaRPr lang="ca-ES" dirty="0"/>
          </a:p>
        </p:txBody>
      </p:sp>
      <p:sp>
        <p:nvSpPr>
          <p:cNvPr id="4" name="Marcador de número de diapositiva 3"/>
          <p:cNvSpPr>
            <a:spLocks noGrp="1"/>
          </p:cNvSpPr>
          <p:nvPr>
            <p:ph type="sldNum" sz="quarter" idx="5"/>
          </p:nvPr>
        </p:nvSpPr>
        <p:spPr/>
        <p:txBody>
          <a:bodyPr/>
          <a:lstStyle/>
          <a:p>
            <a:fld id="{81D43C0B-4E5A-4EF8-B8D4-EE4769437F5B}" type="slidenum">
              <a:rPr lang="en-BE" smtClean="0"/>
              <a:t>15</a:t>
            </a:fld>
            <a:endParaRPr lang="en-BE"/>
          </a:p>
        </p:txBody>
      </p:sp>
    </p:spTree>
    <p:extLst>
      <p:ext uri="{BB962C8B-B14F-4D97-AF65-F5344CB8AC3E}">
        <p14:creationId xmlns:p14="http://schemas.microsoft.com/office/powerpoint/2010/main" val="4128665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dirty="0"/>
          </a:p>
        </p:txBody>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1269126B-BCD5-4A91-B688-2E099CDD39AB}" type="slidenum">
              <a:rPr lang="en-BE" smtClean="0"/>
              <a:t>17</a:t>
            </a:fld>
            <a:endParaRPr lang="en-BE"/>
          </a:p>
        </p:txBody>
      </p:sp>
    </p:spTree>
    <p:extLst>
      <p:ext uri="{BB962C8B-B14F-4D97-AF65-F5344CB8AC3E}">
        <p14:creationId xmlns:p14="http://schemas.microsoft.com/office/powerpoint/2010/main" val="3492071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ES" dirty="0"/>
          </a:p>
        </p:txBody>
      </p:sp>
      <p:sp>
        <p:nvSpPr>
          <p:cNvPr id="3" name="Marcador de notas 2"/>
          <p:cNvSpPr>
            <a:spLocks noGrp="1"/>
          </p:cNvSpPr>
          <p:nvPr>
            <p:ph type="body" idx="1"/>
          </p:nvPr>
        </p:nvSpPr>
        <p:spPr/>
        <p:txBody>
          <a:bodyPr/>
          <a:lstStyle/>
          <a:p>
            <a:r>
              <a:rPr lang="ca-ES" dirty="0"/>
              <a:t>Zoom-in: general and comparaitve </a:t>
            </a:r>
            <a:r>
              <a:rPr lang="ca-ES" dirty="0">
                <a:sym typeface="Wingdings" panose="05000000000000000000" pitchFamily="2" charset="2"/>
              </a:rPr>
              <a:t> to labour market context </a:t>
            </a:r>
          </a:p>
          <a:p>
            <a:r>
              <a:rPr lang="ca-ES" dirty="0">
                <a:sym typeface="Wingdings" panose="05000000000000000000" pitchFamily="2" charset="2"/>
              </a:rPr>
              <a:t>Policy changes after mipen </a:t>
            </a:r>
          </a:p>
          <a:p>
            <a:endParaRPr lang="ca-ES" dirty="0">
              <a:sym typeface="Wingdings" panose="05000000000000000000" pitchFamily="2" charset="2"/>
            </a:endParaRPr>
          </a:p>
        </p:txBody>
      </p:sp>
      <p:sp>
        <p:nvSpPr>
          <p:cNvPr id="4" name="Marcador de número de diapositiva 3"/>
          <p:cNvSpPr>
            <a:spLocks noGrp="1"/>
          </p:cNvSpPr>
          <p:nvPr>
            <p:ph type="sldNum" sz="quarter" idx="5"/>
          </p:nvPr>
        </p:nvSpPr>
        <p:spPr/>
        <p:txBody>
          <a:bodyPr/>
          <a:lstStyle/>
          <a:p>
            <a:fld id="{81D43C0B-4E5A-4EF8-B8D4-EE4769437F5B}" type="slidenum">
              <a:rPr lang="en-BE" smtClean="0"/>
              <a:t>19</a:t>
            </a:fld>
            <a:endParaRPr lang="en-BE"/>
          </a:p>
        </p:txBody>
      </p:sp>
    </p:spTree>
    <p:extLst>
      <p:ext uri="{BB962C8B-B14F-4D97-AF65-F5344CB8AC3E}">
        <p14:creationId xmlns:p14="http://schemas.microsoft.com/office/powerpoint/2010/main" val="1885611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11822-AEBB-DFAA-C41C-3215E84628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D275CF4-653E-215F-7514-AB6B195C7705}"/>
              </a:ext>
            </a:extLst>
          </p:cNvPr>
          <p:cNvSpPr>
            <a:spLocks noGrp="1" noRot="1" noChangeAspect="1"/>
          </p:cNvSpPr>
          <p:nvPr>
            <p:ph type="sldImg"/>
          </p:nvPr>
        </p:nvSpPr>
        <p:spPr/>
        <p:txBody>
          <a:bodyPr/>
          <a:lstStyle/>
          <a:p>
            <a:endParaRPr lang="es-ES" dirty="0"/>
          </a:p>
        </p:txBody>
      </p:sp>
      <p:sp>
        <p:nvSpPr>
          <p:cNvPr id="3" name="Marcador de notas 2">
            <a:extLst>
              <a:ext uri="{FF2B5EF4-FFF2-40B4-BE49-F238E27FC236}">
                <a16:creationId xmlns:a16="http://schemas.microsoft.com/office/drawing/2014/main" id="{3313E4DA-16E9-A7A3-825F-EA00F3A054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Lora" pitchFamily="2" charset="0"/>
              </a:rPr>
              <a:t>comprehesive overhal  of entry, saty and return rules and conditions;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Lor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a-ES" dirty="0"/>
              <a:t>Favoerce accesso a la situación irregualr a la vez facilitar le proceso de integración laboral</a:t>
            </a:r>
            <a:r>
              <a:rPr lang="es-ES" sz="1200" kern="1200" dirty="0">
                <a:solidFill>
                  <a:schemeClr val="tx1"/>
                </a:solidFill>
                <a:effectLst/>
                <a:latin typeface="+mn-lt"/>
                <a:ea typeface="+mn-ea"/>
                <a:cs typeface="+mn-cs"/>
              </a:rPr>
              <a:t>: regularidad administrativa como condición de acceso</a:t>
            </a:r>
          </a:p>
          <a:p>
            <a:endParaRPr lang="ca-ES" dirty="0"/>
          </a:p>
          <a:p>
            <a:pPr marL="0" marR="0" lvl="0" indent="0" algn="l" defTabSz="914400" rtl="0" eaLnBrk="1" fontAlgn="auto" latinLnBrk="0" hangingPunct="1">
              <a:lnSpc>
                <a:spcPct val="100000"/>
              </a:lnSpc>
              <a:spcBef>
                <a:spcPts val="0"/>
              </a:spcBef>
              <a:spcAft>
                <a:spcPts val="0"/>
              </a:spcAft>
              <a:buClrTx/>
              <a:buSzTx/>
              <a:buFontTx/>
              <a:buNone/>
              <a:tabLst/>
              <a:defRPr/>
            </a:pPr>
            <a:r>
              <a:rPr lang="ca-ES" dirty="0"/>
              <a:t>Mercado laboral eje central del proceso; </a:t>
            </a:r>
            <a:r>
              <a:rPr lang="ca-ES" dirty="0">
                <a:sym typeface="Wingdings" panose="05000000000000000000" pitchFamily="2" charset="2"/>
              </a:rPr>
              <a:t> historical pivotal role of Trabajo y mercado en la integracion migrant; </a:t>
            </a:r>
            <a:r>
              <a:rPr lang="en-US" dirty="0">
                <a:latin typeface="Lora" pitchFamily="2" charset="0"/>
              </a:rPr>
              <a:t>Pragmatic policy approach: market-driven; granting equal access; no target-policy; irregular workforce.</a:t>
            </a:r>
            <a:endParaRPr lang="en-US" sz="1200" dirty="0">
              <a:latin typeface="Lora" pitchFamily="2" charset="0"/>
            </a:endParaRPr>
          </a:p>
          <a:p>
            <a:endParaRPr lang="ca-ES" dirty="0"/>
          </a:p>
          <a:p>
            <a:endParaRPr lang="ca-ES" dirty="0"/>
          </a:p>
          <a:p>
            <a:endParaRPr lang="ca-ES" dirty="0"/>
          </a:p>
        </p:txBody>
      </p:sp>
      <p:sp>
        <p:nvSpPr>
          <p:cNvPr id="4" name="Marcador de número de diapositiva 3">
            <a:extLst>
              <a:ext uri="{FF2B5EF4-FFF2-40B4-BE49-F238E27FC236}">
                <a16:creationId xmlns:a16="http://schemas.microsoft.com/office/drawing/2014/main" id="{2D382813-F1F7-9008-E588-7678920DE45D}"/>
              </a:ext>
            </a:extLst>
          </p:cNvPr>
          <p:cNvSpPr>
            <a:spLocks noGrp="1"/>
          </p:cNvSpPr>
          <p:nvPr>
            <p:ph type="sldNum" sz="quarter" idx="5"/>
          </p:nvPr>
        </p:nvSpPr>
        <p:spPr/>
        <p:txBody>
          <a:bodyPr/>
          <a:lstStyle/>
          <a:p>
            <a:fld id="{81D43C0B-4E5A-4EF8-B8D4-EE4769437F5B}" type="slidenum">
              <a:rPr lang="en-BE" smtClean="0"/>
              <a:t>20</a:t>
            </a:fld>
            <a:endParaRPr lang="en-BE"/>
          </a:p>
        </p:txBody>
      </p:sp>
    </p:spTree>
    <p:extLst>
      <p:ext uri="{BB962C8B-B14F-4D97-AF65-F5344CB8AC3E}">
        <p14:creationId xmlns:p14="http://schemas.microsoft.com/office/powerpoint/2010/main" val="2599249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232DA-8AE2-AB61-0020-C4678699E2D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8B6A45D-9231-B8A4-696E-A1248076BEB3}"/>
              </a:ext>
            </a:extLst>
          </p:cNvPr>
          <p:cNvSpPr>
            <a:spLocks noGrp="1" noRot="1" noChangeAspect="1"/>
          </p:cNvSpPr>
          <p:nvPr>
            <p:ph type="sldImg"/>
          </p:nvPr>
        </p:nvSpPr>
        <p:spPr/>
        <p:txBody>
          <a:bodyPr/>
          <a:lstStyle/>
          <a:p>
            <a:endParaRPr lang="es-ES" dirty="0"/>
          </a:p>
        </p:txBody>
      </p:sp>
      <p:sp>
        <p:nvSpPr>
          <p:cNvPr id="3" name="Marcador de notas 2">
            <a:extLst>
              <a:ext uri="{FF2B5EF4-FFF2-40B4-BE49-F238E27FC236}">
                <a16:creationId xmlns:a16="http://schemas.microsoft.com/office/drawing/2014/main" id="{6EF2EB1F-5B30-F245-9EC6-B62ABD2EBECC}"/>
              </a:ext>
            </a:extLst>
          </p:cNvPr>
          <p:cNvSpPr>
            <a:spLocks noGrp="1"/>
          </p:cNvSpPr>
          <p:nvPr>
            <p:ph type="body" idx="1"/>
          </p:nvPr>
        </p:nvSpPr>
        <p:spPr/>
        <p:txBody>
          <a:bodyPr/>
          <a:lstStyle/>
          <a:p>
            <a:pPr marL="0" indent="0" algn="l" rtl="0" eaLnBrk="1" latinLnBrk="0" hangingPunct="1">
              <a:buFont typeface="Wingdings" pitchFamily="2" charset="2"/>
              <a:buNone/>
            </a:pPr>
            <a:r>
              <a:rPr lang="en-US" sz="1200" dirty="0">
                <a:latin typeface="Lora" pitchFamily="2" charset="0"/>
              </a:rPr>
              <a:t>Nos dice mucho sobre migrantes; mercado trabajo; modelos de gobernaza econmica y prpductiva española.</a:t>
            </a:r>
          </a:p>
          <a:p>
            <a:pPr marL="0" indent="0" algn="l" rtl="0" eaLnBrk="1" latinLnBrk="0" hangingPunct="1">
              <a:buFont typeface="Wingdings" pitchFamily="2" charset="2"/>
              <a:buNone/>
            </a:pPr>
            <a:r>
              <a:rPr lang="es-ES" sz="1200" dirty="0">
                <a:latin typeface="Lora" pitchFamily="2" charset="0"/>
              </a:rPr>
              <a:t> </a:t>
            </a:r>
            <a:endParaRPr lang="en-US" sz="1200" dirty="0">
              <a:latin typeface="Lora" pitchFamily="2" charset="0"/>
            </a:endParaRPr>
          </a:p>
        </p:txBody>
      </p:sp>
      <p:sp>
        <p:nvSpPr>
          <p:cNvPr id="4" name="Marcador de número de diapositiva 3">
            <a:extLst>
              <a:ext uri="{FF2B5EF4-FFF2-40B4-BE49-F238E27FC236}">
                <a16:creationId xmlns:a16="http://schemas.microsoft.com/office/drawing/2014/main" id="{5D3041AC-44F5-8F85-0C64-33B959CA5FB4}"/>
              </a:ext>
            </a:extLst>
          </p:cNvPr>
          <p:cNvSpPr>
            <a:spLocks noGrp="1"/>
          </p:cNvSpPr>
          <p:nvPr>
            <p:ph type="sldNum" sz="quarter" idx="5"/>
          </p:nvPr>
        </p:nvSpPr>
        <p:spPr/>
        <p:txBody>
          <a:bodyPr/>
          <a:lstStyle/>
          <a:p>
            <a:fld id="{81D43C0B-4E5A-4EF8-B8D4-EE4769437F5B}" type="slidenum">
              <a:rPr lang="en-BE" smtClean="0"/>
              <a:t>21</a:t>
            </a:fld>
            <a:endParaRPr lang="en-BE"/>
          </a:p>
        </p:txBody>
      </p:sp>
    </p:spTree>
    <p:extLst>
      <p:ext uri="{BB962C8B-B14F-4D97-AF65-F5344CB8AC3E}">
        <p14:creationId xmlns:p14="http://schemas.microsoft.com/office/powerpoint/2010/main" val="121994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62FD9-1E2B-C3A1-F89A-E8B2594BD63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D695E38-82C6-9984-639B-2E2ADA681666}"/>
              </a:ext>
            </a:extLst>
          </p:cNvPr>
          <p:cNvSpPr>
            <a:spLocks noGrp="1" noRot="1" noChangeAspect="1"/>
          </p:cNvSpPr>
          <p:nvPr>
            <p:ph type="sldImg"/>
          </p:nvPr>
        </p:nvSpPr>
        <p:spPr/>
        <p:txBody>
          <a:bodyPr/>
          <a:lstStyle/>
          <a:p>
            <a:endParaRPr lang="es-ES" dirty="0"/>
          </a:p>
        </p:txBody>
      </p:sp>
      <p:sp>
        <p:nvSpPr>
          <p:cNvPr id="3" name="Marcador de notas 2">
            <a:extLst>
              <a:ext uri="{FF2B5EF4-FFF2-40B4-BE49-F238E27FC236}">
                <a16:creationId xmlns:a16="http://schemas.microsoft.com/office/drawing/2014/main" id="{A101ADBA-3E01-1286-FD7C-CF8DF3B30FCA}"/>
              </a:ext>
            </a:extLst>
          </p:cNvPr>
          <p:cNvSpPr>
            <a:spLocks noGrp="1"/>
          </p:cNvSpPr>
          <p:nvPr>
            <p:ph type="body" idx="1"/>
          </p:nvPr>
        </p:nvSpPr>
        <p:spPr/>
        <p:txBody>
          <a:bodyPr/>
          <a:lstStyle/>
          <a:p>
            <a:endParaRPr lang="ca-ES" dirty="0"/>
          </a:p>
        </p:txBody>
      </p:sp>
      <p:sp>
        <p:nvSpPr>
          <p:cNvPr id="4" name="Marcador de número de diapositiva 3">
            <a:extLst>
              <a:ext uri="{FF2B5EF4-FFF2-40B4-BE49-F238E27FC236}">
                <a16:creationId xmlns:a16="http://schemas.microsoft.com/office/drawing/2014/main" id="{CC5E9EFF-5F5D-3C1D-6D75-6F8A8F0A16B4}"/>
              </a:ext>
            </a:extLst>
          </p:cNvPr>
          <p:cNvSpPr>
            <a:spLocks noGrp="1"/>
          </p:cNvSpPr>
          <p:nvPr>
            <p:ph type="sldNum" sz="quarter" idx="5"/>
          </p:nvPr>
        </p:nvSpPr>
        <p:spPr/>
        <p:txBody>
          <a:bodyPr/>
          <a:lstStyle/>
          <a:p>
            <a:fld id="{81D43C0B-4E5A-4EF8-B8D4-EE4769437F5B}" type="slidenum">
              <a:rPr lang="en-BE" smtClean="0"/>
              <a:t>22</a:t>
            </a:fld>
            <a:endParaRPr lang="en-BE"/>
          </a:p>
        </p:txBody>
      </p:sp>
    </p:spTree>
    <p:extLst>
      <p:ext uri="{BB962C8B-B14F-4D97-AF65-F5344CB8AC3E}">
        <p14:creationId xmlns:p14="http://schemas.microsoft.com/office/powerpoint/2010/main" val="72590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AB53F-337B-9DB9-E4BF-A3D44D08968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0BB14A-C479-EB0F-BBE0-33B94EB8AA0B}"/>
              </a:ext>
            </a:extLst>
          </p:cNvPr>
          <p:cNvSpPr>
            <a:spLocks noGrp="1" noRot="1" noChangeAspect="1"/>
          </p:cNvSpPr>
          <p:nvPr>
            <p:ph type="sldImg"/>
          </p:nvPr>
        </p:nvSpPr>
        <p:spPr/>
        <p:txBody>
          <a:bodyPr/>
          <a:lstStyle/>
          <a:p>
            <a:endParaRPr lang="es-ES" dirty="0"/>
          </a:p>
        </p:txBody>
      </p:sp>
      <p:sp>
        <p:nvSpPr>
          <p:cNvPr id="3" name="Marcador de notas 2">
            <a:extLst>
              <a:ext uri="{FF2B5EF4-FFF2-40B4-BE49-F238E27FC236}">
                <a16:creationId xmlns:a16="http://schemas.microsoft.com/office/drawing/2014/main" id="{F1D9E212-F4C4-821B-AB89-5399BB5B2581}"/>
              </a:ext>
            </a:extLst>
          </p:cNvPr>
          <p:cNvSpPr>
            <a:spLocks noGrp="1"/>
          </p:cNvSpPr>
          <p:nvPr>
            <p:ph type="body" idx="1"/>
          </p:nvPr>
        </p:nvSpPr>
        <p:spPr/>
        <p:txBody>
          <a:bodyPr/>
          <a:lstStyle/>
          <a:p>
            <a:r>
              <a:rPr lang="es-ES" dirty="0"/>
              <a:t>ión </a:t>
            </a:r>
          </a:p>
          <a:p>
            <a:r>
              <a:rPr lang="es-ES" dirty="0"/>
              <a:t>concertada con entidades </a:t>
            </a:r>
          </a:p>
          <a:p>
            <a:r>
              <a:rPr lang="es-ES" dirty="0"/>
              <a:t>sociales sin ánimo de </a:t>
            </a:r>
          </a:p>
          <a:p>
            <a:r>
              <a:rPr lang="es-ES" dirty="0"/>
              <a:t>lucro y sus desafíos</a:t>
            </a:r>
            <a:br>
              <a:rPr lang="es-ES" dirty="0"/>
            </a:br>
            <a:br>
              <a:rPr lang="es-ES" dirty="0"/>
            </a:br>
            <a:br>
              <a:rPr lang="es-ES" dirty="0"/>
            </a:br>
            <a:br>
              <a:rPr lang="es-ES" dirty="0"/>
            </a:br>
            <a:r>
              <a:rPr lang="es-ES" dirty="0"/>
              <a:t> La colaboración complementaria del tercer sector de acción social, que no puede diluir la respon-</a:t>
            </a:r>
          </a:p>
          <a:p>
            <a:r>
              <a:rPr lang="es-ES" dirty="0"/>
              <a:t>sabilidad de las Administraciones públicas, afronta varios problemas estructurales, organizativos </a:t>
            </a:r>
          </a:p>
          <a:p>
            <a:r>
              <a:rPr lang="es-ES" dirty="0"/>
              <a:t>y de financiación, que obstaculizan la efectividad de los programas y la protección de las personas </a:t>
            </a:r>
          </a:p>
          <a:p>
            <a:r>
              <a:rPr lang="es-ES" dirty="0"/>
              <a:t>inmigrantes.</a:t>
            </a:r>
          </a:p>
          <a:p>
            <a:endParaRPr lang="ca-ES" dirty="0"/>
          </a:p>
        </p:txBody>
      </p:sp>
      <p:sp>
        <p:nvSpPr>
          <p:cNvPr id="4" name="Marcador de número de diapositiva 3">
            <a:extLst>
              <a:ext uri="{FF2B5EF4-FFF2-40B4-BE49-F238E27FC236}">
                <a16:creationId xmlns:a16="http://schemas.microsoft.com/office/drawing/2014/main" id="{CE7CF459-AEB4-585A-B7AA-7FF1350FD27B}"/>
              </a:ext>
            </a:extLst>
          </p:cNvPr>
          <p:cNvSpPr>
            <a:spLocks noGrp="1"/>
          </p:cNvSpPr>
          <p:nvPr>
            <p:ph type="sldNum" sz="quarter" idx="5"/>
          </p:nvPr>
        </p:nvSpPr>
        <p:spPr/>
        <p:txBody>
          <a:bodyPr/>
          <a:lstStyle/>
          <a:p>
            <a:fld id="{81D43C0B-4E5A-4EF8-B8D4-EE4769437F5B}" type="slidenum">
              <a:rPr lang="en-BE" smtClean="0"/>
              <a:t>23</a:t>
            </a:fld>
            <a:endParaRPr lang="en-BE"/>
          </a:p>
        </p:txBody>
      </p:sp>
    </p:spTree>
    <p:extLst>
      <p:ext uri="{BB962C8B-B14F-4D97-AF65-F5344CB8AC3E}">
        <p14:creationId xmlns:p14="http://schemas.microsoft.com/office/powerpoint/2010/main" val="1130186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 dirty="0"/>
          </a:p>
        </p:txBody>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81D43C0B-4E5A-4EF8-B8D4-EE4769437F5B}" type="slidenum">
              <a:rPr lang="en-BE" smtClean="0"/>
              <a:t>25</a:t>
            </a:fld>
            <a:endParaRPr lang="en-BE"/>
          </a:p>
        </p:txBody>
      </p:sp>
    </p:spTree>
    <p:extLst>
      <p:ext uri="{BB962C8B-B14F-4D97-AF65-F5344CB8AC3E}">
        <p14:creationId xmlns:p14="http://schemas.microsoft.com/office/powerpoint/2010/main" val="3904496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4AD3-94B1-1082-CAAE-31A346CE7E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E"/>
          </a:p>
        </p:txBody>
      </p:sp>
      <p:sp>
        <p:nvSpPr>
          <p:cNvPr id="3" name="Subtitle 2">
            <a:extLst>
              <a:ext uri="{FF2B5EF4-FFF2-40B4-BE49-F238E27FC236}">
                <a16:creationId xmlns:a16="http://schemas.microsoft.com/office/drawing/2014/main" id="{B61F06CE-7CF5-3AB5-ED20-F5F60B28ED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E"/>
          </a:p>
        </p:txBody>
      </p:sp>
      <p:sp>
        <p:nvSpPr>
          <p:cNvPr id="4" name="Date Placeholder 3">
            <a:extLst>
              <a:ext uri="{FF2B5EF4-FFF2-40B4-BE49-F238E27FC236}">
                <a16:creationId xmlns:a16="http://schemas.microsoft.com/office/drawing/2014/main" id="{624F45CB-F073-B8D5-ADC3-7913E89994A4}"/>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E41D9BCA-6C46-1D10-7465-FD6D462050D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EBE8DB10-BD12-7E58-5730-3E4E7849B6C6}"/>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1150715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04BA-B139-6EA2-1790-A7AE7E48E060}"/>
              </a:ext>
            </a:extLst>
          </p:cNvPr>
          <p:cNvSpPr>
            <a:spLocks noGrp="1"/>
          </p:cNvSpPr>
          <p:nvPr>
            <p:ph type="title"/>
          </p:nvPr>
        </p:nvSpPr>
        <p:spPr/>
        <p:txBody>
          <a:bodyPr/>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69E46F8F-D2F6-8FAF-F39E-7E503054EE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E8FE0115-51DE-D4D3-3F09-7AB9F96D7571}"/>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0517F4D0-D376-946A-5A0C-0698387BFCE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16AC1E40-7EC2-7073-9AD6-F1AE102F1856}"/>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238459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D77493-92AE-63E2-2581-06A1027A4E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E"/>
          </a:p>
        </p:txBody>
      </p:sp>
      <p:sp>
        <p:nvSpPr>
          <p:cNvPr id="3" name="Vertical Text Placeholder 2">
            <a:extLst>
              <a:ext uri="{FF2B5EF4-FFF2-40B4-BE49-F238E27FC236}">
                <a16:creationId xmlns:a16="http://schemas.microsoft.com/office/drawing/2014/main" id="{7616D923-0204-40A6-D51E-E75B6E70BC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BB7DAF43-4B32-5BC7-0B50-24CCF5E936F2}"/>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675DD6E5-6B54-00B8-3906-AE97C8F4B0A2}"/>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2298685A-6F29-4097-5965-19B04B840FCE}"/>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319697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2DA7A-124F-1528-7670-8A49C2AAE329}"/>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7B1E869A-4D81-49F1-9970-34CB53FB7E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6A46A838-F8F6-4CF6-10DE-8B318889A24A}"/>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4CDCD288-1F5E-C28B-A2BF-FC4AF8A4D4FE}"/>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81D35E83-3F85-7A11-57C3-D358206578CD}"/>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696081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3390A-E198-6F33-FB5D-A6582AA7A4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E"/>
          </a:p>
        </p:txBody>
      </p:sp>
      <p:sp>
        <p:nvSpPr>
          <p:cNvPr id="3" name="Text Placeholder 2">
            <a:extLst>
              <a:ext uri="{FF2B5EF4-FFF2-40B4-BE49-F238E27FC236}">
                <a16:creationId xmlns:a16="http://schemas.microsoft.com/office/drawing/2014/main" id="{D51BB5E7-A6F1-F201-59E2-F50AC4516E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26950F-AA93-5D38-FAF0-7369EF6A107F}"/>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7A1F41B0-6666-2548-8583-0517E54E9B4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C4573FCA-1D74-42AD-22F8-D79D55CA694C}"/>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158401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40649-FB9A-C6FD-A57B-628C46B8F7A9}"/>
              </a:ext>
            </a:extLst>
          </p:cNvPr>
          <p:cNvSpPr>
            <a:spLocks noGrp="1"/>
          </p:cNvSpPr>
          <p:nvPr>
            <p:ph type="title"/>
          </p:nvPr>
        </p:nvSpPr>
        <p:spPr/>
        <p:txBody>
          <a:bodyPr/>
          <a:lstStyle/>
          <a:p>
            <a:r>
              <a:rPr lang="en-US"/>
              <a:t>Click to edit Master title style</a:t>
            </a:r>
            <a:endParaRPr lang="en-BE"/>
          </a:p>
        </p:txBody>
      </p:sp>
      <p:sp>
        <p:nvSpPr>
          <p:cNvPr id="3" name="Content Placeholder 2">
            <a:extLst>
              <a:ext uri="{FF2B5EF4-FFF2-40B4-BE49-F238E27FC236}">
                <a16:creationId xmlns:a16="http://schemas.microsoft.com/office/drawing/2014/main" id="{3E09EF3E-D2B5-8909-23DB-448E3D8CC8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Content Placeholder 3">
            <a:extLst>
              <a:ext uri="{FF2B5EF4-FFF2-40B4-BE49-F238E27FC236}">
                <a16:creationId xmlns:a16="http://schemas.microsoft.com/office/drawing/2014/main" id="{606E9211-C8CC-F879-605D-0C8970CAD5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Date Placeholder 4">
            <a:extLst>
              <a:ext uri="{FF2B5EF4-FFF2-40B4-BE49-F238E27FC236}">
                <a16:creationId xmlns:a16="http://schemas.microsoft.com/office/drawing/2014/main" id="{ED508248-1892-AD39-A3B8-603437263E2E}"/>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6" name="Footer Placeholder 5">
            <a:extLst>
              <a:ext uri="{FF2B5EF4-FFF2-40B4-BE49-F238E27FC236}">
                <a16:creationId xmlns:a16="http://schemas.microsoft.com/office/drawing/2014/main" id="{63AC1F81-6EB8-B707-F5D1-BFA2AEB98E05}"/>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453763E7-8014-B135-F40B-E64C0F34D5DD}"/>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1059869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85CBC-3253-C192-D155-56F5E5842398}"/>
              </a:ext>
            </a:extLst>
          </p:cNvPr>
          <p:cNvSpPr>
            <a:spLocks noGrp="1"/>
          </p:cNvSpPr>
          <p:nvPr>
            <p:ph type="title"/>
          </p:nvPr>
        </p:nvSpPr>
        <p:spPr>
          <a:xfrm>
            <a:off x="839788" y="365125"/>
            <a:ext cx="10515600" cy="1325563"/>
          </a:xfrm>
        </p:spPr>
        <p:txBody>
          <a:bodyPr/>
          <a:lstStyle/>
          <a:p>
            <a:r>
              <a:rPr lang="en-US"/>
              <a:t>Click to edit Master title style</a:t>
            </a:r>
            <a:endParaRPr lang="en-BE"/>
          </a:p>
        </p:txBody>
      </p:sp>
      <p:sp>
        <p:nvSpPr>
          <p:cNvPr id="3" name="Text Placeholder 2">
            <a:extLst>
              <a:ext uri="{FF2B5EF4-FFF2-40B4-BE49-F238E27FC236}">
                <a16:creationId xmlns:a16="http://schemas.microsoft.com/office/drawing/2014/main" id="{341C7B9B-EEC4-B8A8-4862-7FE73D8F23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B6808B-D1DF-926E-7113-953C1EF127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5" name="Text Placeholder 4">
            <a:extLst>
              <a:ext uri="{FF2B5EF4-FFF2-40B4-BE49-F238E27FC236}">
                <a16:creationId xmlns:a16="http://schemas.microsoft.com/office/drawing/2014/main" id="{CE4AD47A-42DA-33BE-479C-356672255D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FD16C1-6B80-919C-FBC7-BC11653D39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7" name="Date Placeholder 6">
            <a:extLst>
              <a:ext uri="{FF2B5EF4-FFF2-40B4-BE49-F238E27FC236}">
                <a16:creationId xmlns:a16="http://schemas.microsoft.com/office/drawing/2014/main" id="{65214253-BE86-3443-B1B0-3A3065E6B7A4}"/>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8" name="Footer Placeholder 7">
            <a:extLst>
              <a:ext uri="{FF2B5EF4-FFF2-40B4-BE49-F238E27FC236}">
                <a16:creationId xmlns:a16="http://schemas.microsoft.com/office/drawing/2014/main" id="{9F95C454-9F4B-3480-1D10-062663B7D044}"/>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6F270AED-29D4-F87E-4D0B-CA528B0EA96C}"/>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365296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177B7-5E67-FA6C-69DE-09613016926E}"/>
              </a:ext>
            </a:extLst>
          </p:cNvPr>
          <p:cNvSpPr>
            <a:spLocks noGrp="1"/>
          </p:cNvSpPr>
          <p:nvPr>
            <p:ph type="title"/>
          </p:nvPr>
        </p:nvSpPr>
        <p:spPr/>
        <p:txBody>
          <a:bodyPr/>
          <a:lstStyle/>
          <a:p>
            <a:r>
              <a:rPr lang="en-US"/>
              <a:t>Click to edit Master title style</a:t>
            </a:r>
            <a:endParaRPr lang="en-BE"/>
          </a:p>
        </p:txBody>
      </p:sp>
      <p:sp>
        <p:nvSpPr>
          <p:cNvPr id="3" name="Date Placeholder 2">
            <a:extLst>
              <a:ext uri="{FF2B5EF4-FFF2-40B4-BE49-F238E27FC236}">
                <a16:creationId xmlns:a16="http://schemas.microsoft.com/office/drawing/2014/main" id="{E25B1C38-FF39-3835-63D3-7A08CF8C8B72}"/>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4" name="Footer Placeholder 3">
            <a:extLst>
              <a:ext uri="{FF2B5EF4-FFF2-40B4-BE49-F238E27FC236}">
                <a16:creationId xmlns:a16="http://schemas.microsoft.com/office/drawing/2014/main" id="{60263948-A937-142D-0BFF-92D0A6A43C0C}"/>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0A837587-6B0F-BA68-08F1-DD63ADD1D9AE}"/>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389698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005884-7290-510A-72C8-CE9382533F0F}"/>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3" name="Footer Placeholder 2">
            <a:extLst>
              <a:ext uri="{FF2B5EF4-FFF2-40B4-BE49-F238E27FC236}">
                <a16:creationId xmlns:a16="http://schemas.microsoft.com/office/drawing/2014/main" id="{B51F28E6-08E8-85D4-B767-C898A373B21E}"/>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E7F5FF12-75E3-878A-6A84-2639C0382552}"/>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382539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1306-03CF-B494-9CF5-AEAFB20EBF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Content Placeholder 2">
            <a:extLst>
              <a:ext uri="{FF2B5EF4-FFF2-40B4-BE49-F238E27FC236}">
                <a16:creationId xmlns:a16="http://schemas.microsoft.com/office/drawing/2014/main" id="{36672B96-D49F-AF47-0DFD-0FF456573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Text Placeholder 3">
            <a:extLst>
              <a:ext uri="{FF2B5EF4-FFF2-40B4-BE49-F238E27FC236}">
                <a16:creationId xmlns:a16="http://schemas.microsoft.com/office/drawing/2014/main" id="{230E81FF-59C2-1D95-87A3-89661C914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CCED2A-D5B5-222D-5BAD-9233966B8972}"/>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6" name="Footer Placeholder 5">
            <a:extLst>
              <a:ext uri="{FF2B5EF4-FFF2-40B4-BE49-F238E27FC236}">
                <a16:creationId xmlns:a16="http://schemas.microsoft.com/office/drawing/2014/main" id="{B0B9746B-7645-F888-0675-6B34F5238697}"/>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1ADE3A32-2C9B-D4E1-2FE0-ED664E0A7ABA}"/>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32477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4B451-37A3-A77F-C3CF-D20FBC3D1A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E"/>
          </a:p>
        </p:txBody>
      </p:sp>
      <p:sp>
        <p:nvSpPr>
          <p:cNvPr id="3" name="Picture Placeholder 2">
            <a:extLst>
              <a:ext uri="{FF2B5EF4-FFF2-40B4-BE49-F238E27FC236}">
                <a16:creationId xmlns:a16="http://schemas.microsoft.com/office/drawing/2014/main" id="{101BD6A3-4C64-CCC4-3883-BD6BB23F77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E"/>
          </a:p>
        </p:txBody>
      </p:sp>
      <p:sp>
        <p:nvSpPr>
          <p:cNvPr id="4" name="Text Placeholder 3">
            <a:extLst>
              <a:ext uri="{FF2B5EF4-FFF2-40B4-BE49-F238E27FC236}">
                <a16:creationId xmlns:a16="http://schemas.microsoft.com/office/drawing/2014/main" id="{2BBEB3A9-11AA-CD16-21D0-6F6393B6E6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48E2B7-3A68-3992-03BC-0F1922BA6B9E}"/>
              </a:ext>
            </a:extLst>
          </p:cNvPr>
          <p:cNvSpPr>
            <a:spLocks noGrp="1"/>
          </p:cNvSpPr>
          <p:nvPr>
            <p:ph type="dt" sz="half" idx="10"/>
          </p:nvPr>
        </p:nvSpPr>
        <p:spPr/>
        <p:txBody>
          <a:bodyPr/>
          <a:lstStyle/>
          <a:p>
            <a:fld id="{F49F330B-8E46-43DC-985E-E71478D393CC}" type="datetimeFigureOut">
              <a:rPr lang="en-BE" smtClean="0"/>
              <a:t>03/18/2026</a:t>
            </a:fld>
            <a:endParaRPr lang="en-BE"/>
          </a:p>
        </p:txBody>
      </p:sp>
      <p:sp>
        <p:nvSpPr>
          <p:cNvPr id="6" name="Footer Placeholder 5">
            <a:extLst>
              <a:ext uri="{FF2B5EF4-FFF2-40B4-BE49-F238E27FC236}">
                <a16:creationId xmlns:a16="http://schemas.microsoft.com/office/drawing/2014/main" id="{C3EB3E67-CDF2-BC32-C558-5533981656CF}"/>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1752AF1F-6ED4-CFDD-033D-CE3216ED5AFB}"/>
              </a:ext>
            </a:extLst>
          </p:cNvPr>
          <p:cNvSpPr>
            <a:spLocks noGrp="1"/>
          </p:cNvSpPr>
          <p:nvPr>
            <p:ph type="sldNum" sz="quarter" idx="12"/>
          </p:nvPr>
        </p:nvSpPr>
        <p:spPr/>
        <p:txBody>
          <a:bodyPr/>
          <a:lstStyle/>
          <a:p>
            <a:fld id="{9400046E-5E24-43E0-A1DA-ADD65ECC617A}" type="slidenum">
              <a:rPr lang="en-BE" smtClean="0"/>
              <a:t>‹Nº›</a:t>
            </a:fld>
            <a:endParaRPr lang="en-BE"/>
          </a:p>
        </p:txBody>
      </p:sp>
    </p:spTree>
    <p:extLst>
      <p:ext uri="{BB962C8B-B14F-4D97-AF65-F5344CB8AC3E}">
        <p14:creationId xmlns:p14="http://schemas.microsoft.com/office/powerpoint/2010/main" val="419961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18AAFF-A149-1328-3F2D-6A1303868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E"/>
          </a:p>
        </p:txBody>
      </p:sp>
      <p:sp>
        <p:nvSpPr>
          <p:cNvPr id="3" name="Text Placeholder 2">
            <a:extLst>
              <a:ext uri="{FF2B5EF4-FFF2-40B4-BE49-F238E27FC236}">
                <a16:creationId xmlns:a16="http://schemas.microsoft.com/office/drawing/2014/main" id="{058B2D14-4FFE-226A-83B5-5E1884C02E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4" name="Date Placeholder 3">
            <a:extLst>
              <a:ext uri="{FF2B5EF4-FFF2-40B4-BE49-F238E27FC236}">
                <a16:creationId xmlns:a16="http://schemas.microsoft.com/office/drawing/2014/main" id="{787DCDB7-346A-FF19-A50F-6D31F878BA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9F330B-8E46-43DC-985E-E71478D393CC}" type="datetimeFigureOut">
              <a:rPr lang="en-BE" smtClean="0"/>
              <a:t>03/18/2026</a:t>
            </a:fld>
            <a:endParaRPr lang="en-BE"/>
          </a:p>
        </p:txBody>
      </p:sp>
      <p:sp>
        <p:nvSpPr>
          <p:cNvPr id="5" name="Footer Placeholder 4">
            <a:extLst>
              <a:ext uri="{FF2B5EF4-FFF2-40B4-BE49-F238E27FC236}">
                <a16:creationId xmlns:a16="http://schemas.microsoft.com/office/drawing/2014/main" id="{BF10B992-77AB-272E-4E56-A494051D56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BE"/>
          </a:p>
        </p:txBody>
      </p:sp>
      <p:sp>
        <p:nvSpPr>
          <p:cNvPr id="6" name="Slide Number Placeholder 5">
            <a:extLst>
              <a:ext uri="{FF2B5EF4-FFF2-40B4-BE49-F238E27FC236}">
                <a16:creationId xmlns:a16="http://schemas.microsoft.com/office/drawing/2014/main" id="{2E5DA1EF-F67A-FF04-C44F-03FB404AA9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00046E-5E24-43E0-A1DA-ADD65ECC617A}" type="slidenum">
              <a:rPr lang="en-BE" smtClean="0"/>
              <a:t>‹Nº›</a:t>
            </a:fld>
            <a:endParaRPr lang="en-BE"/>
          </a:p>
        </p:txBody>
      </p:sp>
    </p:spTree>
    <p:extLst>
      <p:ext uri="{BB962C8B-B14F-4D97-AF65-F5344CB8AC3E}">
        <p14:creationId xmlns:p14="http://schemas.microsoft.com/office/powerpoint/2010/main" val="4203834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13F_BEAD7D7E.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microsoft.com/office/2018/10/relationships/comments" Target="../comments/modernComment_137_8B72144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0.png"/><Relationship Id="rId4" Type="http://schemas.microsoft.com/office/2014/relationships/chartEx" Target="../charts/chartEx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Logo, company name&#10;&#10;Description automatically generated">
            <a:extLst>
              <a:ext uri="{FF2B5EF4-FFF2-40B4-BE49-F238E27FC236}">
                <a16:creationId xmlns:a16="http://schemas.microsoft.com/office/drawing/2014/main" id="{661F856E-9B49-4FE5-A1DC-91314F16AC10}"/>
              </a:ext>
            </a:extLst>
          </p:cNvPr>
          <p:cNvPicPr>
            <a:picLocks noChangeAspect="1"/>
          </p:cNvPicPr>
          <p:nvPr/>
        </p:nvPicPr>
        <p:blipFill rotWithShape="1">
          <a:blip r:embed="rId3"/>
          <a:srcRect t="11472"/>
          <a:stretch/>
        </p:blipFill>
        <p:spPr>
          <a:xfrm>
            <a:off x="287362" y="218654"/>
            <a:ext cx="1914423" cy="1694812"/>
          </a:xfrm>
          <a:prstGeom prst="rect">
            <a:avLst/>
          </a:prstGeom>
          <a:noFill/>
          <a:ln cap="flat">
            <a:noFill/>
          </a:ln>
        </p:spPr>
      </p:pic>
      <p:sp>
        <p:nvSpPr>
          <p:cNvPr id="13" name="Rectangle 7" descr="colored rectangle">
            <a:extLst>
              <a:ext uri="{FF2B5EF4-FFF2-40B4-BE49-F238E27FC236}">
                <a16:creationId xmlns:a16="http://schemas.microsoft.com/office/drawing/2014/main" id="{69FE2EEB-C21D-4680-9797-9B0C5C908617}"/>
              </a:ext>
            </a:extLst>
          </p:cNvPr>
          <p:cNvSpPr/>
          <p:nvPr/>
        </p:nvSpPr>
        <p:spPr>
          <a:xfrm>
            <a:off x="-349" y="1869440"/>
            <a:ext cx="12191999" cy="1657355"/>
          </a:xfrm>
          <a:prstGeom prst="rect">
            <a:avLst/>
          </a:prstGeom>
          <a:solidFill>
            <a:srgbClr val="8B8277">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dirty="0">
              <a:solidFill>
                <a:srgbClr val="C776B3"/>
              </a:solidFill>
              <a:highlight>
                <a:srgbClr val="C776B3"/>
              </a:highlight>
              <a:uFillTx/>
              <a:latin typeface="Calibri"/>
            </a:endParaRPr>
          </a:p>
        </p:txBody>
      </p:sp>
      <p:sp>
        <p:nvSpPr>
          <p:cNvPr id="2" name="Title 1">
            <a:extLst>
              <a:ext uri="{FF2B5EF4-FFF2-40B4-BE49-F238E27FC236}">
                <a16:creationId xmlns:a16="http://schemas.microsoft.com/office/drawing/2014/main" id="{E0ABE116-1F8E-4D7F-A52A-FA442E2EB9CA}"/>
              </a:ext>
            </a:extLst>
          </p:cNvPr>
          <p:cNvSpPr txBox="1">
            <a:spLocks noGrp="1"/>
          </p:cNvSpPr>
          <p:nvPr>
            <p:ph type="ctrTitle"/>
          </p:nvPr>
        </p:nvSpPr>
        <p:spPr>
          <a:xfrm>
            <a:off x="489814" y="2202379"/>
            <a:ext cx="11485525" cy="1524000"/>
          </a:xfrm>
        </p:spPr>
        <p:txBody>
          <a:bodyPr anchor="t">
            <a:normAutofit/>
          </a:bodyPr>
          <a:lstStyle/>
          <a:p>
            <a:pPr lvl="0"/>
            <a:r>
              <a:rPr lang="en-US" sz="4800" b="1" dirty="0">
                <a:solidFill>
                  <a:srgbClr val="C776B3"/>
                </a:solidFill>
                <a:latin typeface="Lora" pitchFamily="2"/>
              </a:rPr>
              <a:t>MIPEX – SPAIN Country Launch</a:t>
            </a:r>
            <a:endParaRPr lang="en-BE" sz="4800" b="1" dirty="0">
              <a:solidFill>
                <a:srgbClr val="C776B3"/>
              </a:solidFill>
              <a:latin typeface="Lora" pitchFamily="2"/>
            </a:endParaRPr>
          </a:p>
        </p:txBody>
      </p:sp>
      <p:cxnSp>
        <p:nvCxnSpPr>
          <p:cNvPr id="11" name="Straight Connector 5" descr="text divider">
            <a:extLst>
              <a:ext uri="{FF2B5EF4-FFF2-40B4-BE49-F238E27FC236}">
                <a16:creationId xmlns:a16="http://schemas.microsoft.com/office/drawing/2014/main" id="{43E9B82A-BE93-4160-96F1-FC205CFD6B26}"/>
              </a:ext>
            </a:extLst>
          </p:cNvPr>
          <p:cNvCxnSpPr>
            <a:cxnSpLocks/>
          </p:cNvCxnSpPr>
          <p:nvPr/>
        </p:nvCxnSpPr>
        <p:spPr>
          <a:xfrm>
            <a:off x="5703220" y="4877094"/>
            <a:ext cx="784860" cy="0"/>
          </a:xfrm>
          <a:prstGeom prst="straightConnector1">
            <a:avLst/>
          </a:prstGeom>
          <a:noFill/>
          <a:ln w="38100" cap="flat">
            <a:solidFill>
              <a:srgbClr val="C776B3"/>
            </a:solidFill>
            <a:prstDash val="solid"/>
            <a:miter/>
          </a:ln>
        </p:spPr>
      </p:cxnSp>
      <p:sp>
        <p:nvSpPr>
          <p:cNvPr id="19" name="Subtitle 2">
            <a:extLst>
              <a:ext uri="{FF2B5EF4-FFF2-40B4-BE49-F238E27FC236}">
                <a16:creationId xmlns:a16="http://schemas.microsoft.com/office/drawing/2014/main" id="{E07A0556-96F4-4823-AD3E-B17792CA04B6}"/>
              </a:ext>
            </a:extLst>
          </p:cNvPr>
          <p:cNvSpPr txBox="1">
            <a:spLocks/>
          </p:cNvSpPr>
          <p:nvPr/>
        </p:nvSpPr>
        <p:spPr>
          <a:xfrm>
            <a:off x="1793204" y="3723476"/>
            <a:ext cx="8604891" cy="2591209"/>
          </a:xfrm>
          <a:prstGeom prst="rect">
            <a:avLst/>
          </a:prstGeom>
          <a:noFill/>
          <a:ln>
            <a:noFill/>
          </a:ln>
        </p:spPr>
        <p:txBody>
          <a:bodyPr vert="horz" wrap="square" lIns="91440" tIns="45720" rIns="91440" bIns="45720" anchor="t" anchorCtr="1" compatLnSpc="1">
            <a:normAutofit fontScale="92500" lnSpcReduction="200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dirty="0">
                <a:solidFill>
                  <a:srgbClr val="3C6397"/>
                </a:solidFill>
                <a:latin typeface="Lora" pitchFamily="2" charset="0"/>
                <a:ea typeface="Lato" panose="020F0502020204030203" pitchFamily="34" charset="0"/>
                <a:cs typeface="Lato" panose="020F0502020204030203" pitchFamily="34" charset="0"/>
              </a:rPr>
              <a:t>Başak Yavçan, PhD </a:t>
            </a:r>
          </a:p>
          <a:p>
            <a:pPr algn="ctr"/>
            <a:r>
              <a:rPr lang="en-US" sz="2400" dirty="0">
                <a:solidFill>
                  <a:srgbClr val="3C6397"/>
                </a:solidFill>
                <a:latin typeface="Lora" pitchFamily="2" charset="0"/>
                <a:ea typeface="Lato" panose="020F0502020204030203" pitchFamily="34" charset="0"/>
                <a:cs typeface="Lato" panose="020F0502020204030203" pitchFamily="34" charset="0"/>
              </a:rPr>
              <a:t>Head of Research</a:t>
            </a:r>
            <a:br>
              <a:rPr lang="en-US" sz="2400" dirty="0">
                <a:solidFill>
                  <a:srgbClr val="3C6397"/>
                </a:solidFill>
                <a:latin typeface="Lora" pitchFamily="2" charset="0"/>
                <a:ea typeface="Lato" panose="020F0502020204030203" pitchFamily="34" charset="0"/>
                <a:cs typeface="Lato" panose="020F0502020204030203" pitchFamily="34" charset="0"/>
              </a:rPr>
            </a:br>
            <a:r>
              <a:rPr lang="en-US" sz="2400" dirty="0">
                <a:solidFill>
                  <a:srgbClr val="3C6397"/>
                </a:solidFill>
                <a:latin typeface="Lora" pitchFamily="2" charset="0"/>
                <a:ea typeface="Lato" panose="020F0502020204030203" pitchFamily="34" charset="0"/>
                <a:cs typeface="Lato" panose="020F0502020204030203" pitchFamily="34" charset="0"/>
              </a:rPr>
              <a:t>Migration Policy Group</a:t>
            </a:r>
          </a:p>
          <a:p>
            <a:pPr algn="ctr"/>
            <a:endParaRPr lang="en-US" sz="2400" dirty="0">
              <a:solidFill>
                <a:srgbClr val="3C6397"/>
              </a:solidFill>
              <a:latin typeface="Lora" pitchFamily="2" charset="0"/>
              <a:ea typeface="Lato" panose="020F0502020204030203" pitchFamily="34" charset="0"/>
              <a:cs typeface="Lato" panose="020F0502020204030203" pitchFamily="34" charset="0"/>
            </a:endParaRPr>
          </a:p>
          <a:p>
            <a:pPr algn="ctr"/>
            <a:r>
              <a:rPr lang="en-US" sz="2400" b="1" dirty="0">
                <a:solidFill>
                  <a:srgbClr val="3C6397"/>
                </a:solidFill>
                <a:latin typeface="Lora" pitchFamily="2" charset="0"/>
                <a:ea typeface="Lato" panose="020F0502020204030203" pitchFamily="34" charset="0"/>
                <a:cs typeface="Lato" panose="020F0502020204030203" pitchFamily="34" charset="0"/>
              </a:rPr>
              <a:t>Francesco Pasetti</a:t>
            </a:r>
          </a:p>
          <a:p>
            <a:r>
              <a:rPr lang="en-US" dirty="0">
                <a:solidFill>
                  <a:srgbClr val="3C6397"/>
                </a:solidFill>
                <a:latin typeface="Lora" pitchFamily="2" charset="0"/>
                <a:ea typeface="Lato" panose="020F0502020204030203" pitchFamily="34" charset="0"/>
                <a:cs typeface="Lato" panose="020F0502020204030203" pitchFamily="34" charset="0"/>
              </a:rPr>
              <a:t>Research Fellow in Migration</a:t>
            </a:r>
          </a:p>
          <a:p>
            <a:r>
              <a:rPr lang="en-US" dirty="0">
                <a:solidFill>
                  <a:srgbClr val="3C6397"/>
                </a:solidFill>
                <a:latin typeface="Lora" pitchFamily="2" charset="0"/>
                <a:ea typeface="Lato" panose="020F0502020204030203" pitchFamily="34" charset="0"/>
                <a:cs typeface="Lato" panose="020F0502020204030203" pitchFamily="34" charset="0"/>
              </a:rPr>
              <a:t>CIDOB</a:t>
            </a:r>
          </a:p>
          <a:p>
            <a:endParaRPr lang="en-US" dirty="0">
              <a:latin typeface="Ubuntu" pitchFamily="34"/>
            </a:endParaRPr>
          </a:p>
        </p:txBody>
      </p:sp>
      <p:pic>
        <p:nvPicPr>
          <p:cNvPr id="8" name="Picture 7" descr="A logo for a company&#10;&#10;AI-generated content may be incorrect.">
            <a:extLst>
              <a:ext uri="{FF2B5EF4-FFF2-40B4-BE49-F238E27FC236}">
                <a16:creationId xmlns:a16="http://schemas.microsoft.com/office/drawing/2014/main" id="{8CFA3072-52FD-CF2E-40FF-4695936BA8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9058" y="339239"/>
            <a:ext cx="2206734" cy="1241288"/>
          </a:xfrm>
          <a:prstGeom prst="rect">
            <a:avLst/>
          </a:prstGeom>
        </p:spPr>
      </p:pic>
      <p:sp>
        <p:nvSpPr>
          <p:cNvPr id="12" name="TextBox 11">
            <a:extLst>
              <a:ext uri="{FF2B5EF4-FFF2-40B4-BE49-F238E27FC236}">
                <a16:creationId xmlns:a16="http://schemas.microsoft.com/office/drawing/2014/main" id="{82786D9E-BE40-2BC9-76D6-E19350CFD067}"/>
              </a:ext>
            </a:extLst>
          </p:cNvPr>
          <p:cNvSpPr txBox="1"/>
          <p:nvPr/>
        </p:nvSpPr>
        <p:spPr>
          <a:xfrm>
            <a:off x="3050458" y="3246792"/>
            <a:ext cx="6100916" cy="369332"/>
          </a:xfrm>
          <a:prstGeom prst="rect">
            <a:avLst/>
          </a:prstGeom>
          <a:noFill/>
        </p:spPr>
        <p:txBody>
          <a:bodyPr wrap="square">
            <a:spAutoFit/>
          </a:bodyPr>
          <a:lstStyle/>
          <a:p>
            <a:endParaRPr lang="en-BE" dirty="0"/>
          </a:p>
        </p:txBody>
      </p:sp>
      <p:pic>
        <p:nvPicPr>
          <p:cNvPr id="6" name="Picture 5">
            <a:extLst>
              <a:ext uri="{FF2B5EF4-FFF2-40B4-BE49-F238E27FC236}">
                <a16:creationId xmlns:a16="http://schemas.microsoft.com/office/drawing/2014/main" id="{A47D7748-CD30-F2DA-C32E-0B4612EEBA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AAB63-C3A5-113C-E9A6-8C1ABB895E2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3C44237-9E8F-F6C5-AA13-FA2937BC2EB3}"/>
              </a:ext>
            </a:extLst>
          </p:cNvPr>
          <p:cNvPicPr>
            <a:picLocks noChangeAspect="1"/>
          </p:cNvPicPr>
          <p:nvPr/>
        </p:nvPicPr>
        <p:blipFill>
          <a:blip r:embed="rId2">
            <a:extLst>
              <a:ext uri="{28A0092B-C50C-407E-A947-70E740481C1C}">
                <a14:useLocalDpi xmlns:a14="http://schemas.microsoft.com/office/drawing/2010/main" val="0"/>
              </a:ext>
            </a:extLst>
          </a:blip>
          <a:srcRect t="684" b="1"/>
          <a:stretch>
            <a:fillRect/>
          </a:stretch>
        </p:blipFill>
        <p:spPr>
          <a:xfrm>
            <a:off x="2363397" y="820211"/>
            <a:ext cx="9572251" cy="5217578"/>
          </a:xfrm>
          <a:prstGeom prst="rect">
            <a:avLst/>
          </a:prstGeom>
        </p:spPr>
      </p:pic>
      <p:cxnSp>
        <p:nvCxnSpPr>
          <p:cNvPr id="9" name="Straight Connector 5" descr="text divider">
            <a:extLst>
              <a:ext uri="{FF2B5EF4-FFF2-40B4-BE49-F238E27FC236}">
                <a16:creationId xmlns:a16="http://schemas.microsoft.com/office/drawing/2014/main" id="{58113765-26CE-AD9A-DB20-24E20E2AE1BC}"/>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7C76E35F-925D-1727-4EA8-02307CB0D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D48CF93F-95A6-BAE6-E31B-22BC8810C22A}"/>
              </a:ext>
            </a:extLst>
          </p:cNvPr>
          <p:cNvSpPr txBox="1"/>
          <p:nvPr/>
        </p:nvSpPr>
        <p:spPr>
          <a:xfrm>
            <a:off x="443043" y="1907458"/>
            <a:ext cx="2300158" cy="1384995"/>
          </a:xfrm>
          <a:prstGeom prst="rect">
            <a:avLst/>
          </a:prstGeom>
          <a:noFill/>
        </p:spPr>
        <p:txBody>
          <a:bodyPr wrap="square" rtlCol="0">
            <a:spAutoFit/>
          </a:bodyPr>
          <a:lstStyle/>
          <a:p>
            <a:r>
              <a:rPr lang="en-US" sz="2800" b="1" dirty="0">
                <a:latin typeface="Lora" pitchFamily="2" charset="0"/>
              </a:rPr>
              <a:t>Changes from 2019 to 2024</a:t>
            </a:r>
          </a:p>
        </p:txBody>
      </p:sp>
      <p:sp>
        <p:nvSpPr>
          <p:cNvPr id="10" name="TextBox 9">
            <a:extLst>
              <a:ext uri="{FF2B5EF4-FFF2-40B4-BE49-F238E27FC236}">
                <a16:creationId xmlns:a16="http://schemas.microsoft.com/office/drawing/2014/main" id="{ABBCD601-C0D8-8B9F-A660-74AFA96E7C82}"/>
              </a:ext>
            </a:extLst>
          </p:cNvPr>
          <p:cNvSpPr txBox="1"/>
          <p:nvPr/>
        </p:nvSpPr>
        <p:spPr>
          <a:xfrm>
            <a:off x="5230368" y="2874353"/>
            <a:ext cx="493776" cy="369332"/>
          </a:xfrm>
          <a:prstGeom prst="rect">
            <a:avLst/>
          </a:prstGeom>
          <a:noFill/>
          <a:ln>
            <a:solidFill>
              <a:schemeClr val="tx1"/>
            </a:solidFill>
          </a:ln>
        </p:spPr>
        <p:txBody>
          <a:bodyPr wrap="square" rtlCol="0">
            <a:spAutoFit/>
          </a:bodyPr>
          <a:lstStyle/>
          <a:p>
            <a:r>
              <a:rPr lang="en-US" b="1" dirty="0">
                <a:solidFill>
                  <a:schemeClr val="accent6"/>
                </a:solidFill>
              </a:rPr>
              <a:t>+7</a:t>
            </a:r>
            <a:endParaRPr lang="en-BE" b="1" dirty="0">
              <a:solidFill>
                <a:schemeClr val="accent6"/>
              </a:solidFill>
            </a:endParaRPr>
          </a:p>
        </p:txBody>
      </p:sp>
      <p:sp>
        <p:nvSpPr>
          <p:cNvPr id="15" name="TextBox 14">
            <a:extLst>
              <a:ext uri="{FF2B5EF4-FFF2-40B4-BE49-F238E27FC236}">
                <a16:creationId xmlns:a16="http://schemas.microsoft.com/office/drawing/2014/main" id="{F7D3B427-CD10-5883-BA22-7B578C0B3D53}"/>
              </a:ext>
            </a:extLst>
          </p:cNvPr>
          <p:cNvSpPr txBox="1"/>
          <p:nvPr/>
        </p:nvSpPr>
        <p:spPr>
          <a:xfrm>
            <a:off x="9330763" y="1907458"/>
            <a:ext cx="594360" cy="369332"/>
          </a:xfrm>
          <a:prstGeom prst="rect">
            <a:avLst/>
          </a:prstGeom>
          <a:noFill/>
          <a:ln>
            <a:solidFill>
              <a:schemeClr val="tx1"/>
            </a:solidFill>
          </a:ln>
        </p:spPr>
        <p:txBody>
          <a:bodyPr wrap="square" rtlCol="0">
            <a:spAutoFit/>
          </a:bodyPr>
          <a:lstStyle/>
          <a:p>
            <a:r>
              <a:rPr lang="en-US" b="1" dirty="0">
                <a:solidFill>
                  <a:schemeClr val="accent6"/>
                </a:solidFill>
              </a:rPr>
              <a:t>+36</a:t>
            </a:r>
            <a:endParaRPr lang="en-BE" b="1" dirty="0">
              <a:solidFill>
                <a:schemeClr val="accent6"/>
              </a:solidFill>
            </a:endParaRPr>
          </a:p>
        </p:txBody>
      </p:sp>
      <p:sp>
        <p:nvSpPr>
          <p:cNvPr id="16" name="TextBox 15">
            <a:extLst>
              <a:ext uri="{FF2B5EF4-FFF2-40B4-BE49-F238E27FC236}">
                <a16:creationId xmlns:a16="http://schemas.microsoft.com/office/drawing/2014/main" id="{6F5271C8-7106-88C9-FB38-623BB17F32D4}"/>
              </a:ext>
            </a:extLst>
          </p:cNvPr>
          <p:cNvSpPr txBox="1"/>
          <p:nvPr/>
        </p:nvSpPr>
        <p:spPr>
          <a:xfrm>
            <a:off x="10865038" y="1586204"/>
            <a:ext cx="443042" cy="369332"/>
          </a:xfrm>
          <a:prstGeom prst="rect">
            <a:avLst/>
          </a:prstGeom>
          <a:noFill/>
          <a:ln>
            <a:solidFill>
              <a:schemeClr val="tx1"/>
            </a:solidFill>
          </a:ln>
        </p:spPr>
        <p:txBody>
          <a:bodyPr wrap="square" rtlCol="0">
            <a:spAutoFit/>
          </a:bodyPr>
          <a:lstStyle/>
          <a:p>
            <a:r>
              <a:rPr lang="en-US" b="1" dirty="0">
                <a:solidFill>
                  <a:srgbClr val="FF0000"/>
                </a:solidFill>
              </a:rPr>
              <a:t>-6</a:t>
            </a:r>
            <a:endParaRPr lang="en-BE" b="1" dirty="0">
              <a:solidFill>
                <a:srgbClr val="FF0000"/>
              </a:solidFill>
            </a:endParaRPr>
          </a:p>
        </p:txBody>
      </p:sp>
      <p:sp>
        <p:nvSpPr>
          <p:cNvPr id="18" name="Rectangle 17">
            <a:extLst>
              <a:ext uri="{FF2B5EF4-FFF2-40B4-BE49-F238E27FC236}">
                <a16:creationId xmlns:a16="http://schemas.microsoft.com/office/drawing/2014/main" id="{E14EC559-8CCE-9E07-BD16-DC0EB67E0FA0}"/>
              </a:ext>
            </a:extLst>
          </p:cNvPr>
          <p:cNvSpPr/>
          <p:nvPr/>
        </p:nvSpPr>
        <p:spPr>
          <a:xfrm>
            <a:off x="5183632" y="5297827"/>
            <a:ext cx="794512" cy="305413"/>
          </a:xfrm>
          <a:prstGeom prst="rect">
            <a:avLst/>
          </a:prstGeom>
          <a:noFill/>
          <a:ln w="31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0" name="Rectangle 19">
            <a:extLst>
              <a:ext uri="{FF2B5EF4-FFF2-40B4-BE49-F238E27FC236}">
                <a16:creationId xmlns:a16="http://schemas.microsoft.com/office/drawing/2014/main" id="{2654B7B9-D085-314E-AFD3-7A412811DF15}"/>
              </a:ext>
            </a:extLst>
          </p:cNvPr>
          <p:cNvSpPr/>
          <p:nvPr/>
        </p:nvSpPr>
        <p:spPr>
          <a:xfrm>
            <a:off x="10771451" y="5322614"/>
            <a:ext cx="770309" cy="305413"/>
          </a:xfrm>
          <a:prstGeom prst="rect">
            <a:avLst/>
          </a:prstGeom>
          <a:noFill/>
          <a:ln w="31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1" name="Rectangle 20">
            <a:extLst>
              <a:ext uri="{FF2B5EF4-FFF2-40B4-BE49-F238E27FC236}">
                <a16:creationId xmlns:a16="http://schemas.microsoft.com/office/drawing/2014/main" id="{CB9721CC-C61F-A30C-A7B2-6FCE96FF1902}"/>
              </a:ext>
            </a:extLst>
          </p:cNvPr>
          <p:cNvSpPr/>
          <p:nvPr/>
        </p:nvSpPr>
        <p:spPr>
          <a:xfrm>
            <a:off x="9367521" y="5322614"/>
            <a:ext cx="1300480" cy="305413"/>
          </a:xfrm>
          <a:prstGeom prst="rect">
            <a:avLst/>
          </a:prstGeom>
          <a:noFill/>
          <a:ln w="31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1139463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19BB4-69C4-1A8A-F848-8447F05EDEA6}"/>
            </a:ext>
          </a:extLst>
        </p:cNvPr>
        <p:cNvGrpSpPr/>
        <p:nvPr/>
      </p:nvGrpSpPr>
      <p:grpSpPr>
        <a:xfrm>
          <a:off x="0" y="0"/>
          <a:ext cx="0" cy="0"/>
          <a:chOff x="0" y="0"/>
          <a:chExt cx="0" cy="0"/>
        </a:xfrm>
      </p:grpSpPr>
      <p:sp>
        <p:nvSpPr>
          <p:cNvPr id="12" name="Rectangle 7" descr="colored rectangle">
            <a:extLst>
              <a:ext uri="{FF2B5EF4-FFF2-40B4-BE49-F238E27FC236}">
                <a16:creationId xmlns:a16="http://schemas.microsoft.com/office/drawing/2014/main" id="{575F848F-BD40-9507-C17F-7E14FCE1FBF6}"/>
              </a:ext>
            </a:extLst>
          </p:cNvPr>
          <p:cNvSpPr/>
          <p:nvPr/>
        </p:nvSpPr>
        <p:spPr>
          <a:xfrm>
            <a:off x="1" y="0"/>
            <a:ext cx="4624253" cy="6348548"/>
          </a:xfrm>
          <a:prstGeom prst="rect">
            <a:avLst/>
          </a:prstGeom>
          <a:solidFill>
            <a:srgbClr val="8B8277">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a:solidFill>
                <a:srgbClr val="000000"/>
              </a:solidFill>
              <a:uFillTx/>
              <a:latin typeface="Calibri"/>
            </a:endParaRPr>
          </a:p>
        </p:txBody>
      </p:sp>
      <p:sp>
        <p:nvSpPr>
          <p:cNvPr id="3" name="Subtitle 2">
            <a:extLst>
              <a:ext uri="{FF2B5EF4-FFF2-40B4-BE49-F238E27FC236}">
                <a16:creationId xmlns:a16="http://schemas.microsoft.com/office/drawing/2014/main" id="{90FEC3C4-EB4F-F006-E9BF-D098648FFBAA}"/>
              </a:ext>
            </a:extLst>
          </p:cNvPr>
          <p:cNvSpPr txBox="1">
            <a:spLocks noGrp="1"/>
          </p:cNvSpPr>
          <p:nvPr>
            <p:ph type="subTitle" idx="1"/>
          </p:nvPr>
        </p:nvSpPr>
        <p:spPr>
          <a:xfrm>
            <a:off x="153214" y="2491739"/>
            <a:ext cx="4752662" cy="2651762"/>
          </a:xfrm>
        </p:spPr>
        <p:txBody>
          <a:bodyPr>
            <a:normAutofit/>
          </a:bodyPr>
          <a:lstStyle/>
          <a:p>
            <a:pPr lvl="0" algn="l"/>
            <a:r>
              <a:rPr lang="en-US" dirty="0">
                <a:latin typeface="Lora" pitchFamily="2" charset="77"/>
              </a:rPr>
              <a:t>Overall scores (latest update):</a:t>
            </a:r>
          </a:p>
          <a:p>
            <a:pPr marL="342900" lvl="0" indent="-342900" algn="l">
              <a:buFont typeface="Arial" panose="020B0604020202020204" pitchFamily="34" charset="0"/>
              <a:buChar char="•"/>
            </a:pPr>
            <a:r>
              <a:rPr lang="en-US" dirty="0">
                <a:latin typeface="Lora" pitchFamily="2" charset="77"/>
              </a:rPr>
              <a:t>Spain: </a:t>
            </a:r>
            <a:r>
              <a:rPr lang="en-US" b="1" dirty="0">
                <a:solidFill>
                  <a:srgbClr val="C776B3"/>
                </a:solidFill>
                <a:latin typeface="Lora" pitchFamily="2" charset="77"/>
              </a:rPr>
              <a:t>64</a:t>
            </a:r>
            <a:endParaRPr lang="en-US" b="1" dirty="0">
              <a:solidFill>
                <a:schemeClr val="accent5">
                  <a:lumMod val="40000"/>
                  <a:lumOff val="60000"/>
                </a:schemeClr>
              </a:solidFill>
              <a:latin typeface="Lora" pitchFamily="2" charset="77"/>
            </a:endParaRPr>
          </a:p>
          <a:p>
            <a:pPr marL="342900" lvl="0" indent="-342900" algn="l">
              <a:buFont typeface="Arial" panose="020B0604020202020204" pitchFamily="34" charset="0"/>
              <a:buChar char="•"/>
            </a:pPr>
            <a:r>
              <a:rPr lang="en-US" dirty="0">
                <a:solidFill>
                  <a:schemeClr val="tx1"/>
                </a:solidFill>
                <a:latin typeface="Lora" pitchFamily="2" charset="77"/>
              </a:rPr>
              <a:t>Portugal:</a:t>
            </a:r>
            <a:r>
              <a:rPr lang="en-US" b="1" dirty="0">
                <a:solidFill>
                  <a:srgbClr val="C776B3"/>
                </a:solidFill>
                <a:latin typeface="Lora" pitchFamily="2" charset="77"/>
              </a:rPr>
              <a:t> </a:t>
            </a:r>
            <a:r>
              <a:rPr lang="en-US" b="1" dirty="0">
                <a:solidFill>
                  <a:schemeClr val="accent1"/>
                </a:solidFill>
                <a:latin typeface="Lora" pitchFamily="2" charset="77"/>
              </a:rPr>
              <a:t>83</a:t>
            </a:r>
          </a:p>
        </p:txBody>
      </p:sp>
      <p:cxnSp>
        <p:nvCxnSpPr>
          <p:cNvPr id="11" name="Straight Connector 5" descr="text divider">
            <a:extLst>
              <a:ext uri="{FF2B5EF4-FFF2-40B4-BE49-F238E27FC236}">
                <a16:creationId xmlns:a16="http://schemas.microsoft.com/office/drawing/2014/main" id="{C42728F1-8766-26B0-F05B-94294EB6013E}"/>
              </a:ext>
            </a:extLst>
          </p:cNvPr>
          <p:cNvCxnSpPr/>
          <p:nvPr/>
        </p:nvCxnSpPr>
        <p:spPr>
          <a:xfrm>
            <a:off x="443042" y="1907358"/>
            <a:ext cx="784860" cy="0"/>
          </a:xfrm>
          <a:prstGeom prst="straightConnector1">
            <a:avLst/>
          </a:prstGeom>
          <a:noFill/>
          <a:ln w="38100" cap="flat">
            <a:solidFill>
              <a:srgbClr val="C776B3"/>
            </a:solidFill>
            <a:prstDash val="solid"/>
            <a:miter/>
          </a:ln>
        </p:spPr>
      </p:cxnSp>
      <p:sp>
        <p:nvSpPr>
          <p:cNvPr id="18" name="Subtitle 2">
            <a:extLst>
              <a:ext uri="{FF2B5EF4-FFF2-40B4-BE49-F238E27FC236}">
                <a16:creationId xmlns:a16="http://schemas.microsoft.com/office/drawing/2014/main" id="{0D7E24E6-A2C0-B206-40AA-CC1F3DB01508}"/>
              </a:ext>
            </a:extLst>
          </p:cNvPr>
          <p:cNvSpPr txBox="1">
            <a:spLocks/>
          </p:cNvSpPr>
          <p:nvPr/>
        </p:nvSpPr>
        <p:spPr>
          <a:xfrm>
            <a:off x="153214" y="656687"/>
            <a:ext cx="3766005"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How does Spain measure up? </a:t>
            </a:r>
          </a:p>
        </p:txBody>
      </p:sp>
      <p:pic>
        <p:nvPicPr>
          <p:cNvPr id="5" name="Picture 4">
            <a:extLst>
              <a:ext uri="{FF2B5EF4-FFF2-40B4-BE49-F238E27FC236}">
                <a16:creationId xmlns:a16="http://schemas.microsoft.com/office/drawing/2014/main" id="{62305703-BBDC-8310-F23E-49E60D540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6" name="Picture 5">
            <a:extLst>
              <a:ext uri="{FF2B5EF4-FFF2-40B4-BE49-F238E27FC236}">
                <a16:creationId xmlns:a16="http://schemas.microsoft.com/office/drawing/2014/main" id="{D62017C2-5E14-0DAB-DF0F-2AD12934D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7467" y="1139978"/>
            <a:ext cx="7261319" cy="4578044"/>
          </a:xfrm>
          <a:prstGeom prst="rect">
            <a:avLst/>
          </a:prstGeom>
        </p:spPr>
      </p:pic>
    </p:spTree>
    <p:extLst>
      <p:ext uri="{BB962C8B-B14F-4D97-AF65-F5344CB8AC3E}">
        <p14:creationId xmlns:p14="http://schemas.microsoft.com/office/powerpoint/2010/main" val="1179943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8706C-F61C-DD73-38D8-63ACBB730DF2}"/>
            </a:ext>
          </a:extLst>
        </p:cNvPr>
        <p:cNvGrpSpPr/>
        <p:nvPr/>
      </p:nvGrpSpPr>
      <p:grpSpPr>
        <a:xfrm>
          <a:off x="0" y="0"/>
          <a:ext cx="0" cy="0"/>
          <a:chOff x="0" y="0"/>
          <a:chExt cx="0" cy="0"/>
        </a:xfrm>
      </p:grpSpPr>
      <p:sp>
        <p:nvSpPr>
          <p:cNvPr id="12" name="Rectangle 7" descr="colored rectangle">
            <a:extLst>
              <a:ext uri="{FF2B5EF4-FFF2-40B4-BE49-F238E27FC236}">
                <a16:creationId xmlns:a16="http://schemas.microsoft.com/office/drawing/2014/main" id="{D9139B4B-2D6F-3AD7-4448-BFC802D3810F}"/>
              </a:ext>
            </a:extLst>
          </p:cNvPr>
          <p:cNvSpPr/>
          <p:nvPr/>
        </p:nvSpPr>
        <p:spPr>
          <a:xfrm>
            <a:off x="1" y="0"/>
            <a:ext cx="4624253" cy="6348548"/>
          </a:xfrm>
          <a:prstGeom prst="rect">
            <a:avLst/>
          </a:prstGeom>
          <a:solidFill>
            <a:srgbClr val="8B8277">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a:solidFill>
                <a:srgbClr val="000000"/>
              </a:solidFill>
              <a:uFillTx/>
              <a:latin typeface="Calibri"/>
            </a:endParaRPr>
          </a:p>
        </p:txBody>
      </p:sp>
      <p:sp>
        <p:nvSpPr>
          <p:cNvPr id="3" name="Subtitle 2">
            <a:extLst>
              <a:ext uri="{FF2B5EF4-FFF2-40B4-BE49-F238E27FC236}">
                <a16:creationId xmlns:a16="http://schemas.microsoft.com/office/drawing/2014/main" id="{A08793B6-93D1-5628-5277-232E93740A40}"/>
              </a:ext>
            </a:extLst>
          </p:cNvPr>
          <p:cNvSpPr txBox="1">
            <a:spLocks noGrp="1"/>
          </p:cNvSpPr>
          <p:nvPr>
            <p:ph type="subTitle" idx="1"/>
          </p:nvPr>
        </p:nvSpPr>
        <p:spPr>
          <a:xfrm>
            <a:off x="153214" y="2491739"/>
            <a:ext cx="4752662" cy="2651762"/>
          </a:xfrm>
        </p:spPr>
        <p:txBody>
          <a:bodyPr>
            <a:normAutofit/>
          </a:bodyPr>
          <a:lstStyle/>
          <a:p>
            <a:pPr lvl="0" algn="l"/>
            <a:r>
              <a:rPr lang="en-US" dirty="0">
                <a:latin typeface="Lora" pitchFamily="2" charset="77"/>
              </a:rPr>
              <a:t>Overall scores (latest update):</a:t>
            </a:r>
          </a:p>
          <a:p>
            <a:pPr marL="342900" lvl="0" indent="-342900" algn="l">
              <a:buFont typeface="Arial" panose="020B0604020202020204" pitchFamily="34" charset="0"/>
              <a:buChar char="•"/>
            </a:pPr>
            <a:r>
              <a:rPr lang="en-US" dirty="0">
                <a:latin typeface="Lora" pitchFamily="2" charset="77"/>
              </a:rPr>
              <a:t>Spain: </a:t>
            </a:r>
            <a:r>
              <a:rPr lang="en-US" b="1" dirty="0">
                <a:solidFill>
                  <a:srgbClr val="C776B3"/>
                </a:solidFill>
                <a:latin typeface="Lora" pitchFamily="2" charset="77"/>
              </a:rPr>
              <a:t>64</a:t>
            </a:r>
          </a:p>
          <a:p>
            <a:pPr marL="342900" lvl="0" indent="-342900" algn="l">
              <a:buFont typeface="Arial" panose="020B0604020202020204" pitchFamily="34" charset="0"/>
              <a:buChar char="•"/>
            </a:pPr>
            <a:r>
              <a:rPr lang="en-US" dirty="0">
                <a:solidFill>
                  <a:schemeClr val="tx1"/>
                </a:solidFill>
                <a:latin typeface="Lora" pitchFamily="2" charset="77"/>
              </a:rPr>
              <a:t>Belgium:</a:t>
            </a:r>
            <a:r>
              <a:rPr lang="en-US" b="1" dirty="0">
                <a:solidFill>
                  <a:srgbClr val="C776B3"/>
                </a:solidFill>
                <a:latin typeface="Lora" pitchFamily="2" charset="77"/>
              </a:rPr>
              <a:t> </a:t>
            </a:r>
            <a:r>
              <a:rPr lang="en-US" b="1" dirty="0">
                <a:solidFill>
                  <a:srgbClr val="00B0F0"/>
                </a:solidFill>
                <a:latin typeface="Lora" pitchFamily="2" charset="77"/>
              </a:rPr>
              <a:t>70</a:t>
            </a:r>
          </a:p>
        </p:txBody>
      </p:sp>
      <p:cxnSp>
        <p:nvCxnSpPr>
          <p:cNvPr id="11" name="Straight Connector 5" descr="text divider">
            <a:extLst>
              <a:ext uri="{FF2B5EF4-FFF2-40B4-BE49-F238E27FC236}">
                <a16:creationId xmlns:a16="http://schemas.microsoft.com/office/drawing/2014/main" id="{73D01602-0DCC-C3E8-B642-13F28188945E}"/>
              </a:ext>
            </a:extLst>
          </p:cNvPr>
          <p:cNvCxnSpPr/>
          <p:nvPr/>
        </p:nvCxnSpPr>
        <p:spPr>
          <a:xfrm>
            <a:off x="443042" y="1907358"/>
            <a:ext cx="784860" cy="0"/>
          </a:xfrm>
          <a:prstGeom prst="straightConnector1">
            <a:avLst/>
          </a:prstGeom>
          <a:noFill/>
          <a:ln w="38100" cap="flat">
            <a:solidFill>
              <a:srgbClr val="C776B3"/>
            </a:solidFill>
            <a:prstDash val="solid"/>
            <a:miter/>
          </a:ln>
        </p:spPr>
      </p:cxnSp>
      <p:sp>
        <p:nvSpPr>
          <p:cNvPr id="18" name="Subtitle 2">
            <a:extLst>
              <a:ext uri="{FF2B5EF4-FFF2-40B4-BE49-F238E27FC236}">
                <a16:creationId xmlns:a16="http://schemas.microsoft.com/office/drawing/2014/main" id="{0075A5B6-A198-1B05-12B9-D4111F1A0286}"/>
              </a:ext>
            </a:extLst>
          </p:cNvPr>
          <p:cNvSpPr txBox="1">
            <a:spLocks/>
          </p:cNvSpPr>
          <p:nvPr/>
        </p:nvSpPr>
        <p:spPr>
          <a:xfrm>
            <a:off x="153214" y="656687"/>
            <a:ext cx="3766005"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How does Spain measure up? </a:t>
            </a:r>
          </a:p>
        </p:txBody>
      </p:sp>
      <p:pic>
        <p:nvPicPr>
          <p:cNvPr id="5" name="Picture 4">
            <a:extLst>
              <a:ext uri="{FF2B5EF4-FFF2-40B4-BE49-F238E27FC236}">
                <a16:creationId xmlns:a16="http://schemas.microsoft.com/office/drawing/2014/main" id="{E24C1E43-5BCE-9843-900F-15058F791B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6" name="Picture 5">
            <a:extLst>
              <a:ext uri="{FF2B5EF4-FFF2-40B4-BE49-F238E27FC236}">
                <a16:creationId xmlns:a16="http://schemas.microsoft.com/office/drawing/2014/main" id="{8BC55A04-3B22-B9FD-A9E3-AFF643498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6424" y="1038975"/>
            <a:ext cx="7097445" cy="4447425"/>
          </a:xfrm>
          <a:prstGeom prst="rect">
            <a:avLst/>
          </a:prstGeom>
        </p:spPr>
      </p:pic>
    </p:spTree>
    <p:extLst>
      <p:ext uri="{BB962C8B-B14F-4D97-AF65-F5344CB8AC3E}">
        <p14:creationId xmlns:p14="http://schemas.microsoft.com/office/powerpoint/2010/main" val="1715386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94032-1172-C3FF-EE0C-D66845F13EB1}"/>
            </a:ext>
          </a:extLst>
        </p:cNvPr>
        <p:cNvGrpSpPr/>
        <p:nvPr/>
      </p:nvGrpSpPr>
      <p:grpSpPr>
        <a:xfrm>
          <a:off x="0" y="0"/>
          <a:ext cx="0" cy="0"/>
          <a:chOff x="0" y="0"/>
          <a:chExt cx="0" cy="0"/>
        </a:xfrm>
      </p:grpSpPr>
      <p:sp>
        <p:nvSpPr>
          <p:cNvPr id="12" name="Rectangle 7" descr="colored rectangle">
            <a:extLst>
              <a:ext uri="{FF2B5EF4-FFF2-40B4-BE49-F238E27FC236}">
                <a16:creationId xmlns:a16="http://schemas.microsoft.com/office/drawing/2014/main" id="{8889AD93-6B7D-0C5C-6E31-B64B821EAA02}"/>
              </a:ext>
            </a:extLst>
          </p:cNvPr>
          <p:cNvSpPr/>
          <p:nvPr/>
        </p:nvSpPr>
        <p:spPr>
          <a:xfrm>
            <a:off x="1" y="0"/>
            <a:ext cx="4624253" cy="6348548"/>
          </a:xfrm>
          <a:prstGeom prst="rect">
            <a:avLst/>
          </a:prstGeom>
          <a:solidFill>
            <a:srgbClr val="8B8277">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a:solidFill>
                <a:srgbClr val="000000"/>
              </a:solidFill>
              <a:uFillTx/>
              <a:latin typeface="Calibri"/>
            </a:endParaRPr>
          </a:p>
        </p:txBody>
      </p:sp>
      <p:sp>
        <p:nvSpPr>
          <p:cNvPr id="3" name="Subtitle 2">
            <a:extLst>
              <a:ext uri="{FF2B5EF4-FFF2-40B4-BE49-F238E27FC236}">
                <a16:creationId xmlns:a16="http://schemas.microsoft.com/office/drawing/2014/main" id="{B9A04CAA-3C68-E657-258C-EDED093EF119}"/>
              </a:ext>
            </a:extLst>
          </p:cNvPr>
          <p:cNvSpPr txBox="1">
            <a:spLocks noGrp="1"/>
          </p:cNvSpPr>
          <p:nvPr>
            <p:ph type="subTitle" idx="1"/>
          </p:nvPr>
        </p:nvSpPr>
        <p:spPr>
          <a:xfrm>
            <a:off x="153214" y="2491739"/>
            <a:ext cx="4752662" cy="2651762"/>
          </a:xfrm>
        </p:spPr>
        <p:txBody>
          <a:bodyPr>
            <a:normAutofit/>
          </a:bodyPr>
          <a:lstStyle/>
          <a:p>
            <a:pPr lvl="0" algn="l"/>
            <a:r>
              <a:rPr lang="en-US" dirty="0">
                <a:latin typeface="Lora" pitchFamily="2" charset="77"/>
              </a:rPr>
              <a:t>Overall scores (latest update):</a:t>
            </a:r>
          </a:p>
          <a:p>
            <a:pPr marL="342900" lvl="0" indent="-342900" algn="l">
              <a:buFont typeface="Arial" panose="020B0604020202020204" pitchFamily="34" charset="0"/>
              <a:buChar char="•"/>
            </a:pPr>
            <a:r>
              <a:rPr lang="en-US" dirty="0">
                <a:latin typeface="Lora" pitchFamily="2" charset="77"/>
              </a:rPr>
              <a:t>Spain: </a:t>
            </a:r>
            <a:r>
              <a:rPr lang="en-US" b="1" dirty="0">
                <a:solidFill>
                  <a:srgbClr val="C776B3"/>
                </a:solidFill>
                <a:latin typeface="Lora" pitchFamily="2" charset="77"/>
              </a:rPr>
              <a:t>64</a:t>
            </a:r>
          </a:p>
          <a:p>
            <a:pPr marL="342900" lvl="0" indent="-342900" algn="l">
              <a:buFont typeface="Arial" panose="020B0604020202020204" pitchFamily="34" charset="0"/>
              <a:buChar char="•"/>
            </a:pPr>
            <a:r>
              <a:rPr lang="en-US" dirty="0">
                <a:solidFill>
                  <a:schemeClr val="tx1"/>
                </a:solidFill>
                <a:latin typeface="Lora" pitchFamily="2" charset="77"/>
              </a:rPr>
              <a:t>Sweden:</a:t>
            </a:r>
            <a:r>
              <a:rPr lang="en-US" b="1" dirty="0">
                <a:solidFill>
                  <a:srgbClr val="C776B3"/>
                </a:solidFill>
                <a:latin typeface="Lora" pitchFamily="2" charset="77"/>
              </a:rPr>
              <a:t> </a:t>
            </a:r>
            <a:r>
              <a:rPr lang="en-US" b="1" dirty="0">
                <a:solidFill>
                  <a:schemeClr val="accent6"/>
                </a:solidFill>
                <a:latin typeface="Lora" pitchFamily="2" charset="77"/>
              </a:rPr>
              <a:t>86</a:t>
            </a:r>
          </a:p>
        </p:txBody>
      </p:sp>
      <p:cxnSp>
        <p:nvCxnSpPr>
          <p:cNvPr id="11" name="Straight Connector 5" descr="text divider">
            <a:extLst>
              <a:ext uri="{FF2B5EF4-FFF2-40B4-BE49-F238E27FC236}">
                <a16:creationId xmlns:a16="http://schemas.microsoft.com/office/drawing/2014/main" id="{9DA8E255-1EEB-BDDF-1780-A8B930054040}"/>
              </a:ext>
            </a:extLst>
          </p:cNvPr>
          <p:cNvCxnSpPr/>
          <p:nvPr/>
        </p:nvCxnSpPr>
        <p:spPr>
          <a:xfrm>
            <a:off x="443042" y="1907358"/>
            <a:ext cx="784860" cy="0"/>
          </a:xfrm>
          <a:prstGeom prst="straightConnector1">
            <a:avLst/>
          </a:prstGeom>
          <a:noFill/>
          <a:ln w="38100" cap="flat">
            <a:solidFill>
              <a:srgbClr val="C776B3"/>
            </a:solidFill>
            <a:prstDash val="solid"/>
            <a:miter/>
          </a:ln>
        </p:spPr>
      </p:cxnSp>
      <p:sp>
        <p:nvSpPr>
          <p:cNvPr id="18" name="Subtitle 2">
            <a:extLst>
              <a:ext uri="{FF2B5EF4-FFF2-40B4-BE49-F238E27FC236}">
                <a16:creationId xmlns:a16="http://schemas.microsoft.com/office/drawing/2014/main" id="{46A71801-8883-D83B-57F4-7781DCD96756}"/>
              </a:ext>
            </a:extLst>
          </p:cNvPr>
          <p:cNvSpPr txBox="1">
            <a:spLocks/>
          </p:cNvSpPr>
          <p:nvPr/>
        </p:nvSpPr>
        <p:spPr>
          <a:xfrm>
            <a:off x="153214" y="656687"/>
            <a:ext cx="3766005"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How does Spain measure up? </a:t>
            </a:r>
          </a:p>
        </p:txBody>
      </p:sp>
      <p:pic>
        <p:nvPicPr>
          <p:cNvPr id="5" name="Picture 4">
            <a:extLst>
              <a:ext uri="{FF2B5EF4-FFF2-40B4-BE49-F238E27FC236}">
                <a16:creationId xmlns:a16="http://schemas.microsoft.com/office/drawing/2014/main" id="{955F4306-D136-061D-0783-6D47384E51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4" name="Picture 3">
            <a:extLst>
              <a:ext uri="{FF2B5EF4-FFF2-40B4-BE49-F238E27FC236}">
                <a16:creationId xmlns:a16="http://schemas.microsoft.com/office/drawing/2014/main" id="{7D28C049-3DF0-1642-71F8-A97CB56B4C7D}"/>
              </a:ext>
            </a:extLst>
          </p:cNvPr>
          <p:cNvPicPr>
            <a:picLocks noChangeAspect="1"/>
          </p:cNvPicPr>
          <p:nvPr/>
        </p:nvPicPr>
        <p:blipFill>
          <a:blip r:embed="rId3">
            <a:extLst>
              <a:ext uri="{28A0092B-C50C-407E-A947-70E740481C1C}">
                <a14:useLocalDpi xmlns:a14="http://schemas.microsoft.com/office/drawing/2010/main" val="0"/>
              </a:ext>
            </a:extLst>
          </a:blip>
          <a:srcRect l="993" t="921"/>
          <a:stretch>
            <a:fillRect/>
          </a:stretch>
        </p:blipFill>
        <p:spPr>
          <a:xfrm>
            <a:off x="4715651" y="1099397"/>
            <a:ext cx="7323135" cy="4659206"/>
          </a:xfrm>
          <a:prstGeom prst="rect">
            <a:avLst/>
          </a:prstGeom>
        </p:spPr>
      </p:pic>
    </p:spTree>
    <p:extLst>
      <p:ext uri="{BB962C8B-B14F-4D97-AF65-F5344CB8AC3E}">
        <p14:creationId xmlns:p14="http://schemas.microsoft.com/office/powerpoint/2010/main" val="2007904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1873B-28C8-8C5A-CF07-B503B3414B40}"/>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E891A825-84FA-4B9D-168B-82F273E5CE31}"/>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C9814D2C-DA47-9652-2CDD-8326D61EED7E}"/>
              </a:ext>
            </a:extLst>
          </p:cNvPr>
          <p:cNvSpPr txBox="1">
            <a:spLocks/>
          </p:cNvSpPr>
          <p:nvPr/>
        </p:nvSpPr>
        <p:spPr>
          <a:xfrm>
            <a:off x="-551962" y="540045"/>
            <a:ext cx="1134404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Key insights </a:t>
            </a:r>
            <a:r>
              <a:rPr lang="en-US" sz="2800" b="1" dirty="0">
                <a:latin typeface="Lora" pitchFamily="2" charset="0"/>
              </a:rPr>
              <a:t>(+ 4 points in the overall score since 2019)</a:t>
            </a:r>
          </a:p>
          <a:p>
            <a:pPr algn="l"/>
            <a:endParaRPr lang="fr-FR" sz="2800" b="1" dirty="0">
              <a:latin typeface="Lora" pitchFamily="2" charset="0"/>
            </a:endParaRPr>
          </a:p>
        </p:txBody>
      </p:sp>
      <p:pic>
        <p:nvPicPr>
          <p:cNvPr id="5" name="Picture 4">
            <a:extLst>
              <a:ext uri="{FF2B5EF4-FFF2-40B4-BE49-F238E27FC236}">
                <a16:creationId xmlns:a16="http://schemas.microsoft.com/office/drawing/2014/main" id="{65B0E991-54C6-42BF-0EFC-DC48FF7AB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2" name="Subtitle 2">
            <a:extLst>
              <a:ext uri="{FF2B5EF4-FFF2-40B4-BE49-F238E27FC236}">
                <a16:creationId xmlns:a16="http://schemas.microsoft.com/office/drawing/2014/main" id="{DE25BC1F-C294-EC62-B5D2-7C07F1A809D2}"/>
              </a:ext>
            </a:extLst>
          </p:cNvPr>
          <p:cNvSpPr txBox="1">
            <a:spLocks/>
          </p:cNvSpPr>
          <p:nvPr/>
        </p:nvSpPr>
        <p:spPr>
          <a:xfrm>
            <a:off x="423629" y="1381511"/>
            <a:ext cx="11344041" cy="4936444"/>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Arial" panose="020B0604020202020204" pitchFamily="34" charset="0"/>
              <a:buChar char="•"/>
            </a:pPr>
            <a:r>
              <a:rPr lang="en-US" sz="2200" dirty="0">
                <a:latin typeface="Lora" pitchFamily="2" charset="0"/>
              </a:rPr>
              <a:t>Some </a:t>
            </a:r>
            <a:r>
              <a:rPr lang="en-US" sz="2200" b="1" dirty="0">
                <a:latin typeface="Lora" pitchFamily="2" charset="0"/>
              </a:rPr>
              <a:t>improvements</a:t>
            </a:r>
            <a:r>
              <a:rPr lang="en-US" sz="2200" dirty="0">
                <a:latin typeface="Lora" pitchFamily="2" charset="0"/>
              </a:rPr>
              <a:t>, mainly in </a:t>
            </a:r>
            <a:r>
              <a:rPr lang="en-US" sz="2200" b="1" dirty="0">
                <a:latin typeface="Lora" pitchFamily="2" charset="0"/>
              </a:rPr>
              <a:t>antidiscrimination and education </a:t>
            </a:r>
          </a:p>
          <a:p>
            <a:pPr marL="1028700" lvl="1" indent="-342900">
              <a:buFont typeface="Arial" panose="020B0604020202020204" pitchFamily="34" charset="0"/>
              <a:buChar char="•"/>
            </a:pPr>
            <a:r>
              <a:rPr lang="en-US" sz="2200" dirty="0">
                <a:latin typeface="Lora" pitchFamily="2" charset="0"/>
              </a:rPr>
              <a:t>New </a:t>
            </a:r>
            <a:r>
              <a:rPr lang="en-US" sz="2200" b="1" dirty="0">
                <a:latin typeface="Lora" pitchFamily="2" charset="0"/>
              </a:rPr>
              <a:t>comprehensive non-discrimination law in 2022</a:t>
            </a:r>
            <a:endParaRPr lang="en-US" sz="2200" dirty="0">
              <a:latin typeface="Lora" pitchFamily="2" charset="0"/>
            </a:endParaRPr>
          </a:p>
          <a:p>
            <a:pPr marL="1028700" lvl="1" indent="-342900">
              <a:buFont typeface="Arial" panose="020B0604020202020204" pitchFamily="34" charset="0"/>
              <a:buChar char="•"/>
            </a:pPr>
            <a:r>
              <a:rPr lang="en-US" sz="2200" dirty="0">
                <a:latin typeface="Lora" pitchFamily="2" charset="0"/>
              </a:rPr>
              <a:t>Greater </a:t>
            </a:r>
            <a:r>
              <a:rPr lang="en-US" sz="2200" b="1" dirty="0">
                <a:latin typeface="Lora" pitchFamily="2" charset="0"/>
              </a:rPr>
              <a:t>diversity reflected in school curriculum</a:t>
            </a:r>
          </a:p>
          <a:p>
            <a:pPr marL="342900" indent="-342900" algn="l">
              <a:buFont typeface="Arial" panose="020B0604020202020204" pitchFamily="34" charset="0"/>
              <a:buChar char="•"/>
            </a:pPr>
            <a:r>
              <a:rPr lang="en-US" sz="2200" b="1" dirty="0">
                <a:latin typeface="Lora" pitchFamily="2" charset="0"/>
              </a:rPr>
              <a:t>Reduced involvement of migrants in healthcare</a:t>
            </a:r>
            <a:endParaRPr lang="en-US" sz="2200" dirty="0">
              <a:latin typeface="Lora" pitchFamily="2" charset="0"/>
            </a:endParaRPr>
          </a:p>
          <a:p>
            <a:pPr marL="342900" indent="-342900" algn="l">
              <a:buFont typeface="Arial" panose="020B0604020202020204" pitchFamily="34" charset="0"/>
              <a:buChar char="•"/>
            </a:pPr>
            <a:r>
              <a:rPr lang="en-US" sz="2200" b="1" dirty="0">
                <a:latin typeface="Lora" pitchFamily="2" charset="0"/>
              </a:rPr>
              <a:t>New Immigration Regulation (Royal Decree 1155/2024)</a:t>
            </a:r>
            <a:r>
              <a:rPr lang="en-US" sz="2200" dirty="0">
                <a:latin typeface="Lora" pitchFamily="2" charset="0"/>
              </a:rPr>
              <a:t>, establishing </a:t>
            </a:r>
            <a:r>
              <a:rPr lang="en-US" sz="2200" b="1" dirty="0">
                <a:latin typeface="Lora" pitchFamily="2" charset="0"/>
              </a:rPr>
              <a:t>structured legal pathways </a:t>
            </a:r>
            <a:r>
              <a:rPr lang="en-US" sz="2200" dirty="0">
                <a:latin typeface="Lora" pitchFamily="2" charset="0"/>
              </a:rPr>
              <a:t>to integration, particularly in education and labour market mobility:</a:t>
            </a:r>
          </a:p>
          <a:p>
            <a:pPr marL="1028700" lvl="1" indent="-342900">
              <a:buFont typeface="Arial" panose="020B0604020202020204" pitchFamily="34" charset="0"/>
              <a:buChar char="•"/>
            </a:pPr>
            <a:r>
              <a:rPr lang="en-US" sz="2200" i="1" dirty="0">
                <a:latin typeface="Lora" pitchFamily="2" charset="0"/>
              </a:rPr>
              <a:t>Socio-Labour Arraigo</a:t>
            </a:r>
            <a:endParaRPr lang="en-US" sz="2200" dirty="0">
              <a:latin typeface="Lora" pitchFamily="2" charset="0"/>
            </a:endParaRPr>
          </a:p>
          <a:p>
            <a:pPr marL="1028700" lvl="1" indent="-342900">
              <a:buFont typeface="Arial" panose="020B0604020202020204" pitchFamily="34" charset="0"/>
              <a:buChar char="•"/>
            </a:pPr>
            <a:r>
              <a:rPr lang="en-US" sz="2200" i="1" dirty="0">
                <a:latin typeface="Lora" pitchFamily="2" charset="0"/>
              </a:rPr>
              <a:t>Socio-Formative Arraigo</a:t>
            </a:r>
            <a:endParaRPr lang="en-US" sz="2200" dirty="0">
              <a:latin typeface="Lora" pitchFamily="2" charset="0"/>
            </a:endParaRPr>
          </a:p>
          <a:p>
            <a:pPr marL="1028700" lvl="1" indent="-342900">
              <a:buFont typeface="Arial" panose="020B0604020202020204" pitchFamily="34" charset="0"/>
              <a:buChar char="•"/>
            </a:pPr>
            <a:r>
              <a:rPr lang="en-US" sz="2200" i="1" dirty="0">
                <a:latin typeface="Lora" pitchFamily="2" charset="0"/>
              </a:rPr>
              <a:t>Second-Chance Arraigo</a:t>
            </a:r>
            <a:endParaRPr lang="en-US" sz="2200" b="1" dirty="0">
              <a:latin typeface="Lora" pitchFamily="2" charset="0"/>
            </a:endParaRPr>
          </a:p>
        </p:txBody>
      </p:sp>
    </p:spTree>
    <p:extLst>
      <p:ext uri="{BB962C8B-B14F-4D97-AF65-F5344CB8AC3E}">
        <p14:creationId xmlns:p14="http://schemas.microsoft.com/office/powerpoint/2010/main" val="3255839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F11E-909A-F7A7-5837-C2DE03265762}"/>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955F3BFA-CF90-67ED-C414-BD8942A29A16}"/>
              </a:ext>
            </a:extLst>
          </p:cNvPr>
          <p:cNvCxnSpPr/>
          <p:nvPr/>
        </p:nvCxnSpPr>
        <p:spPr>
          <a:xfrm>
            <a:off x="507050" y="1397221"/>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D21D3A89-358D-225A-E303-7F17D73C2D65}"/>
              </a:ext>
            </a:extLst>
          </p:cNvPr>
          <p:cNvSpPr txBox="1">
            <a:spLocks/>
          </p:cNvSpPr>
          <p:nvPr/>
        </p:nvSpPr>
        <p:spPr>
          <a:xfrm>
            <a:off x="-551962" y="632645"/>
            <a:ext cx="9858007"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Conclusions </a:t>
            </a:r>
          </a:p>
        </p:txBody>
      </p:sp>
      <p:pic>
        <p:nvPicPr>
          <p:cNvPr id="5" name="Picture 4">
            <a:extLst>
              <a:ext uri="{FF2B5EF4-FFF2-40B4-BE49-F238E27FC236}">
                <a16:creationId xmlns:a16="http://schemas.microsoft.com/office/drawing/2014/main" id="{E6A4B04D-B4F8-35BC-E806-DD5ED11E17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2" name="Subtitle 2">
            <a:extLst>
              <a:ext uri="{FF2B5EF4-FFF2-40B4-BE49-F238E27FC236}">
                <a16:creationId xmlns:a16="http://schemas.microsoft.com/office/drawing/2014/main" id="{D9062619-33CA-2B78-A3D0-974E4CE483D6}"/>
              </a:ext>
            </a:extLst>
          </p:cNvPr>
          <p:cNvSpPr txBox="1">
            <a:spLocks/>
          </p:cNvSpPr>
          <p:nvPr/>
        </p:nvSpPr>
        <p:spPr>
          <a:xfrm>
            <a:off x="642551" y="1524003"/>
            <a:ext cx="10909369" cy="4842073"/>
          </a:xfrm>
          <a:prstGeom prst="rect">
            <a:avLst/>
          </a:prstGeom>
          <a:noFill/>
          <a:ln>
            <a:noFill/>
          </a:ln>
        </p:spPr>
        <p:txBody>
          <a:bodyPr vert="horz" wrap="square" lIns="91440" tIns="45720" rIns="91440" bIns="45720" anchor="t" anchorCtr="1" compatLnSpc="1">
            <a:normAutofit lnSpcReduction="100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Wingdings" panose="05000000000000000000" pitchFamily="2" charset="2"/>
              <a:buChar char="ü"/>
            </a:pPr>
            <a:r>
              <a:rPr lang="en-GB" dirty="0">
                <a:latin typeface="Lora" pitchFamily="2" charset="0"/>
              </a:rPr>
              <a:t>Overall MIPEX Score: </a:t>
            </a:r>
            <a:r>
              <a:rPr lang="en-GB" b="1" dirty="0">
                <a:latin typeface="Lora" pitchFamily="2" charset="0"/>
              </a:rPr>
              <a:t>64/100, slightly favourable approach to integration</a:t>
            </a:r>
          </a:p>
          <a:p>
            <a:pPr marL="342900" indent="-342900" algn="l">
              <a:buFont typeface="Wingdings" panose="05000000000000000000" pitchFamily="2" charset="2"/>
              <a:buChar char="ü"/>
            </a:pPr>
            <a:r>
              <a:rPr lang="en-GB" dirty="0">
                <a:latin typeface="Lora" pitchFamily="2" charset="0"/>
              </a:rPr>
              <a:t>Immigrants in Spain </a:t>
            </a:r>
            <a:r>
              <a:rPr lang="en-GB" b="1" dirty="0">
                <a:latin typeface="Lora" pitchFamily="2" charset="0"/>
              </a:rPr>
              <a:t>enjoy more opportunities than obstacles </a:t>
            </a:r>
            <a:r>
              <a:rPr lang="en-GB" dirty="0">
                <a:latin typeface="Lora" pitchFamily="2" charset="0"/>
              </a:rPr>
              <a:t>when it comes to integration </a:t>
            </a:r>
          </a:p>
          <a:p>
            <a:pPr marL="342900" indent="-342900" algn="l">
              <a:buFont typeface="Wingdings" panose="05000000000000000000" pitchFamily="2" charset="2"/>
              <a:buChar char="ü"/>
            </a:pPr>
            <a:r>
              <a:rPr lang="en-GB" dirty="0">
                <a:latin typeface="Lora" pitchFamily="2" charset="0"/>
              </a:rPr>
              <a:t>Spain promotes a </a:t>
            </a:r>
            <a:r>
              <a:rPr lang="en-GB" b="1" dirty="0">
                <a:latin typeface="Lora" pitchFamily="2" charset="0"/>
              </a:rPr>
              <a:t>comprehensive approach to integration</a:t>
            </a:r>
            <a:r>
              <a:rPr lang="en-GB" dirty="0">
                <a:latin typeface="Lora" pitchFamily="2" charset="0"/>
              </a:rPr>
              <a:t>, but not yet fully favourable</a:t>
            </a:r>
          </a:p>
          <a:p>
            <a:pPr marL="342900" indent="-342900" algn="l">
              <a:buFont typeface="Wingdings" panose="05000000000000000000" pitchFamily="2" charset="2"/>
              <a:buChar char="ü"/>
            </a:pPr>
            <a:r>
              <a:rPr lang="en-US" dirty="0">
                <a:latin typeface="Lora" pitchFamily="2" charset="0"/>
              </a:rPr>
              <a:t>Immigrants can enjoy </a:t>
            </a:r>
            <a:r>
              <a:rPr lang="en-US" b="1" dirty="0">
                <a:latin typeface="Lora" pitchFamily="2" charset="0"/>
              </a:rPr>
              <a:t>many of the same basic rights </a:t>
            </a:r>
            <a:r>
              <a:rPr lang="en-US" dirty="0">
                <a:latin typeface="Lora" pitchFamily="2" charset="0"/>
              </a:rPr>
              <a:t>as Spanish citizens, but integration policies only go </a:t>
            </a:r>
            <a:r>
              <a:rPr lang="en-US" b="1" dirty="0">
                <a:latin typeface="Lora" pitchFamily="2" charset="0"/>
              </a:rPr>
              <a:t>halfway towards securing equal opportunities</a:t>
            </a:r>
            <a:r>
              <a:rPr lang="en-US" dirty="0">
                <a:latin typeface="Lora" pitchFamily="2" charset="0"/>
              </a:rPr>
              <a:t> for non-EU citizens: </a:t>
            </a:r>
          </a:p>
          <a:p>
            <a:pPr marL="1028700" lvl="1" indent="-342900">
              <a:buFont typeface="Wingdings" panose="05000000000000000000" pitchFamily="2" charset="2"/>
              <a:buChar char="ü"/>
            </a:pPr>
            <a:r>
              <a:rPr lang="en-US" dirty="0">
                <a:latin typeface="Lora" pitchFamily="2" charset="0"/>
              </a:rPr>
              <a:t>they encourage the public to see immigrants as equals, but </a:t>
            </a:r>
            <a:r>
              <a:rPr lang="en-US" b="1" dirty="0">
                <a:latin typeface="Lora" pitchFamily="2" charset="0"/>
              </a:rPr>
              <a:t>not necessarily as their future fellow citizens or neighbours</a:t>
            </a:r>
          </a:p>
          <a:p>
            <a:pPr marL="342900" indent="-342900" algn="l">
              <a:buFont typeface="Wingdings" panose="05000000000000000000" pitchFamily="2" charset="2"/>
              <a:buChar char="ü"/>
            </a:pPr>
            <a:r>
              <a:rPr lang="en-US" dirty="0">
                <a:latin typeface="Lora" pitchFamily="2" charset="0"/>
              </a:rPr>
              <a:t>Major </a:t>
            </a:r>
            <a:r>
              <a:rPr lang="en-US" b="1" dirty="0">
                <a:latin typeface="Lora" pitchFamily="2" charset="0"/>
              </a:rPr>
              <a:t>obstacles</a:t>
            </a:r>
            <a:r>
              <a:rPr lang="en-US" dirty="0">
                <a:latin typeface="Lora" pitchFamily="2" charset="0"/>
              </a:rPr>
              <a:t> make the path to full citizenship challenging for many immigrants, </a:t>
            </a:r>
            <a:r>
              <a:rPr lang="en-US" b="1" dirty="0">
                <a:latin typeface="Lora" pitchFamily="2" charset="0"/>
              </a:rPr>
              <a:t>limiting their long-term integration into society</a:t>
            </a:r>
            <a:endParaRPr lang="en-GB" b="1" dirty="0">
              <a:latin typeface="Lora" pitchFamily="2" charset="0"/>
            </a:endParaRPr>
          </a:p>
          <a:p>
            <a:pPr marL="342900" indent="-342900" algn="l">
              <a:buFont typeface="Wingdings" panose="05000000000000000000" pitchFamily="2" charset="2"/>
              <a:buChar char="ü"/>
            </a:pPr>
            <a:endParaRPr lang="en-US" dirty="0">
              <a:latin typeface="Lora" pitchFamily="2" charset="77"/>
            </a:endParaRPr>
          </a:p>
        </p:txBody>
      </p:sp>
    </p:spTree>
    <p:extLst>
      <p:ext uri="{BB962C8B-B14F-4D97-AF65-F5344CB8AC3E}">
        <p14:creationId xmlns:p14="http://schemas.microsoft.com/office/powerpoint/2010/main" val="3199040894"/>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descr="colored rectangle">
            <a:extLst>
              <a:ext uri="{FF2B5EF4-FFF2-40B4-BE49-F238E27FC236}">
                <a16:creationId xmlns:a16="http://schemas.microsoft.com/office/drawing/2014/main" id="{B2D84DA1-7738-44E5-BC52-FAFFCF1B459F}"/>
              </a:ext>
            </a:extLst>
          </p:cNvPr>
          <p:cNvSpPr/>
          <p:nvPr/>
        </p:nvSpPr>
        <p:spPr>
          <a:xfrm>
            <a:off x="-350" y="0"/>
            <a:ext cx="12191996" cy="6348548"/>
          </a:xfrm>
          <a:prstGeom prst="rect">
            <a:avLst/>
          </a:prstGeom>
          <a:solidFill>
            <a:srgbClr val="C776B3"/>
          </a:solidFill>
          <a:ln cap="flat">
            <a:solidFill>
              <a:srgbClr val="C776B3"/>
            </a:solid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a:solidFill>
                <a:srgbClr val="000000"/>
              </a:solidFill>
              <a:uFillTx/>
              <a:latin typeface="Calibri"/>
            </a:endParaRPr>
          </a:p>
        </p:txBody>
      </p:sp>
      <p:sp>
        <p:nvSpPr>
          <p:cNvPr id="13" name="Title 1">
            <a:extLst>
              <a:ext uri="{FF2B5EF4-FFF2-40B4-BE49-F238E27FC236}">
                <a16:creationId xmlns:a16="http://schemas.microsoft.com/office/drawing/2014/main" id="{C4226574-B3A9-4B0E-B61A-7735D6DAF438}"/>
              </a:ext>
            </a:extLst>
          </p:cNvPr>
          <p:cNvSpPr txBox="1">
            <a:spLocks noGrp="1"/>
          </p:cNvSpPr>
          <p:nvPr>
            <p:ph type="ctrTitle"/>
          </p:nvPr>
        </p:nvSpPr>
        <p:spPr>
          <a:xfrm>
            <a:off x="822544" y="2459821"/>
            <a:ext cx="10069841" cy="3048000"/>
          </a:xfrm>
        </p:spPr>
        <p:txBody>
          <a:bodyPr anchor="t">
            <a:normAutofit/>
          </a:bodyPr>
          <a:lstStyle/>
          <a:p>
            <a:pPr lvl="0"/>
            <a:r>
              <a:rPr lang="en-US" b="1" dirty="0">
                <a:solidFill>
                  <a:schemeClr val="tx1"/>
                </a:solidFill>
                <a:latin typeface="Lora" pitchFamily="2"/>
              </a:rPr>
              <a:t>THANK YOU!</a:t>
            </a:r>
            <a:endParaRPr lang="en-BE" b="1" dirty="0">
              <a:solidFill>
                <a:schemeClr val="tx1"/>
              </a:solidFill>
              <a:latin typeface="Lora" pitchFamily="2"/>
            </a:endParaRPr>
          </a:p>
        </p:txBody>
      </p:sp>
      <p:pic>
        <p:nvPicPr>
          <p:cNvPr id="3" name="Picture 2">
            <a:extLst>
              <a:ext uri="{FF2B5EF4-FFF2-40B4-BE49-F238E27FC236}">
                <a16:creationId xmlns:a16="http://schemas.microsoft.com/office/drawing/2014/main" id="{DD1D3A5D-74B7-5973-8676-8DD1E9B97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Tree>
    <p:extLst>
      <p:ext uri="{BB962C8B-B14F-4D97-AF65-F5344CB8AC3E}">
        <p14:creationId xmlns:p14="http://schemas.microsoft.com/office/powerpoint/2010/main" val="436587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D0A91E-9872-469F-B176-DF8345EF40ED}"/>
              </a:ext>
            </a:extLst>
          </p:cNvPr>
          <p:cNvSpPr txBox="1">
            <a:spLocks noGrp="1"/>
          </p:cNvSpPr>
          <p:nvPr>
            <p:ph type="subTitle" idx="1"/>
          </p:nvPr>
        </p:nvSpPr>
        <p:spPr>
          <a:xfrm>
            <a:off x="1036320" y="4332927"/>
            <a:ext cx="10119360" cy="606238"/>
          </a:xfrm>
        </p:spPr>
        <p:txBody>
          <a:bodyPr>
            <a:normAutofit/>
          </a:bodyPr>
          <a:lstStyle/>
          <a:p>
            <a:r>
              <a:rPr lang="en-US" sz="2800" b="1" dirty="0">
                <a:solidFill>
                  <a:srgbClr val="3C6397"/>
                </a:solidFill>
                <a:latin typeface="Lora" pitchFamily="2" charset="0"/>
                <a:ea typeface="Lato" panose="020F0502020204030203" pitchFamily="34" charset="0"/>
                <a:cs typeface="Lato" panose="020F0502020204030203" pitchFamily="34" charset="0"/>
              </a:rPr>
              <a:t>Başak Yavçan, PhD.</a:t>
            </a:r>
            <a:r>
              <a:rPr lang="en-US" sz="2800" b="1" dirty="0">
                <a:latin typeface="Lora" pitchFamily="2" charset="0"/>
              </a:rPr>
              <a:t> Migration Policy Group</a:t>
            </a:r>
            <a:endParaRPr lang="en-BE" sz="2800" b="1" dirty="0">
              <a:latin typeface="Lora" pitchFamily="2" charset="0"/>
            </a:endParaRPr>
          </a:p>
        </p:txBody>
      </p:sp>
      <p:sp>
        <p:nvSpPr>
          <p:cNvPr id="6" name="Subtitle 2">
            <a:extLst>
              <a:ext uri="{FF2B5EF4-FFF2-40B4-BE49-F238E27FC236}">
                <a16:creationId xmlns:a16="http://schemas.microsoft.com/office/drawing/2014/main" id="{BECEEBCE-0855-47BD-83B0-B15C4F84089D}"/>
              </a:ext>
            </a:extLst>
          </p:cNvPr>
          <p:cNvSpPr txBox="1">
            <a:spLocks/>
          </p:cNvSpPr>
          <p:nvPr/>
        </p:nvSpPr>
        <p:spPr>
          <a:xfrm>
            <a:off x="1819269" y="5252720"/>
            <a:ext cx="8604891" cy="514934"/>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Ubuntu" pitchFamily="34"/>
              </a:rPr>
              <a:t>Email: byavcan@migpolgroup.com</a:t>
            </a:r>
          </a:p>
        </p:txBody>
      </p:sp>
      <p:cxnSp>
        <p:nvCxnSpPr>
          <p:cNvPr id="11" name="Straight Connector 5" descr="text divider">
            <a:extLst>
              <a:ext uri="{FF2B5EF4-FFF2-40B4-BE49-F238E27FC236}">
                <a16:creationId xmlns:a16="http://schemas.microsoft.com/office/drawing/2014/main" id="{43E9B82A-BE93-4160-96F1-FC205CFD6B26}"/>
              </a:ext>
            </a:extLst>
          </p:cNvPr>
          <p:cNvCxnSpPr/>
          <p:nvPr/>
        </p:nvCxnSpPr>
        <p:spPr>
          <a:xfrm>
            <a:off x="5703570" y="5015593"/>
            <a:ext cx="784860" cy="0"/>
          </a:xfrm>
          <a:prstGeom prst="straightConnector1">
            <a:avLst/>
          </a:prstGeom>
          <a:noFill/>
          <a:ln w="38100" cap="flat">
            <a:solidFill>
              <a:srgbClr val="C776B3"/>
            </a:solidFill>
            <a:prstDash val="solid"/>
            <a:miter/>
          </a:ln>
        </p:spPr>
      </p:cxnSp>
      <p:pic>
        <p:nvPicPr>
          <p:cNvPr id="5" name="Picture 4" descr="A blue background with a pink triangle&#10;&#10;AI-generated content may be incorrect.">
            <a:extLst>
              <a:ext uri="{FF2B5EF4-FFF2-40B4-BE49-F238E27FC236}">
                <a16:creationId xmlns:a16="http://schemas.microsoft.com/office/drawing/2014/main" id="{95641AEA-718A-183C-D6ED-A493AA8A2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711"/>
            <a:ext cx="12192000" cy="4140277"/>
          </a:xfrm>
          <a:prstGeom prst="rect">
            <a:avLst/>
          </a:prstGeom>
        </p:spPr>
      </p:pic>
      <p:pic>
        <p:nvPicPr>
          <p:cNvPr id="9" name="Picture 8" descr="A blue and pink gradient&#10;&#10;AI-generated content may be incorrect.">
            <a:extLst>
              <a:ext uri="{FF2B5EF4-FFF2-40B4-BE49-F238E27FC236}">
                <a16:creationId xmlns:a16="http://schemas.microsoft.com/office/drawing/2014/main" id="{29EAB546-82CB-1C8A-BC7F-287B20C42897}"/>
              </a:ext>
            </a:extLst>
          </p:cNvPr>
          <p:cNvPicPr>
            <a:picLocks noChangeAspect="1"/>
          </p:cNvPicPr>
          <p:nvPr/>
        </p:nvPicPr>
        <p:blipFill>
          <a:blip r:embed="rId4"/>
          <a:stretch>
            <a:fillRect/>
          </a:stretch>
        </p:blipFill>
        <p:spPr>
          <a:xfrm>
            <a:off x="0" y="6212375"/>
            <a:ext cx="12192000" cy="645625"/>
          </a:xfrm>
          <a:prstGeom prst="rect">
            <a:avLst/>
          </a:prstGeom>
        </p:spPr>
      </p:pic>
    </p:spTree>
    <p:extLst>
      <p:ext uri="{BB962C8B-B14F-4D97-AF65-F5344CB8AC3E}">
        <p14:creationId xmlns:p14="http://schemas.microsoft.com/office/powerpoint/2010/main" val="1611367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E2B69-3BA6-D3EC-208B-2A003E699819}"/>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8B307A10-20D9-651F-39F0-35DE8F53BCFD}"/>
              </a:ext>
            </a:extLst>
          </p:cNvPr>
          <p:cNvCxnSpPr/>
          <p:nvPr/>
        </p:nvCxnSpPr>
        <p:spPr>
          <a:xfrm>
            <a:off x="443042" y="1612718"/>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479BEC15-DED6-DDAB-6C68-06985D5992BB}"/>
              </a:ext>
            </a:extLst>
          </p:cNvPr>
          <p:cNvSpPr txBox="1">
            <a:spLocks/>
          </p:cNvSpPr>
          <p:nvPr/>
        </p:nvSpPr>
        <p:spPr>
          <a:xfrm>
            <a:off x="1896846" y="680485"/>
            <a:ext cx="9016340"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solidFill>
                  <a:schemeClr val="tx1"/>
                </a:solidFill>
                <a:latin typeface="Lora" pitchFamily="2" charset="0"/>
                <a:ea typeface="Lato" panose="020F0502020204030203" pitchFamily="34" charset="0"/>
                <a:cs typeface="Lato" panose="020F0502020204030203" pitchFamily="34" charset="0"/>
              </a:rPr>
              <a:t>MIPEX Research Team of 2024 Update</a:t>
            </a:r>
            <a:endParaRPr lang="fr-FR" sz="2800" b="1" dirty="0">
              <a:solidFill>
                <a:schemeClr val="tx1"/>
              </a:solidFill>
              <a:latin typeface="Lora" pitchFamily="2" charset="0"/>
            </a:endParaRPr>
          </a:p>
        </p:txBody>
      </p:sp>
      <p:pic>
        <p:nvPicPr>
          <p:cNvPr id="5" name="Picture 4">
            <a:extLst>
              <a:ext uri="{FF2B5EF4-FFF2-40B4-BE49-F238E27FC236}">
                <a16:creationId xmlns:a16="http://schemas.microsoft.com/office/drawing/2014/main" id="{60E36480-05F8-F4D8-E42A-FD1D3EE49A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2" name="Subtitle 2">
            <a:extLst>
              <a:ext uri="{FF2B5EF4-FFF2-40B4-BE49-F238E27FC236}">
                <a16:creationId xmlns:a16="http://schemas.microsoft.com/office/drawing/2014/main" id="{F9CABB2D-8058-CFC6-A379-5F2EEFFD5D5D}"/>
              </a:ext>
            </a:extLst>
          </p:cNvPr>
          <p:cNvSpPr txBox="1">
            <a:spLocks/>
          </p:cNvSpPr>
          <p:nvPr/>
        </p:nvSpPr>
        <p:spPr>
          <a:xfrm>
            <a:off x="1381015" y="1612718"/>
            <a:ext cx="9429270" cy="4302627"/>
          </a:xfrm>
          <a:prstGeom prst="rect">
            <a:avLst/>
          </a:prstGeom>
          <a:noFill/>
          <a:ln>
            <a:noFill/>
          </a:ln>
        </p:spPr>
        <p:txBody>
          <a:bodyPr vert="horz" wrap="square" lIns="91440" tIns="45720" rIns="91440" bIns="45720" anchor="t" anchorCtr="1" compatLnSpc="1">
            <a:normAutofit lnSpcReduction="100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200" dirty="0">
                <a:latin typeface="Lora" pitchFamily="2" charset="0"/>
              </a:rPr>
              <a:t>Başak Yavçan, PhD</a:t>
            </a:r>
          </a:p>
          <a:p>
            <a:pPr algn="ctr"/>
            <a:r>
              <a:rPr lang="en-US" sz="2200" dirty="0">
                <a:latin typeface="Lora" pitchFamily="2" charset="0"/>
              </a:rPr>
              <a:t>Alexander Wolffhardt</a:t>
            </a:r>
          </a:p>
          <a:p>
            <a:pPr algn="ctr"/>
            <a:r>
              <a:rPr lang="en-US" sz="2200" dirty="0">
                <a:latin typeface="Lora" pitchFamily="2" charset="0"/>
              </a:rPr>
              <a:t>Mojib Atal, PhD</a:t>
            </a:r>
          </a:p>
          <a:p>
            <a:r>
              <a:rPr lang="en-US" sz="2200" dirty="0">
                <a:latin typeface="Lora" pitchFamily="2" charset="0"/>
              </a:rPr>
              <a:t>Marianna Gorgerino </a:t>
            </a:r>
          </a:p>
          <a:p>
            <a:pPr algn="ctr"/>
            <a:r>
              <a:rPr lang="en-US" sz="2200" dirty="0">
                <a:latin typeface="Lora" pitchFamily="2" charset="0"/>
              </a:rPr>
              <a:t>Stefano Deodati </a:t>
            </a:r>
          </a:p>
          <a:p>
            <a:pPr algn="ctr"/>
            <a:r>
              <a:rPr lang="en-US" sz="2200" dirty="0">
                <a:latin typeface="Lora" pitchFamily="2" charset="0"/>
              </a:rPr>
              <a:t>Thomas Huddleston, PhD </a:t>
            </a:r>
          </a:p>
          <a:p>
            <a:pPr algn="ctr"/>
            <a:r>
              <a:rPr lang="en-US" sz="2200" dirty="0">
                <a:latin typeface="Lora" pitchFamily="2" charset="0"/>
              </a:rPr>
              <a:t>Shabnam Kherzi</a:t>
            </a:r>
          </a:p>
          <a:p>
            <a:pPr algn="ctr"/>
            <a:r>
              <a:rPr lang="en-US" sz="2200" dirty="0">
                <a:latin typeface="Lora" pitchFamily="2" charset="0"/>
              </a:rPr>
              <a:t>Costanza Hippoliti</a:t>
            </a:r>
          </a:p>
          <a:p>
            <a:pPr algn="ctr"/>
            <a:r>
              <a:rPr lang="en-US" sz="2200" dirty="0">
                <a:latin typeface="Lora" pitchFamily="2" charset="0"/>
              </a:rPr>
              <a:t>Anna Igranaissi</a:t>
            </a:r>
          </a:p>
          <a:p>
            <a:pPr algn="ctr"/>
            <a:endParaRPr lang="en-US" sz="2000" dirty="0">
              <a:latin typeface="Lora" pitchFamily="2" charset="0"/>
            </a:endParaRPr>
          </a:p>
          <a:p>
            <a:r>
              <a:rPr lang="en-US" sz="2200" b="1" dirty="0">
                <a:solidFill>
                  <a:schemeClr val="tx1"/>
                </a:solidFill>
                <a:latin typeface="Lora" pitchFamily="2" charset="0"/>
                <a:ea typeface="Lato" panose="020F0502020204030203" pitchFamily="34" charset="0"/>
                <a:cs typeface="Lato" panose="020F0502020204030203" pitchFamily="34" charset="0"/>
              </a:rPr>
              <a:t>Country Expert: Francesco Pasetti</a:t>
            </a:r>
          </a:p>
          <a:p>
            <a:endParaRPr lang="en-US" dirty="0">
              <a:latin typeface="Lora" pitchFamily="2" charset="0"/>
            </a:endParaRPr>
          </a:p>
        </p:txBody>
      </p:sp>
    </p:spTree>
    <p:extLst>
      <p:ext uri="{BB962C8B-B14F-4D97-AF65-F5344CB8AC3E}">
        <p14:creationId xmlns:p14="http://schemas.microsoft.com/office/powerpoint/2010/main" val="3187818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3BDA7-6498-A667-419F-37A9938563CA}"/>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D7C1715F-39A2-12DF-2929-66851E34E8D7}"/>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E5612AB4-AEB5-3873-B13D-FD049A576006}"/>
              </a:ext>
            </a:extLst>
          </p:cNvPr>
          <p:cNvSpPr txBox="1">
            <a:spLocks/>
          </p:cNvSpPr>
          <p:nvPr/>
        </p:nvSpPr>
        <p:spPr>
          <a:xfrm>
            <a:off x="-931674" y="578487"/>
            <a:ext cx="1134404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latin typeface="Lora" pitchFamily="2" charset="0"/>
              </a:rPr>
              <a:t>Labour integration policies and processes in Spain</a:t>
            </a:r>
            <a:endParaRPr lang="fr-FR" sz="2800" b="1" dirty="0">
              <a:latin typeface="Lora" pitchFamily="2" charset="0"/>
            </a:endParaRPr>
          </a:p>
        </p:txBody>
      </p:sp>
      <p:pic>
        <p:nvPicPr>
          <p:cNvPr id="5" name="Picture 4">
            <a:extLst>
              <a:ext uri="{FF2B5EF4-FFF2-40B4-BE49-F238E27FC236}">
                <a16:creationId xmlns:a16="http://schemas.microsoft.com/office/drawing/2014/main" id="{F3BF332F-103D-7CC2-7F76-BC9B2BEB7B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7" name="CuadroTexto 6">
            <a:extLst>
              <a:ext uri="{FF2B5EF4-FFF2-40B4-BE49-F238E27FC236}">
                <a16:creationId xmlns:a16="http://schemas.microsoft.com/office/drawing/2014/main" id="{5F98E1DA-A875-A580-056F-3716FE83124C}"/>
              </a:ext>
            </a:extLst>
          </p:cNvPr>
          <p:cNvSpPr txBox="1"/>
          <p:nvPr/>
        </p:nvSpPr>
        <p:spPr>
          <a:xfrm>
            <a:off x="307143" y="1539572"/>
            <a:ext cx="11755317" cy="1889428"/>
          </a:xfrm>
          <a:prstGeom prst="rect">
            <a:avLst/>
          </a:prstGeom>
          <a:noFill/>
        </p:spPr>
        <p:txBody>
          <a:bodyPr wrap="square">
            <a:spAutoFit/>
          </a:bodyPr>
          <a:lstStyle/>
          <a:p>
            <a:pPr algn="l" defTabSz="179388">
              <a:lnSpc>
                <a:spcPct val="150000"/>
              </a:lnSpc>
              <a:tabLst>
                <a:tab pos="179388" algn="l"/>
                <a:tab pos="623888" algn="l"/>
                <a:tab pos="984250" algn="l"/>
                <a:tab pos="1163638" algn="l"/>
              </a:tabLst>
            </a:pPr>
            <a:r>
              <a:rPr lang="en-US" sz="2000" b="1" dirty="0">
                <a:latin typeface="Lora" pitchFamily="2" charset="0"/>
              </a:rPr>
              <a:t>Outline</a:t>
            </a:r>
          </a:p>
          <a:p>
            <a:pPr marL="342900" indent="-342900" algn="l" defTabSz="179388">
              <a:lnSpc>
                <a:spcPct val="150000"/>
              </a:lnSpc>
              <a:buFontTx/>
              <a:buChar char="-"/>
              <a:tabLst>
                <a:tab pos="179388" algn="l"/>
                <a:tab pos="623888" algn="l"/>
                <a:tab pos="984250" algn="l"/>
                <a:tab pos="1163638" algn="l"/>
              </a:tabLst>
            </a:pPr>
            <a:r>
              <a:rPr lang="en-US" sz="2000" dirty="0">
                <a:latin typeface="Lora" pitchFamily="2" charset="0"/>
              </a:rPr>
              <a:t>Recent policy changes in migrant labour integration</a:t>
            </a:r>
          </a:p>
          <a:p>
            <a:pPr marL="342900" lvl="1" indent="-342900" defTabSz="179388">
              <a:lnSpc>
                <a:spcPct val="150000"/>
              </a:lnSpc>
              <a:buFontTx/>
              <a:buChar char="-"/>
              <a:tabLst>
                <a:tab pos="179388" algn="l"/>
                <a:tab pos="623888" algn="l"/>
                <a:tab pos="984250" algn="l"/>
                <a:tab pos="1163638" algn="l"/>
              </a:tabLst>
            </a:pPr>
            <a:r>
              <a:rPr lang="en-US" sz="2000" dirty="0">
                <a:latin typeface="Lora" pitchFamily="2" charset="0"/>
              </a:rPr>
              <a:t>Migrant labor market integration in Spain: traits, trends, challenges &amp; policy leverage</a:t>
            </a:r>
          </a:p>
          <a:p>
            <a:pPr marL="342900" lvl="1" indent="-342900" defTabSz="179388">
              <a:lnSpc>
                <a:spcPct val="150000"/>
              </a:lnSpc>
              <a:buFontTx/>
              <a:buChar char="-"/>
              <a:tabLst>
                <a:tab pos="179388" algn="l"/>
                <a:tab pos="623888" algn="l"/>
                <a:tab pos="984250" algn="l"/>
                <a:tab pos="1163638" algn="l"/>
              </a:tabLst>
            </a:pPr>
            <a:r>
              <a:rPr lang="en-US" sz="2000" dirty="0">
                <a:latin typeface="Lora" pitchFamily="2" charset="0"/>
              </a:rPr>
              <a:t>Key issues for the debate</a:t>
            </a:r>
          </a:p>
        </p:txBody>
      </p:sp>
    </p:spTree>
    <p:extLst>
      <p:ext uri="{BB962C8B-B14F-4D97-AF65-F5344CB8AC3E}">
        <p14:creationId xmlns:p14="http://schemas.microsoft.com/office/powerpoint/2010/main" val="1393964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AD0A91E-9872-469F-B176-DF8345EF40ED}"/>
              </a:ext>
            </a:extLst>
          </p:cNvPr>
          <p:cNvSpPr txBox="1">
            <a:spLocks noGrp="1"/>
          </p:cNvSpPr>
          <p:nvPr>
            <p:ph type="subTitle" idx="1"/>
          </p:nvPr>
        </p:nvSpPr>
        <p:spPr>
          <a:xfrm>
            <a:off x="522463" y="2064769"/>
            <a:ext cx="10142112" cy="3856598"/>
          </a:xfrm>
        </p:spPr>
        <p:txBody>
          <a:bodyPr>
            <a:normAutofit/>
          </a:bodyPr>
          <a:lstStyle/>
          <a:p>
            <a:pPr marL="342900" indent="-342900" algn="l">
              <a:buFont typeface="Arial" panose="020B0604020202020204" pitchFamily="34" charset="0"/>
              <a:buChar char="•"/>
            </a:pPr>
            <a:r>
              <a:rPr lang="en-BE" dirty="0">
                <a:latin typeface="Lora" pitchFamily="2" charset="0"/>
              </a:rPr>
              <a:t>Introducing MIPEX</a:t>
            </a:r>
          </a:p>
          <a:p>
            <a:pPr marL="342900" indent="-342900" algn="l">
              <a:buFont typeface="Arial" panose="020B0604020202020204" pitchFamily="34" charset="0"/>
              <a:buChar char="•"/>
            </a:pPr>
            <a:r>
              <a:rPr lang="en-BE" dirty="0">
                <a:latin typeface="Lora" pitchFamily="2" charset="0"/>
              </a:rPr>
              <a:t>Comparative Results, Preliminary Findings </a:t>
            </a:r>
          </a:p>
          <a:p>
            <a:pPr marL="342900" indent="-342900" algn="l">
              <a:buFont typeface="Arial" panose="020B0604020202020204" pitchFamily="34" charset="0"/>
              <a:buChar char="•"/>
            </a:pPr>
            <a:r>
              <a:rPr lang="en-BE" dirty="0">
                <a:latin typeface="Lora" pitchFamily="2" charset="0"/>
              </a:rPr>
              <a:t>Data trends and EU Comparison</a:t>
            </a:r>
          </a:p>
          <a:p>
            <a:pPr marL="342900" indent="-342900" algn="l">
              <a:buFont typeface="Arial" panose="020B0604020202020204" pitchFamily="34" charset="0"/>
              <a:buChar char="•"/>
            </a:pPr>
            <a:r>
              <a:rPr lang="en-US" dirty="0">
                <a:latin typeface="Lora" pitchFamily="2" charset="0"/>
              </a:rPr>
              <a:t>Labour integration policies and processes in Spain</a:t>
            </a:r>
          </a:p>
        </p:txBody>
      </p:sp>
      <p:cxnSp>
        <p:nvCxnSpPr>
          <p:cNvPr id="9" name="Straight Connector 5" descr="text divider">
            <a:extLst>
              <a:ext uri="{FF2B5EF4-FFF2-40B4-BE49-F238E27FC236}">
                <a16:creationId xmlns:a16="http://schemas.microsoft.com/office/drawing/2014/main" id="{BAA351F0-EC53-4426-8550-1AAFE51795D0}"/>
              </a:ext>
            </a:extLst>
          </p:cNvPr>
          <p:cNvCxnSpPr/>
          <p:nvPr/>
        </p:nvCxnSpPr>
        <p:spPr>
          <a:xfrm>
            <a:off x="443042" y="1612718"/>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1468D2CF-23A7-40B7-9C11-273EA58670E8}"/>
              </a:ext>
            </a:extLst>
          </p:cNvPr>
          <p:cNvSpPr txBox="1">
            <a:spLocks/>
          </p:cNvSpPr>
          <p:nvPr/>
        </p:nvSpPr>
        <p:spPr>
          <a:xfrm>
            <a:off x="-384812" y="848142"/>
            <a:ext cx="2903224"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Outline</a:t>
            </a:r>
          </a:p>
        </p:txBody>
      </p:sp>
      <p:pic>
        <p:nvPicPr>
          <p:cNvPr id="5" name="Picture 4">
            <a:extLst>
              <a:ext uri="{FF2B5EF4-FFF2-40B4-BE49-F238E27FC236}">
                <a16:creationId xmlns:a16="http://schemas.microsoft.com/office/drawing/2014/main" id="{6E895D6B-E85F-B8EB-D9B5-454066229E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Tree>
    <p:extLst>
      <p:ext uri="{BB962C8B-B14F-4D97-AF65-F5344CB8AC3E}">
        <p14:creationId xmlns:p14="http://schemas.microsoft.com/office/powerpoint/2010/main" val="1817112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C1305-30F5-A940-A12E-AA027C34E3E6}"/>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25E12EEF-E71A-33E2-BF60-8C2C9B68A98B}"/>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7DE03667-A2C5-7453-A084-9223CC806701}"/>
              </a:ext>
            </a:extLst>
          </p:cNvPr>
          <p:cNvSpPr txBox="1">
            <a:spLocks/>
          </p:cNvSpPr>
          <p:nvPr/>
        </p:nvSpPr>
        <p:spPr>
          <a:xfrm>
            <a:off x="-1659359" y="578487"/>
            <a:ext cx="11930750"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1" dirty="0">
                <a:latin typeface="Lora" pitchFamily="2" charset="0"/>
              </a:rPr>
              <a:t>Recent policy changes in migrant labour integration</a:t>
            </a:r>
          </a:p>
        </p:txBody>
      </p:sp>
      <p:pic>
        <p:nvPicPr>
          <p:cNvPr id="5" name="Picture 4">
            <a:extLst>
              <a:ext uri="{FF2B5EF4-FFF2-40B4-BE49-F238E27FC236}">
                <a16:creationId xmlns:a16="http://schemas.microsoft.com/office/drawing/2014/main" id="{1BA4B892-D64A-97AD-9B42-F1279C315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7" name="CuadroTexto 6">
            <a:extLst>
              <a:ext uri="{FF2B5EF4-FFF2-40B4-BE49-F238E27FC236}">
                <a16:creationId xmlns:a16="http://schemas.microsoft.com/office/drawing/2014/main" id="{7EC838FA-4DC2-6C9E-478B-8613CB80FCE6}"/>
              </a:ext>
            </a:extLst>
          </p:cNvPr>
          <p:cNvSpPr txBox="1"/>
          <p:nvPr/>
        </p:nvSpPr>
        <p:spPr>
          <a:xfrm>
            <a:off x="443040" y="1372267"/>
            <a:ext cx="11344041" cy="2411942"/>
          </a:xfrm>
          <a:prstGeom prst="rect">
            <a:avLst/>
          </a:prstGeom>
          <a:noFill/>
        </p:spPr>
        <p:txBody>
          <a:bodyPr wrap="square">
            <a:spAutoFit/>
          </a:bodyPr>
          <a:lstStyle/>
          <a:p>
            <a:pPr defTabSz="179388">
              <a:lnSpc>
                <a:spcPct val="150000"/>
              </a:lnSpc>
              <a:tabLst>
                <a:tab pos="179388" algn="l"/>
                <a:tab pos="623888" algn="l"/>
                <a:tab pos="984250" algn="l"/>
                <a:tab pos="1163638" algn="l"/>
              </a:tabLst>
            </a:pPr>
            <a:r>
              <a:rPr lang="es-ES" b="1" dirty="0">
                <a:latin typeface="Lora" pitchFamily="2" charset="0"/>
              </a:rPr>
              <a:t>Reform of the Immigration Regulation (RD 1155/2024</a:t>
            </a:r>
            <a:r>
              <a:rPr lang="es-ES" b="1" dirty="0">
                <a:latin typeface="Lora" pitchFamily="2" charset="0"/>
                <a:sym typeface="Wingdings" panose="05000000000000000000" pitchFamily="2" charset="2"/>
              </a:rPr>
              <a:t>)</a:t>
            </a:r>
          </a:p>
          <a:p>
            <a:pPr marL="285750" indent="-285750" defTabSz="179388">
              <a:lnSpc>
                <a:spcPct val="150000"/>
              </a:lnSpc>
              <a:buFontTx/>
              <a:buChar char="-"/>
              <a:tabLst>
                <a:tab pos="179388" algn="l"/>
                <a:tab pos="623888" algn="l"/>
                <a:tab pos="984250" algn="l"/>
                <a:tab pos="1163638" algn="l"/>
              </a:tabLst>
            </a:pPr>
            <a:r>
              <a:rPr lang="es-ES" sz="1400" dirty="0" err="1">
                <a:latin typeface="Lora" pitchFamily="2" charset="0"/>
              </a:rPr>
              <a:t>Improving</a:t>
            </a:r>
            <a:r>
              <a:rPr lang="es-ES" sz="1400" dirty="0">
                <a:latin typeface="Lora" pitchFamily="2" charset="0"/>
              </a:rPr>
              <a:t> </a:t>
            </a:r>
            <a:r>
              <a:rPr lang="en-US" sz="1400" dirty="0">
                <a:latin typeface="Lora" pitchFamily="2" charset="0"/>
              </a:rPr>
              <a:t>access to and conditions of residence and work: legal status; skills shortages; transitions to work; qualified labour</a:t>
            </a:r>
          </a:p>
          <a:p>
            <a:pPr marL="742950" lvl="1" indent="-285750" defTabSz="179388">
              <a:lnSpc>
                <a:spcPct val="150000"/>
              </a:lnSpc>
              <a:buFontTx/>
              <a:buChar char="-"/>
              <a:tabLst>
                <a:tab pos="179388" algn="l"/>
                <a:tab pos="623888" algn="l"/>
                <a:tab pos="984250" algn="l"/>
                <a:tab pos="1163638" algn="l"/>
              </a:tabLst>
            </a:pPr>
            <a:r>
              <a:rPr lang="en-US" sz="1400" u="sng" dirty="0">
                <a:latin typeface="Lora" pitchFamily="2" charset="0"/>
              </a:rPr>
              <a:t>Job‑search visa</a:t>
            </a:r>
            <a:r>
              <a:rPr lang="en-US" sz="1400" dirty="0">
                <a:latin typeface="Lora" pitchFamily="2" charset="0"/>
              </a:rPr>
              <a:t>: children/grandchildren of Spaniards; specific occupations and territories</a:t>
            </a:r>
          </a:p>
          <a:p>
            <a:pPr marL="742950" lvl="1" indent="-285750" defTabSz="179388">
              <a:lnSpc>
                <a:spcPct val="150000"/>
              </a:lnSpc>
              <a:buFontTx/>
              <a:buChar char="-"/>
              <a:tabLst>
                <a:tab pos="179388" algn="l"/>
                <a:tab pos="623888" algn="l"/>
                <a:tab pos="984250" algn="l"/>
                <a:tab pos="1163638" algn="l"/>
              </a:tabLst>
            </a:pPr>
            <a:r>
              <a:rPr lang="en-US" sz="1400" u="sng" dirty="0">
                <a:latin typeface="Lora" pitchFamily="2" charset="0"/>
              </a:rPr>
              <a:t>Long‑term study and training permits</a:t>
            </a:r>
          </a:p>
          <a:p>
            <a:pPr marL="742950" lvl="1" indent="-285750" defTabSz="179388">
              <a:lnSpc>
                <a:spcPct val="150000"/>
              </a:lnSpc>
              <a:buFontTx/>
              <a:buChar char="-"/>
              <a:tabLst>
                <a:tab pos="179388" algn="l"/>
                <a:tab pos="623888" algn="l"/>
                <a:tab pos="984250" algn="l"/>
                <a:tab pos="1163638" algn="l"/>
              </a:tabLst>
            </a:pPr>
            <a:r>
              <a:rPr lang="en-US" sz="1400" u="sng" dirty="0">
                <a:latin typeface="Lora" pitchFamily="2" charset="0"/>
              </a:rPr>
              <a:t>Seasonal individual work permits</a:t>
            </a:r>
            <a:r>
              <a:rPr lang="en-US" sz="1400" dirty="0">
                <a:latin typeface="Lora" pitchFamily="2" charset="0"/>
              </a:rPr>
              <a:t> (complementing GECCO) </a:t>
            </a:r>
          </a:p>
          <a:p>
            <a:pPr marL="742950" lvl="1" indent="-285750" defTabSz="179388">
              <a:lnSpc>
                <a:spcPct val="150000"/>
              </a:lnSpc>
              <a:buFontTx/>
              <a:buChar char="-"/>
              <a:tabLst>
                <a:tab pos="179388" algn="l"/>
                <a:tab pos="623888" algn="l"/>
                <a:tab pos="984250" algn="l"/>
                <a:tab pos="1163638" algn="l"/>
              </a:tabLst>
            </a:pPr>
            <a:r>
              <a:rPr lang="en-US" sz="1400" u="sng" dirty="0">
                <a:latin typeface="Lora" pitchFamily="2" charset="0"/>
              </a:rPr>
              <a:t>Arraigo</a:t>
            </a:r>
            <a:r>
              <a:rPr lang="en-US" sz="1400" dirty="0">
                <a:latin typeface="Lora" pitchFamily="2" charset="0"/>
              </a:rPr>
              <a:t>: reform types (</a:t>
            </a:r>
            <a:r>
              <a:rPr lang="en-US" sz="1400" i="1" dirty="0">
                <a:latin typeface="Lora" pitchFamily="2" charset="0"/>
              </a:rPr>
              <a:t>sociolaboral</a:t>
            </a:r>
            <a:r>
              <a:rPr lang="en-US" sz="1400" dirty="0">
                <a:latin typeface="Lora" pitchFamily="2" charset="0"/>
              </a:rPr>
              <a:t>, </a:t>
            </a:r>
            <a:r>
              <a:rPr lang="en-US" sz="1400" i="1" dirty="0">
                <a:latin typeface="Lora" pitchFamily="2" charset="0"/>
              </a:rPr>
              <a:t>social</a:t>
            </a:r>
            <a:r>
              <a:rPr lang="en-US" sz="1400" dirty="0">
                <a:latin typeface="Lora" pitchFamily="2" charset="0"/>
              </a:rPr>
              <a:t>, </a:t>
            </a:r>
            <a:r>
              <a:rPr lang="en-US" sz="1400" i="1" dirty="0">
                <a:latin typeface="Lora" pitchFamily="2" charset="0"/>
              </a:rPr>
              <a:t>familiar</a:t>
            </a:r>
            <a:r>
              <a:rPr lang="en-US" sz="1400" dirty="0">
                <a:latin typeface="Lora" pitchFamily="2" charset="0"/>
              </a:rPr>
              <a:t>, </a:t>
            </a:r>
            <a:r>
              <a:rPr lang="en-US" sz="1400" i="1" dirty="0">
                <a:latin typeface="Lora" pitchFamily="2" charset="0"/>
              </a:rPr>
              <a:t>socioformativo</a:t>
            </a:r>
            <a:r>
              <a:rPr lang="en-US" sz="1400" dirty="0">
                <a:latin typeface="Lora" pitchFamily="2" charset="0"/>
              </a:rPr>
              <a:t>) &amp; new (</a:t>
            </a:r>
            <a:r>
              <a:rPr lang="en-US" sz="1400" i="1" dirty="0">
                <a:latin typeface="Lora" pitchFamily="2" charset="0"/>
              </a:rPr>
              <a:t>segunda oportunidad</a:t>
            </a:r>
            <a:r>
              <a:rPr lang="en-US" sz="1400" dirty="0">
                <a:latin typeface="Lora" pitchFamily="2" charset="0"/>
              </a:rPr>
              <a:t>) </a:t>
            </a:r>
            <a:r>
              <a:rPr lang="en-US" sz="1400" dirty="0">
                <a:latin typeface="Lora" pitchFamily="2" charset="0"/>
                <a:sym typeface="Wingdings" panose="05000000000000000000" pitchFamily="2" charset="2"/>
              </a:rPr>
              <a:t> work</a:t>
            </a:r>
          </a:p>
          <a:p>
            <a:pPr defTabSz="179388">
              <a:lnSpc>
                <a:spcPct val="150000"/>
              </a:lnSpc>
              <a:tabLst>
                <a:tab pos="179388" algn="l"/>
                <a:tab pos="623888" algn="l"/>
                <a:tab pos="984250" algn="l"/>
                <a:tab pos="1163638" algn="l"/>
              </a:tabLst>
            </a:pPr>
            <a:r>
              <a:rPr lang="en-US" sz="1400" dirty="0">
                <a:latin typeface="Lora" pitchFamily="2" charset="0"/>
              </a:rPr>
              <a:t>-	  Positive impact (early evidences), but implementation challenges remains (</a:t>
            </a:r>
            <a:r>
              <a:rPr lang="en-US" sz="1400" i="1" dirty="0">
                <a:latin typeface="Lora" pitchFamily="2" charset="0"/>
              </a:rPr>
              <a:t>arraigo sociolaboral; socioformativo</a:t>
            </a:r>
            <a:r>
              <a:rPr lang="en-US" sz="1400" dirty="0">
                <a:latin typeface="Lora" pitchFamily="2" charset="0"/>
              </a:rPr>
              <a:t>) </a:t>
            </a:r>
          </a:p>
        </p:txBody>
      </p:sp>
      <p:sp>
        <p:nvSpPr>
          <p:cNvPr id="6" name="CuadroTexto 5">
            <a:extLst>
              <a:ext uri="{FF2B5EF4-FFF2-40B4-BE49-F238E27FC236}">
                <a16:creationId xmlns:a16="http://schemas.microsoft.com/office/drawing/2014/main" id="{1D7ED548-ACC6-7F01-85B2-6DA6BF45108B}"/>
              </a:ext>
            </a:extLst>
          </p:cNvPr>
          <p:cNvSpPr txBox="1"/>
          <p:nvPr/>
        </p:nvSpPr>
        <p:spPr>
          <a:xfrm>
            <a:off x="443041" y="3784209"/>
            <a:ext cx="11344040" cy="1930721"/>
          </a:xfrm>
          <a:prstGeom prst="rect">
            <a:avLst/>
          </a:prstGeom>
          <a:noFill/>
        </p:spPr>
        <p:txBody>
          <a:bodyPr wrap="square">
            <a:spAutoFit/>
          </a:bodyPr>
          <a:lstStyle/>
          <a:p>
            <a:pPr defTabSz="179388">
              <a:lnSpc>
                <a:spcPct val="150000"/>
              </a:lnSpc>
              <a:tabLst>
                <a:tab pos="179388" algn="l"/>
                <a:tab pos="623888" algn="l"/>
                <a:tab pos="984250" algn="l"/>
                <a:tab pos="1163638" algn="l"/>
              </a:tabLst>
            </a:pPr>
            <a:r>
              <a:rPr lang="en-US" b="1" dirty="0">
                <a:latin typeface="Lora" pitchFamily="2" charset="0"/>
              </a:rPr>
              <a:t>Regularization (2026)</a:t>
            </a:r>
          </a:p>
          <a:p>
            <a:pPr marL="285750" indent="-285750" defTabSz="179388">
              <a:lnSpc>
                <a:spcPct val="150000"/>
              </a:lnSpc>
              <a:buFontTx/>
              <a:buChar char="-"/>
              <a:tabLst>
                <a:tab pos="179388" algn="l"/>
                <a:tab pos="623888" algn="l"/>
                <a:tab pos="984250" algn="l"/>
                <a:tab pos="1163638" algn="l"/>
              </a:tabLst>
            </a:pPr>
            <a:r>
              <a:rPr lang="en-US" sz="1400" dirty="0">
                <a:latin typeface="Lora" pitchFamily="2" charset="0"/>
              </a:rPr>
              <a:t>Undocumented migrants and Asylum seekers (before 31.21.2025) </a:t>
            </a:r>
            <a:r>
              <a:rPr lang="en-US" sz="1400" dirty="0">
                <a:latin typeface="Lora" pitchFamily="2" charset="0"/>
                <a:sym typeface="Wingdings" panose="05000000000000000000" pitchFamily="2" charset="2"/>
              </a:rPr>
              <a:t> 1-year residence and work permit (renewable)</a:t>
            </a:r>
          </a:p>
          <a:p>
            <a:pPr marL="285750"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Potential beneficiaries: 0,5-1 million people</a:t>
            </a:r>
          </a:p>
          <a:p>
            <a:pPr marL="285750"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Expected impact: social equality; economic and fiscal impact; labour market</a:t>
            </a:r>
          </a:p>
          <a:p>
            <a:pPr marL="342900" indent="-342900" defTabSz="179388">
              <a:lnSpc>
                <a:spcPct val="150000"/>
              </a:lnSpc>
              <a:buFontTx/>
              <a:buChar char="-"/>
              <a:tabLst>
                <a:tab pos="179388" algn="l"/>
                <a:tab pos="623888" algn="l"/>
                <a:tab pos="984250" algn="l"/>
                <a:tab pos="1163638" algn="l"/>
              </a:tabLst>
            </a:pPr>
            <a:endParaRPr lang="en-US" sz="2200" dirty="0">
              <a:latin typeface="Lora" pitchFamily="2" charset="0"/>
            </a:endParaRPr>
          </a:p>
        </p:txBody>
      </p:sp>
    </p:spTree>
    <p:extLst>
      <p:ext uri="{BB962C8B-B14F-4D97-AF65-F5344CB8AC3E}">
        <p14:creationId xmlns:p14="http://schemas.microsoft.com/office/powerpoint/2010/main" val="3918016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C2B2-E4E9-AA5F-1149-32FB9DA633F5}"/>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2FA94B48-E7AF-25D4-4513-31C3BB40D2AE}"/>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94612762-C209-C741-54CD-D7300FB79541}"/>
              </a:ext>
            </a:extLst>
          </p:cNvPr>
          <p:cNvSpPr txBox="1">
            <a:spLocks/>
          </p:cNvSpPr>
          <p:nvPr/>
        </p:nvSpPr>
        <p:spPr>
          <a:xfrm>
            <a:off x="-779198" y="578487"/>
            <a:ext cx="1134404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1" dirty="0">
                <a:latin typeface="Lora" pitchFamily="2" charset="0"/>
              </a:rPr>
              <a:t>Migrant labor market integration in Spain: traits and trends</a:t>
            </a:r>
            <a:endParaRPr lang="fr-FR" b="1" dirty="0">
              <a:latin typeface="Lora" pitchFamily="2" charset="0"/>
            </a:endParaRPr>
          </a:p>
        </p:txBody>
      </p:sp>
      <p:pic>
        <p:nvPicPr>
          <p:cNvPr id="5" name="Picture 4">
            <a:extLst>
              <a:ext uri="{FF2B5EF4-FFF2-40B4-BE49-F238E27FC236}">
                <a16:creationId xmlns:a16="http://schemas.microsoft.com/office/drawing/2014/main" id="{3D9BD8B4-76FD-13C7-E14E-60469C79D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7" name="CuadroTexto 6">
            <a:extLst>
              <a:ext uri="{FF2B5EF4-FFF2-40B4-BE49-F238E27FC236}">
                <a16:creationId xmlns:a16="http://schemas.microsoft.com/office/drawing/2014/main" id="{5E2CCF82-AA33-AAAA-0824-2DE5C6E6FE02}"/>
              </a:ext>
            </a:extLst>
          </p:cNvPr>
          <p:cNvSpPr txBox="1"/>
          <p:nvPr/>
        </p:nvSpPr>
        <p:spPr>
          <a:xfrm>
            <a:off x="443042" y="1343063"/>
            <a:ext cx="11808657" cy="4679743"/>
          </a:xfrm>
          <a:prstGeom prst="rect">
            <a:avLst/>
          </a:prstGeom>
          <a:noFill/>
        </p:spPr>
        <p:txBody>
          <a:bodyPr wrap="square">
            <a:spAutoFit/>
          </a:bodyPr>
          <a:lstStyle/>
          <a:p>
            <a:pPr defTabSz="179388">
              <a:lnSpc>
                <a:spcPct val="150000"/>
              </a:lnSpc>
              <a:tabLst>
                <a:tab pos="179388" algn="l"/>
                <a:tab pos="623888" algn="l"/>
                <a:tab pos="984250" algn="l"/>
                <a:tab pos="1163638" algn="l"/>
              </a:tabLst>
            </a:pPr>
            <a:r>
              <a:rPr lang="en-US" b="1" dirty="0">
                <a:latin typeface="Lora" pitchFamily="2" charset="0"/>
                <a:sym typeface="Wingdings" panose="05000000000000000000" pitchFamily="2" charset="2"/>
              </a:rPr>
              <a:t>High Quantity: Scale and Economic Relevance</a:t>
            </a:r>
          </a:p>
          <a:p>
            <a:pPr marL="285750"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Size and relevance of </a:t>
            </a:r>
            <a:r>
              <a:rPr lang="en-US" sz="1400" b="1" dirty="0">
                <a:latin typeface="Lora" pitchFamily="2" charset="0"/>
                <a:sym typeface="Wingdings" panose="05000000000000000000" pitchFamily="2" charset="2"/>
              </a:rPr>
              <a:t>migrant workforce</a:t>
            </a:r>
            <a:r>
              <a:rPr lang="en-US" sz="1400" dirty="0">
                <a:latin typeface="Lora" pitchFamily="2" charset="0"/>
                <a:sym typeface="Wingdings" panose="05000000000000000000" pitchFamily="2" charset="2"/>
              </a:rPr>
              <a:t>: 80% of new jobs in 2024; </a:t>
            </a:r>
            <a:r>
              <a:rPr lang="en-US" sz="1400" dirty="0">
                <a:latin typeface="Lora" pitchFamily="2" charset="0"/>
              </a:rPr>
              <a:t>21% of active workforce (women!)</a:t>
            </a:r>
          </a:p>
          <a:p>
            <a:pPr marL="285750" indent="-285750" defTabSz="179388">
              <a:lnSpc>
                <a:spcPct val="150000"/>
              </a:lnSpc>
              <a:buFontTx/>
              <a:buChar char="-"/>
              <a:tabLst>
                <a:tab pos="179388" algn="l"/>
                <a:tab pos="623888" algn="l"/>
                <a:tab pos="984250" algn="l"/>
                <a:tab pos="1163638" algn="l"/>
              </a:tabLst>
            </a:pPr>
            <a:r>
              <a:rPr lang="en-US" sz="1400" dirty="0">
                <a:latin typeface="Lora" pitchFamily="2" charset="0"/>
              </a:rPr>
              <a:t>Indispensable in </a:t>
            </a:r>
            <a:r>
              <a:rPr lang="en-US" sz="1400" b="1" dirty="0">
                <a:latin typeface="Lora" pitchFamily="2" charset="0"/>
              </a:rPr>
              <a:t>key sectors</a:t>
            </a:r>
            <a:r>
              <a:rPr lang="en-US" sz="1400" dirty="0">
                <a:latin typeface="Lora" pitchFamily="2" charset="0"/>
              </a:rPr>
              <a:t>: care, agriculture, hospitality, delivery, construction and related services</a:t>
            </a:r>
          </a:p>
          <a:p>
            <a:pPr marL="285750" indent="-285750" defTabSz="179388">
              <a:lnSpc>
                <a:spcPct val="150000"/>
              </a:lnSpc>
              <a:spcAft>
                <a:spcPts val="1200"/>
              </a:spcAft>
              <a:buFontTx/>
              <a:buChar char="-"/>
              <a:tabLst>
                <a:tab pos="179388" algn="l"/>
                <a:tab pos="623888" algn="l"/>
                <a:tab pos="984250" algn="l"/>
                <a:tab pos="1163638" algn="l"/>
              </a:tabLst>
            </a:pPr>
            <a:r>
              <a:rPr lang="en-US" sz="1400" b="1" dirty="0">
                <a:latin typeface="Lora" pitchFamily="2" charset="0"/>
                <a:sym typeface="Wingdings" panose="05000000000000000000" pitchFamily="2" charset="2"/>
              </a:rPr>
              <a:t>Systemic contribution</a:t>
            </a:r>
            <a:r>
              <a:rPr lang="en-US" sz="1400" dirty="0">
                <a:latin typeface="Lora" pitchFamily="2" charset="0"/>
                <a:sym typeface="Wingdings" panose="05000000000000000000" pitchFamily="2" charset="2"/>
              </a:rPr>
              <a:t>: direct and indirect economic and fiscal impact</a:t>
            </a:r>
          </a:p>
          <a:p>
            <a:pPr marL="0" lvl="1" indent="-457200" defTabSz="179388">
              <a:lnSpc>
                <a:spcPct val="150000"/>
              </a:lnSpc>
              <a:tabLst>
                <a:tab pos="179388" algn="l"/>
                <a:tab pos="623888" algn="l"/>
                <a:tab pos="984250" algn="l"/>
                <a:tab pos="1163638" algn="l"/>
              </a:tabLst>
            </a:pPr>
            <a:r>
              <a:rPr lang="en-US" b="1" dirty="0">
                <a:latin typeface="Lora" pitchFamily="2" charset="0"/>
                <a:sym typeface="Wingdings" panose="05000000000000000000" pitchFamily="2" charset="2"/>
              </a:rPr>
              <a:t>Low Quality: Unequal and Precarious Labour Market Integration</a:t>
            </a:r>
          </a:p>
          <a:p>
            <a:pPr marL="285750" lvl="1" indent="-285750" defTabSz="179388">
              <a:lnSpc>
                <a:spcPct val="150000"/>
              </a:lnSpc>
              <a:buFontTx/>
              <a:buChar char="-"/>
              <a:tabLst>
                <a:tab pos="179388" algn="l"/>
                <a:tab pos="623888" algn="l"/>
                <a:tab pos="984250" algn="l"/>
                <a:tab pos="1163638" algn="l"/>
              </a:tabLst>
            </a:pPr>
            <a:r>
              <a:rPr lang="en-US" sz="1400" b="1" dirty="0">
                <a:latin typeface="Lora" pitchFamily="2" charset="0"/>
                <a:sym typeface="Wingdings" panose="05000000000000000000" pitchFamily="2" charset="2"/>
              </a:rPr>
              <a:t>Lower wages</a:t>
            </a:r>
            <a:r>
              <a:rPr lang="en-US" sz="1400" dirty="0">
                <a:latin typeface="Lora" pitchFamily="2" charset="0"/>
                <a:sym typeface="Wingdings" panose="05000000000000000000" pitchFamily="2" charset="2"/>
              </a:rPr>
              <a:t>: migrants earn systematically less than native workers (women!)</a:t>
            </a:r>
          </a:p>
          <a:p>
            <a:pPr marL="285750" lvl="1"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Concentration in </a:t>
            </a:r>
            <a:r>
              <a:rPr lang="en-US" sz="1400" b="1" dirty="0">
                <a:latin typeface="Lora" pitchFamily="2" charset="0"/>
                <a:sym typeface="Wingdings" panose="05000000000000000000" pitchFamily="2" charset="2"/>
              </a:rPr>
              <a:t>low(er)-skilled jobs</a:t>
            </a:r>
            <a:r>
              <a:rPr lang="en-US" sz="1400" dirty="0">
                <a:latin typeface="Lora" pitchFamily="2" charset="0"/>
                <a:sym typeface="Wingdings" panose="05000000000000000000" pitchFamily="2" charset="2"/>
              </a:rPr>
              <a:t>  lower education levels; but also overqualification (1/3  vs 1/4 of natives)</a:t>
            </a:r>
          </a:p>
          <a:p>
            <a:pPr marL="285750" lvl="1"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Higher </a:t>
            </a:r>
            <a:r>
              <a:rPr lang="en-US" sz="1400" b="1" dirty="0">
                <a:latin typeface="Lora" pitchFamily="2" charset="0"/>
                <a:sym typeface="Wingdings" panose="05000000000000000000" pitchFamily="2" charset="2"/>
              </a:rPr>
              <a:t>unemployment</a:t>
            </a:r>
            <a:r>
              <a:rPr lang="en-US" sz="1400" dirty="0">
                <a:latin typeface="Lora" pitchFamily="2" charset="0"/>
                <a:sym typeface="Wingdings" panose="05000000000000000000" pitchFamily="2" charset="2"/>
              </a:rPr>
              <a:t>: long-term (1/3 vs 1/6 of natives); combined with lower access to unemployment-related benefits</a:t>
            </a:r>
          </a:p>
          <a:p>
            <a:pPr marL="285750" lvl="1" indent="-285750" defTabSz="179388">
              <a:lnSpc>
                <a:spcPct val="150000"/>
              </a:lnSpc>
              <a:buFontTx/>
              <a:buChar char="-"/>
              <a:tabLst>
                <a:tab pos="179388" algn="l"/>
                <a:tab pos="623888" algn="l"/>
                <a:tab pos="984250" algn="l"/>
                <a:tab pos="1163638" algn="l"/>
              </a:tabLst>
            </a:pPr>
            <a:r>
              <a:rPr lang="en-US" sz="1400" dirty="0">
                <a:latin typeface="Lora" pitchFamily="2" charset="0"/>
                <a:sym typeface="Wingdings" panose="05000000000000000000" pitchFamily="2" charset="2"/>
              </a:rPr>
              <a:t>Precarious </a:t>
            </a:r>
            <a:r>
              <a:rPr lang="en-US" sz="1400" b="1" dirty="0">
                <a:latin typeface="Lora" pitchFamily="2" charset="0"/>
                <a:sym typeface="Wingdings" panose="05000000000000000000" pitchFamily="2" charset="2"/>
              </a:rPr>
              <a:t>employment patterns</a:t>
            </a:r>
            <a:r>
              <a:rPr lang="en-US" sz="1400" dirty="0">
                <a:latin typeface="Lora" pitchFamily="2" charset="0"/>
                <a:sym typeface="Wingdings" panose="05000000000000000000" pitchFamily="2" charset="2"/>
              </a:rPr>
              <a:t>: higher incidence of temporary and part-time contracts </a:t>
            </a:r>
          </a:p>
          <a:p>
            <a:pPr marL="285750" lvl="1" indent="-285750" defTabSz="179388">
              <a:lnSpc>
                <a:spcPct val="150000"/>
              </a:lnSpc>
              <a:buFontTx/>
              <a:buChar char="-"/>
              <a:tabLst>
                <a:tab pos="179388" algn="l"/>
                <a:tab pos="623888" algn="l"/>
                <a:tab pos="984250" algn="l"/>
                <a:tab pos="1163638" algn="l"/>
              </a:tabLst>
            </a:pPr>
            <a:r>
              <a:rPr lang="en-US" sz="1400" b="1" dirty="0">
                <a:latin typeface="Lora" pitchFamily="2" charset="0"/>
                <a:sym typeface="Wingdings" panose="05000000000000000000" pitchFamily="2" charset="2"/>
              </a:rPr>
              <a:t>Irregular employment</a:t>
            </a:r>
            <a:r>
              <a:rPr lang="en-US" sz="1400" dirty="0">
                <a:latin typeface="Lora" pitchFamily="2" charset="0"/>
                <a:sym typeface="Wingdings" panose="05000000000000000000" pitchFamily="2" charset="2"/>
              </a:rPr>
              <a:t>: significant share of workers without valid residence permits and/or formal labour contracts</a:t>
            </a:r>
          </a:p>
          <a:p>
            <a:pPr marL="285750" lvl="1" indent="-285750" defTabSz="179388">
              <a:lnSpc>
                <a:spcPct val="150000"/>
              </a:lnSpc>
              <a:buFontTx/>
              <a:buChar char="-"/>
              <a:tabLst>
                <a:tab pos="179388" algn="l"/>
                <a:tab pos="623888" algn="l"/>
                <a:tab pos="984250" algn="l"/>
                <a:tab pos="1163638" algn="l"/>
              </a:tabLst>
            </a:pPr>
            <a:r>
              <a:rPr lang="en-US" sz="1400" b="1" dirty="0">
                <a:latin typeface="Lora" pitchFamily="2" charset="0"/>
                <a:sym typeface="Wingdings" panose="05000000000000000000" pitchFamily="2" charset="2"/>
              </a:rPr>
              <a:t>Barriers</a:t>
            </a:r>
            <a:r>
              <a:rPr lang="en-US" sz="1400" dirty="0">
                <a:latin typeface="Lora" pitchFamily="2" charset="0"/>
                <a:sym typeface="Wingdings" panose="05000000000000000000" pitchFamily="2" charset="2"/>
              </a:rPr>
              <a:t> to access and training: additional obstacles to labour market entry and limited access to vocational training</a:t>
            </a:r>
          </a:p>
          <a:p>
            <a:pPr marL="285750" lvl="1" indent="-285750" defTabSz="179388">
              <a:lnSpc>
                <a:spcPct val="150000"/>
              </a:lnSpc>
              <a:buFontTx/>
              <a:buChar char="-"/>
              <a:tabLst>
                <a:tab pos="179388" algn="l"/>
                <a:tab pos="623888" algn="l"/>
                <a:tab pos="984250" algn="l"/>
                <a:tab pos="1163638" algn="l"/>
              </a:tabLst>
            </a:pPr>
            <a:r>
              <a:rPr lang="en-US" sz="1400" b="1" dirty="0">
                <a:latin typeface="Lora" pitchFamily="2" charset="0"/>
                <a:sym typeface="Wingdings" panose="05000000000000000000" pitchFamily="2" charset="2"/>
              </a:rPr>
              <a:t>Precarity</a:t>
            </a:r>
            <a:r>
              <a:rPr lang="en-US" sz="1400" dirty="0">
                <a:latin typeface="Lora" pitchFamily="2" charset="0"/>
                <a:sym typeface="Wingdings" panose="05000000000000000000" pitchFamily="2" charset="2"/>
              </a:rPr>
              <a:t>: higher exposure to exploitation, poverty, and multidimensional precarity (housing, health, material conditions)</a:t>
            </a:r>
          </a:p>
          <a:p>
            <a:pPr marL="0" lvl="1" indent="-457200" defTabSz="179388">
              <a:lnSpc>
                <a:spcPct val="150000"/>
              </a:lnSpc>
              <a:tabLst>
                <a:tab pos="179388" algn="l"/>
                <a:tab pos="623888" algn="l"/>
                <a:tab pos="984250" algn="l"/>
                <a:tab pos="1163638" algn="l"/>
              </a:tabLst>
            </a:pPr>
            <a:endParaRPr lang="en-US" b="1" dirty="0">
              <a:latin typeface="Lora" pitchFamily="2" charset="0"/>
              <a:sym typeface="Wingdings" panose="05000000000000000000" pitchFamily="2" charset="2"/>
            </a:endParaRPr>
          </a:p>
        </p:txBody>
      </p:sp>
    </p:spTree>
    <p:extLst>
      <p:ext uri="{BB962C8B-B14F-4D97-AF65-F5344CB8AC3E}">
        <p14:creationId xmlns:p14="http://schemas.microsoft.com/office/powerpoint/2010/main" val="3273270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4B4F0-CCB9-FD40-2D18-8D0D9B599770}"/>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6D333C6B-5CB8-2129-BA60-6DB7D1956573}"/>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1E159197-BF2A-8EE4-D717-E8F9B1BAFE5E}"/>
              </a:ext>
            </a:extLst>
          </p:cNvPr>
          <p:cNvSpPr txBox="1">
            <a:spLocks/>
          </p:cNvSpPr>
          <p:nvPr/>
        </p:nvSpPr>
        <p:spPr>
          <a:xfrm>
            <a:off x="131242" y="578487"/>
            <a:ext cx="1134404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latin typeface="Lora" pitchFamily="2" charset="0"/>
              </a:rPr>
              <a:t>Migrant labor market integration: challenges &amp; policy leverage</a:t>
            </a:r>
            <a:endParaRPr lang="fr-FR" sz="2800" b="1" dirty="0">
              <a:latin typeface="Lora" pitchFamily="2" charset="0"/>
            </a:endParaRPr>
          </a:p>
        </p:txBody>
      </p:sp>
      <p:pic>
        <p:nvPicPr>
          <p:cNvPr id="5" name="Picture 4">
            <a:extLst>
              <a:ext uri="{FF2B5EF4-FFF2-40B4-BE49-F238E27FC236}">
                <a16:creationId xmlns:a16="http://schemas.microsoft.com/office/drawing/2014/main" id="{ADD621D1-968F-0F04-F649-C669F1173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6" name="CuadroTexto 5">
            <a:extLst>
              <a:ext uri="{FF2B5EF4-FFF2-40B4-BE49-F238E27FC236}">
                <a16:creationId xmlns:a16="http://schemas.microsoft.com/office/drawing/2014/main" id="{CA0CA5A0-1164-CE7C-A075-6ED63FB277D5}"/>
              </a:ext>
            </a:extLst>
          </p:cNvPr>
          <p:cNvSpPr txBox="1"/>
          <p:nvPr/>
        </p:nvSpPr>
        <p:spPr>
          <a:xfrm>
            <a:off x="355879" y="1456197"/>
            <a:ext cx="11763001" cy="4058740"/>
          </a:xfrm>
          <a:prstGeom prst="rect">
            <a:avLst/>
          </a:prstGeom>
          <a:noFill/>
        </p:spPr>
        <p:txBody>
          <a:bodyPr wrap="square">
            <a:spAutoFit/>
          </a:bodyPr>
          <a:lstStyle/>
          <a:p>
            <a:r>
              <a:rPr lang="en-US" b="1" dirty="0">
                <a:latin typeface="Lora" pitchFamily="2" charset="0"/>
              </a:rPr>
              <a:t>Key Challenges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Labour market segmentation</a:t>
            </a:r>
            <a:r>
              <a:rPr lang="en-US" sz="1400" dirty="0">
                <a:latin typeface="Lora" pitchFamily="2" charset="0"/>
              </a:rPr>
              <a:t>: occupational downgrading, precarious contracts, and concentration in low‑value sectors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Supply–demand mismatch</a:t>
            </a:r>
            <a:r>
              <a:rPr lang="en-US" sz="1400" dirty="0">
                <a:latin typeface="Lora" pitchFamily="2" charset="0"/>
              </a:rPr>
              <a:t>: insufficient alignment between training systems, public employment services, and employers’ needs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Downward occupational mobility</a:t>
            </a:r>
            <a:r>
              <a:rPr lang="en-US" sz="1400" dirty="0">
                <a:latin typeface="Lora" pitchFamily="2" charset="0"/>
              </a:rPr>
              <a:t>: barriers to qualification recognition, skills validation, and access to training</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Administrative and governance bottlenecks</a:t>
            </a:r>
            <a:r>
              <a:rPr lang="en-US" sz="1400" dirty="0">
                <a:latin typeface="Lora" pitchFamily="2" charset="0"/>
              </a:rPr>
              <a:t>: limited capacity, slow and uneven procedures, and fragmented multi‑level governance</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Irregularity and rights gaps</a:t>
            </a:r>
            <a:r>
              <a:rPr lang="en-US" sz="1400" dirty="0">
                <a:latin typeface="Lora" pitchFamily="2" charset="0"/>
              </a:rPr>
              <a:t>: exposure to informal work, exploitation, and reduced access to social protection</a:t>
            </a:r>
            <a:endParaRPr lang="es-ES" sz="1400" dirty="0">
              <a:latin typeface="Lora" pitchFamily="2" charset="0"/>
            </a:endParaRPr>
          </a:p>
          <a:p>
            <a:pPr marL="285750" indent="-285750">
              <a:buFontTx/>
              <a:buChar char="-"/>
            </a:pPr>
            <a:endParaRPr lang="es-ES" sz="1400" dirty="0">
              <a:latin typeface="Lora" pitchFamily="2" charset="0"/>
            </a:endParaRPr>
          </a:p>
          <a:p>
            <a:r>
              <a:rPr lang="en-US" b="1" dirty="0">
                <a:latin typeface="Lora" pitchFamily="2" charset="0"/>
              </a:rPr>
              <a:t>Policy Levers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Strategic legal framework</a:t>
            </a:r>
            <a:r>
              <a:rPr lang="en-US" sz="1400" dirty="0">
                <a:latin typeface="Lora" pitchFamily="2" charset="0"/>
              </a:rPr>
              <a:t>: beyond regulatory reforms towards a coherent framework combining mainstream and targeted policies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Implementation and Funding Mechanisms: </a:t>
            </a:r>
            <a:r>
              <a:rPr lang="en-US" sz="1400" dirty="0">
                <a:latin typeface="Lora" pitchFamily="2" charset="0"/>
              </a:rPr>
              <a:t>enhance resources, multi‑level coordination, and more solid funding mechanisms </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Skills and employability alignment</a:t>
            </a:r>
            <a:r>
              <a:rPr lang="en-US" sz="1400" dirty="0">
                <a:latin typeface="Lora" pitchFamily="2" charset="0"/>
              </a:rPr>
              <a:t>: integrate training, faster recognition of qualifications, skills and experience, to improve matching</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Rights enforcement and job qualit</a:t>
            </a:r>
            <a:r>
              <a:rPr lang="en-US" sz="1400" dirty="0">
                <a:latin typeface="Lora" pitchFamily="2" charset="0"/>
              </a:rPr>
              <a:t>y: stronger labour inspection and equal working conditions and protections</a:t>
            </a:r>
          </a:p>
          <a:p>
            <a:pPr marL="342900" indent="-342900" defTabSz="179388">
              <a:lnSpc>
                <a:spcPct val="150000"/>
              </a:lnSpc>
              <a:buFont typeface="+mj-lt"/>
              <a:buAutoNum type="arabicPeriod"/>
              <a:tabLst>
                <a:tab pos="179388" algn="l"/>
                <a:tab pos="623888" algn="l"/>
                <a:tab pos="984250" algn="l"/>
                <a:tab pos="1163638" algn="l"/>
              </a:tabLst>
            </a:pPr>
            <a:r>
              <a:rPr lang="en-US" sz="1400" b="1" dirty="0">
                <a:latin typeface="Lora" pitchFamily="2" charset="0"/>
              </a:rPr>
              <a:t>Political consensus and continuity</a:t>
            </a:r>
            <a:r>
              <a:rPr lang="en-US" sz="1400" dirty="0">
                <a:latin typeface="Lora" pitchFamily="2" charset="0"/>
              </a:rPr>
              <a:t>: wider and long-tern stakeholders’ consensus, beyond politicization</a:t>
            </a:r>
          </a:p>
        </p:txBody>
      </p:sp>
    </p:spTree>
    <p:extLst>
      <p:ext uri="{BB962C8B-B14F-4D97-AF65-F5344CB8AC3E}">
        <p14:creationId xmlns:p14="http://schemas.microsoft.com/office/powerpoint/2010/main" val="768271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A5F24-D43B-5FC7-1A65-990E0EE9093F}"/>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939D1957-BB02-51C8-8194-D32063C850F7}"/>
              </a:ext>
            </a:extLst>
          </p:cNvPr>
          <p:cNvCxnSpPr/>
          <p:nvPr/>
        </p:nvCxnSpPr>
        <p:spPr>
          <a:xfrm>
            <a:off x="443042" y="134306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84C162A1-389A-CB70-6568-9CB1667F5F7B}"/>
              </a:ext>
            </a:extLst>
          </p:cNvPr>
          <p:cNvSpPr txBox="1">
            <a:spLocks/>
          </p:cNvSpPr>
          <p:nvPr/>
        </p:nvSpPr>
        <p:spPr>
          <a:xfrm>
            <a:off x="-3461185" y="631263"/>
            <a:ext cx="1134404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b="1" dirty="0">
                <a:latin typeface="Lora" pitchFamily="2" charset="0"/>
              </a:rPr>
              <a:t>Key issues for the debate</a:t>
            </a:r>
          </a:p>
        </p:txBody>
      </p:sp>
      <p:pic>
        <p:nvPicPr>
          <p:cNvPr id="5" name="Picture 4">
            <a:extLst>
              <a:ext uri="{FF2B5EF4-FFF2-40B4-BE49-F238E27FC236}">
                <a16:creationId xmlns:a16="http://schemas.microsoft.com/office/drawing/2014/main" id="{C36C99E9-6E8E-417B-DCFB-3EAC0CA97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7" name="CuadroTexto 6">
            <a:extLst>
              <a:ext uri="{FF2B5EF4-FFF2-40B4-BE49-F238E27FC236}">
                <a16:creationId xmlns:a16="http://schemas.microsoft.com/office/drawing/2014/main" id="{03139A76-CD01-CFA7-AFF2-8F4340A61B02}"/>
              </a:ext>
            </a:extLst>
          </p:cNvPr>
          <p:cNvSpPr txBox="1"/>
          <p:nvPr/>
        </p:nvSpPr>
        <p:spPr>
          <a:xfrm>
            <a:off x="443042" y="1448614"/>
            <a:ext cx="11077137" cy="4257832"/>
          </a:xfrm>
          <a:prstGeom prst="rect">
            <a:avLst/>
          </a:prstGeom>
          <a:noFill/>
        </p:spPr>
        <p:txBody>
          <a:bodyPr wrap="square">
            <a:spAutoFit/>
          </a:bodyPr>
          <a:lstStyle/>
          <a:p>
            <a:pPr marL="457200" indent="-457200" algn="l" defTabSz="179388">
              <a:lnSpc>
                <a:spcPct val="150000"/>
              </a:lnSpc>
              <a:buAutoNum type="arabicPeriod"/>
              <a:tabLst>
                <a:tab pos="179388" algn="l"/>
                <a:tab pos="623888" algn="l"/>
                <a:tab pos="984250" algn="l"/>
                <a:tab pos="1163638" algn="l"/>
              </a:tabLst>
            </a:pPr>
            <a:r>
              <a:rPr lang="en-US" sz="1400" b="1" dirty="0">
                <a:latin typeface="Lora" pitchFamily="2" charset="0"/>
              </a:rPr>
              <a:t>Diagnostic </a:t>
            </a:r>
          </a:p>
          <a:p>
            <a:pPr algn="l" defTabSz="179388">
              <a:lnSpc>
                <a:spcPct val="150000"/>
              </a:lnSpc>
              <a:tabLst>
                <a:tab pos="179388" algn="l"/>
                <a:tab pos="447675" algn="l"/>
                <a:tab pos="984250" algn="l"/>
                <a:tab pos="1163638" algn="l"/>
              </a:tabLst>
            </a:pPr>
            <a:r>
              <a:rPr lang="en-US" sz="1400" b="1" dirty="0">
                <a:latin typeface="Lora" pitchFamily="2" charset="0"/>
              </a:rPr>
              <a:t>		</a:t>
            </a:r>
            <a:r>
              <a:rPr lang="en-US" sz="1400" dirty="0">
                <a:latin typeface="Lora" pitchFamily="2" charset="0"/>
              </a:rPr>
              <a:t>From your experience, which elements of the current labour market integration process for migrants in Spain are working 				well, and which ones currently represent the main bottlenecks or system failures?</a:t>
            </a:r>
          </a:p>
          <a:p>
            <a:pPr algn="l" defTabSz="179388">
              <a:lnSpc>
                <a:spcPct val="150000"/>
              </a:lnSpc>
              <a:tabLst>
                <a:tab pos="179388" algn="l"/>
                <a:tab pos="623888" algn="l"/>
                <a:tab pos="984250" algn="l"/>
                <a:tab pos="1163638" algn="l"/>
              </a:tabLst>
            </a:pPr>
            <a:r>
              <a:rPr lang="en-US" sz="1400" dirty="0">
                <a:latin typeface="Lora" pitchFamily="2" charset="0"/>
              </a:rPr>
              <a:t>	      </a:t>
            </a:r>
            <a:r>
              <a:rPr lang="en-US" sz="1400" i="1" dirty="0">
                <a:latin typeface="Lora" pitchFamily="2" charset="0"/>
              </a:rPr>
              <a:t>Desde su experiencia, ¿qué elementos del actual proceso de integración laboral de las personas migrantes en España están    </a:t>
            </a:r>
          </a:p>
          <a:p>
            <a:pPr algn="l" defTabSz="179388">
              <a:lnSpc>
                <a:spcPct val="150000"/>
              </a:lnSpc>
              <a:tabLst>
                <a:tab pos="179388" algn="l"/>
                <a:tab pos="623888" algn="l"/>
                <a:tab pos="984250" algn="l"/>
                <a:tab pos="1163638" algn="l"/>
              </a:tabLst>
            </a:pPr>
            <a:r>
              <a:rPr lang="en-US" sz="1400" i="1" dirty="0">
                <a:latin typeface="Lora" pitchFamily="2" charset="0"/>
              </a:rPr>
              <a:t>          funcionando bien y cuáles representan hoy los principales cuellos de botella o fallos del sistema?</a:t>
            </a:r>
          </a:p>
          <a:p>
            <a:pPr algn="l" defTabSz="179388">
              <a:lnSpc>
                <a:spcPct val="150000"/>
              </a:lnSpc>
              <a:tabLst>
                <a:tab pos="179388" algn="l"/>
                <a:tab pos="623888" algn="l"/>
                <a:tab pos="984250" algn="l"/>
                <a:tab pos="1163638" algn="l"/>
              </a:tabLst>
            </a:pPr>
            <a:endParaRPr lang="en-US" sz="1400" i="1" dirty="0">
              <a:latin typeface="Lora" pitchFamily="2" charset="0"/>
            </a:endParaRPr>
          </a:p>
          <a:p>
            <a:pPr marL="449263" indent="-449263" algn="l" defTabSz="179388">
              <a:lnSpc>
                <a:spcPct val="150000"/>
              </a:lnSpc>
              <a:buAutoNum type="arabicPeriod" startAt="2"/>
              <a:tabLst>
                <a:tab pos="449263" algn="l"/>
                <a:tab pos="623888" algn="l"/>
                <a:tab pos="984250" algn="l"/>
                <a:tab pos="1163638" algn="l"/>
              </a:tabLst>
            </a:pPr>
            <a:r>
              <a:rPr lang="en-US" sz="1400" b="1" dirty="0">
                <a:latin typeface="Lora" pitchFamily="2" charset="0"/>
              </a:rPr>
              <a:t>Forward-looking / policy-oriented</a:t>
            </a:r>
            <a:r>
              <a:rPr lang="en-US" sz="1400" dirty="0">
                <a:latin typeface="Lora" pitchFamily="2" charset="0"/>
              </a:rPr>
              <a:t>: </a:t>
            </a:r>
          </a:p>
          <a:p>
            <a:pPr algn="l" defTabSz="179388">
              <a:lnSpc>
                <a:spcPct val="150000"/>
              </a:lnSpc>
              <a:tabLst>
                <a:tab pos="449263" algn="l"/>
                <a:tab pos="623888" algn="l"/>
                <a:tab pos="984250" algn="l"/>
                <a:tab pos="1163638" algn="l"/>
              </a:tabLst>
            </a:pPr>
            <a:r>
              <a:rPr lang="en-US" sz="1400" dirty="0">
                <a:latin typeface="Lora" pitchFamily="2" charset="0"/>
              </a:rPr>
              <a:t>	Looking ahead to how these processes could be improved, which policy changes or institutional design reforms should be 	prioritised to move towards more effective and fair labour market integration? Which good practices, concrete examples or 	lessons learned could serve as references for Spain?</a:t>
            </a:r>
          </a:p>
          <a:p>
            <a:pPr algn="l" defTabSz="179388">
              <a:lnSpc>
                <a:spcPct val="150000"/>
              </a:lnSpc>
              <a:tabLst>
                <a:tab pos="449263" algn="l"/>
                <a:tab pos="623888" algn="l"/>
                <a:tab pos="984250" algn="l"/>
                <a:tab pos="1163638" algn="l"/>
              </a:tabLst>
            </a:pPr>
            <a:r>
              <a:rPr lang="en-US" sz="1400" dirty="0">
                <a:latin typeface="Lora" pitchFamily="2" charset="0"/>
              </a:rPr>
              <a:t>	</a:t>
            </a:r>
            <a:r>
              <a:rPr lang="en-US" sz="1400" i="1" dirty="0">
                <a:latin typeface="Lora" pitchFamily="2" charset="0"/>
              </a:rPr>
              <a:t>Pensando en cómo mejorar estos procesos, ¿qué cambios de política o de diseño institucional serían prioritarios para avanzar 	hacia una integración laboral más eficaz y justa? ¿Qué buenas prácticas, ejemplos concretos o lecciones aprendidas podrían 	servir de referencia en España?</a:t>
            </a:r>
          </a:p>
        </p:txBody>
      </p:sp>
    </p:spTree>
    <p:extLst>
      <p:ext uri="{BB962C8B-B14F-4D97-AF65-F5344CB8AC3E}">
        <p14:creationId xmlns:p14="http://schemas.microsoft.com/office/powerpoint/2010/main" val="3294893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0EBE-8382-BB8A-C93F-7B5FF37D9AA8}"/>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BCC9C10F-9C15-76C4-EED8-7509879A3CEB}"/>
              </a:ext>
            </a:extLst>
          </p:cNvPr>
          <p:cNvCxnSpPr/>
          <p:nvPr/>
        </p:nvCxnSpPr>
        <p:spPr>
          <a:xfrm>
            <a:off x="449636" y="1249327"/>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DFBC3AFD-9036-3A22-F182-DD19C2916DC8}"/>
              </a:ext>
            </a:extLst>
          </p:cNvPr>
          <p:cNvSpPr txBox="1">
            <a:spLocks/>
          </p:cNvSpPr>
          <p:nvPr/>
        </p:nvSpPr>
        <p:spPr>
          <a:xfrm>
            <a:off x="648278" y="524370"/>
            <a:ext cx="6712527"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Family reunification </a:t>
            </a:r>
          </a:p>
        </p:txBody>
      </p:sp>
      <p:sp>
        <p:nvSpPr>
          <p:cNvPr id="14" name="Subtitle 2">
            <a:extLst>
              <a:ext uri="{FF2B5EF4-FFF2-40B4-BE49-F238E27FC236}">
                <a16:creationId xmlns:a16="http://schemas.microsoft.com/office/drawing/2014/main" id="{781370C4-8535-A90B-7916-31B8AE88923F}"/>
              </a:ext>
            </a:extLst>
          </p:cNvPr>
          <p:cNvSpPr txBox="1">
            <a:spLocks/>
          </p:cNvSpPr>
          <p:nvPr/>
        </p:nvSpPr>
        <p:spPr>
          <a:xfrm>
            <a:off x="372610" y="1600137"/>
            <a:ext cx="7262335" cy="4314028"/>
          </a:xfrm>
          <a:prstGeom prst="rect">
            <a:avLst/>
          </a:prstGeom>
          <a:noFill/>
          <a:ln>
            <a:noFill/>
          </a:ln>
        </p:spPr>
        <p:txBody>
          <a:bodyPr vert="horz" wrap="square" lIns="91440" tIns="45720" rIns="91440" bIns="45720" anchor="t" anchorCtr="1" compatLnSpc="1">
            <a:normAutofit fontScale="92500" lnSpcReduction="200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sz="2600" dirty="0">
                <a:latin typeface="Lora" pitchFamily="2" charset="77"/>
                <a:ea typeface="Calibri" panose="020F0502020204030204" pitchFamily="34" charset="0"/>
                <a:cs typeface="Calibri" panose="020F0502020204030204" pitchFamily="34" charset="0"/>
              </a:rPr>
              <a:t>Policies allowing many immigrants to </a:t>
            </a:r>
            <a:r>
              <a:rPr lang="en-US" sz="2600" b="1" dirty="0">
                <a:latin typeface="Lora" pitchFamily="2" charset="77"/>
                <a:ea typeface="Calibri" panose="020F0502020204030204" pitchFamily="34" charset="0"/>
                <a:cs typeface="Calibri" panose="020F0502020204030204" pitchFamily="34" charset="0"/>
              </a:rPr>
              <a:t>reunite with their children and spouse after 1 year</a:t>
            </a:r>
            <a:r>
              <a:rPr lang="en-US" sz="2600" dirty="0">
                <a:latin typeface="Lora" pitchFamily="2" charset="77"/>
                <a:ea typeface="Calibri" panose="020F0502020204030204" pitchFamily="34" charset="0"/>
                <a:cs typeface="Calibri" panose="020F0502020204030204" pitchFamily="34" charset="0"/>
              </a:rPr>
              <a:t> of residence</a:t>
            </a:r>
          </a:p>
          <a:p>
            <a:pPr marL="1028700" lvl="1" indent="-342900">
              <a:lnSpc>
                <a:spcPct val="100000"/>
              </a:lnSpc>
              <a:spcBef>
                <a:spcPts val="0"/>
              </a:spcBef>
              <a:buFont typeface="Wingdings" pitchFamily="2" charset="2"/>
              <a:buChar char="ü"/>
            </a:pPr>
            <a:r>
              <a:rPr lang="en-US" sz="2600" dirty="0">
                <a:latin typeface="Lora" pitchFamily="2" charset="77"/>
                <a:ea typeface="Calibri" panose="020F0502020204030204" pitchFamily="34" charset="0"/>
                <a:cs typeface="Calibri" panose="020F0502020204030204" pitchFamily="34" charset="0"/>
              </a:rPr>
              <a:t>But </a:t>
            </a:r>
            <a:r>
              <a:rPr lang="en-US" sz="2600" b="1" dirty="0">
                <a:latin typeface="Lora" pitchFamily="2" charset="77"/>
                <a:ea typeface="Calibri" panose="020F0502020204030204" pitchFamily="34" charset="0"/>
                <a:cs typeface="Calibri" panose="020F0502020204030204" pitchFamily="34" charset="0"/>
              </a:rPr>
              <a:t>definitions</a:t>
            </a:r>
            <a:r>
              <a:rPr lang="en-US" sz="2600" dirty="0">
                <a:latin typeface="Lora" pitchFamily="2" charset="77"/>
                <a:ea typeface="Calibri" panose="020F0502020204030204" pitchFamily="34" charset="0"/>
                <a:cs typeface="Calibri" panose="020F0502020204030204" pitchFamily="34" charset="0"/>
              </a:rPr>
              <a:t> of dependency for parents, grandparents, and adult children are restricted</a:t>
            </a:r>
          </a:p>
          <a:p>
            <a:pPr marL="342900" indent="-342900" algn="l">
              <a:lnSpc>
                <a:spcPct val="100000"/>
              </a:lnSpc>
              <a:spcBef>
                <a:spcPts val="0"/>
              </a:spcBef>
              <a:buFont typeface="Wingdings" pitchFamily="2" charset="2"/>
              <a:buChar char="ü"/>
            </a:pPr>
            <a:r>
              <a:rPr lang="en-US" sz="2600" b="1" dirty="0">
                <a:latin typeface="Lora" pitchFamily="2" charset="77"/>
                <a:ea typeface="Calibri" panose="020F0502020204030204" pitchFamily="34" charset="0"/>
                <a:cs typeface="Calibri" panose="020F0502020204030204" pitchFamily="34" charset="0"/>
              </a:rPr>
              <a:t>No integration or language requirement </a:t>
            </a:r>
            <a:r>
              <a:rPr lang="en-US" sz="2600" dirty="0">
                <a:latin typeface="Lora" pitchFamily="2" charset="77"/>
                <a:ea typeface="Calibri" panose="020F0502020204030204" pitchFamily="34" charset="0"/>
                <a:cs typeface="Calibri" panose="020F0502020204030204" pitchFamily="34" charset="0"/>
              </a:rPr>
              <a:t>for reunification</a:t>
            </a:r>
          </a:p>
          <a:p>
            <a:pPr marL="342900" indent="-342900" algn="l">
              <a:lnSpc>
                <a:spcPct val="100000"/>
              </a:lnSpc>
              <a:spcBef>
                <a:spcPts val="0"/>
              </a:spcBef>
              <a:buFont typeface="Wingdings" pitchFamily="2" charset="2"/>
              <a:buChar char="ü"/>
            </a:pPr>
            <a:r>
              <a:rPr lang="en-US" sz="2600" b="1" dirty="0">
                <a:latin typeface="Lora" pitchFamily="2" charset="77"/>
                <a:ea typeface="Calibri" panose="020F0502020204030204" pitchFamily="34" charset="0"/>
                <a:cs typeface="Calibri" panose="020F0502020204030204" pitchFamily="34" charset="0"/>
              </a:rPr>
              <a:t>Strict economic conditions</a:t>
            </a:r>
          </a:p>
          <a:p>
            <a:pPr marL="342900" indent="-342900" algn="l">
              <a:lnSpc>
                <a:spcPct val="100000"/>
              </a:lnSpc>
              <a:spcBef>
                <a:spcPts val="0"/>
              </a:spcBef>
              <a:buFont typeface="Wingdings" pitchFamily="2" charset="2"/>
              <a:buChar char="ü"/>
            </a:pPr>
            <a:r>
              <a:rPr lang="en-US" sz="2600" dirty="0">
                <a:latin typeface="Lora" pitchFamily="2" charset="77"/>
                <a:ea typeface="Calibri" panose="020F0502020204030204" pitchFamily="34" charset="0"/>
                <a:cs typeface="Calibri" panose="020F0502020204030204" pitchFamily="34" charset="0"/>
              </a:rPr>
              <a:t>Partners and children are entitled to </a:t>
            </a:r>
            <a:r>
              <a:rPr lang="en-US" sz="2600" b="1" dirty="0">
                <a:latin typeface="Lora" pitchFamily="2" charset="77"/>
                <a:ea typeface="Calibri" panose="020F0502020204030204" pitchFamily="34" charset="0"/>
                <a:cs typeface="Calibri" panose="020F0502020204030204" pitchFamily="34" charset="0"/>
              </a:rPr>
              <a:t>autonomous residence</a:t>
            </a:r>
          </a:p>
          <a:p>
            <a:pPr marL="1028700" lvl="1" indent="-342900">
              <a:lnSpc>
                <a:spcPct val="100000"/>
              </a:lnSpc>
              <a:spcBef>
                <a:spcPts val="0"/>
              </a:spcBef>
              <a:buFont typeface="Wingdings" pitchFamily="2" charset="2"/>
              <a:buChar char="ü"/>
            </a:pPr>
            <a:r>
              <a:rPr lang="en-US" sz="2600" b="1" dirty="0">
                <a:latin typeface="Lora" pitchFamily="2" charset="77"/>
                <a:ea typeface="Calibri" panose="020F0502020204030204" pitchFamily="34" charset="0"/>
                <a:cs typeface="Calibri" panose="020F0502020204030204" pitchFamily="34" charset="0"/>
              </a:rPr>
              <a:t>But broad grounds </a:t>
            </a:r>
            <a:r>
              <a:rPr lang="en-US" sz="2600" dirty="0">
                <a:latin typeface="Lora" pitchFamily="2" charset="77"/>
                <a:ea typeface="Calibri" panose="020F0502020204030204" pitchFamily="34" charset="0"/>
                <a:cs typeface="Calibri" panose="020F0502020204030204" pitchFamily="34" charset="0"/>
              </a:rPr>
              <a:t>for rejecting, withdrawing, or refusing to renew their status</a:t>
            </a:r>
          </a:p>
          <a:p>
            <a:pPr marL="1028700" lvl="1" indent="-342900">
              <a:lnSpc>
                <a:spcPct val="100000"/>
              </a:lnSpc>
              <a:spcBef>
                <a:spcPts val="0"/>
              </a:spcBef>
              <a:buFont typeface="Wingdings" pitchFamily="2" charset="2"/>
              <a:buChar char="ü"/>
            </a:pPr>
            <a:endParaRPr lang="en-US" dirty="0">
              <a:latin typeface="Lora" pitchFamily="2" charset="77"/>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DD564F1-6C52-D9BA-9C0A-674EFB0C72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2" name="Picture 1">
            <a:extLst>
              <a:ext uri="{FF2B5EF4-FFF2-40B4-BE49-F238E27FC236}">
                <a16:creationId xmlns:a16="http://schemas.microsoft.com/office/drawing/2014/main" id="{10DD10DC-A820-D507-F871-5124F8C1EB8B}"/>
              </a:ext>
            </a:extLst>
          </p:cNvPr>
          <p:cNvPicPr>
            <a:picLocks noChangeAspect="1"/>
          </p:cNvPicPr>
          <p:nvPr/>
        </p:nvPicPr>
        <p:blipFill>
          <a:blip r:embed="rId3"/>
          <a:srcRect l="22446" r="12692"/>
          <a:stretch/>
        </p:blipFill>
        <p:spPr>
          <a:xfrm>
            <a:off x="7909088" y="53030"/>
            <a:ext cx="4282561" cy="3389601"/>
          </a:xfrm>
          <a:prstGeom prst="rect">
            <a:avLst/>
          </a:prstGeom>
        </p:spPr>
      </p:pic>
      <p:pic>
        <p:nvPicPr>
          <p:cNvPr id="1028" name="Picture 4" descr="Grandparent Health and Family Well-Being - The Vanier Institute of the ...">
            <a:extLst>
              <a:ext uri="{FF2B5EF4-FFF2-40B4-BE49-F238E27FC236}">
                <a16:creationId xmlns:a16="http://schemas.microsoft.com/office/drawing/2014/main" id="{8D02A0EB-652E-E382-93FD-006E06887EF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07" b="4341"/>
          <a:stretch/>
        </p:blipFill>
        <p:spPr bwMode="auto">
          <a:xfrm>
            <a:off x="7909087" y="3466615"/>
            <a:ext cx="4358247" cy="2734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272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65E19-549E-F303-E432-88CE07538052}"/>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892E1414-E552-71C3-F802-DA91F7F67A94}"/>
              </a:ext>
            </a:extLst>
          </p:cNvPr>
          <p:cNvCxnSpPr/>
          <p:nvPr/>
        </p:nvCxnSpPr>
        <p:spPr>
          <a:xfrm>
            <a:off x="443042" y="1152358"/>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CC4BDDD3-28FD-9A98-D04D-573A54C2DD05}"/>
              </a:ext>
            </a:extLst>
          </p:cNvPr>
          <p:cNvSpPr txBox="1">
            <a:spLocks/>
          </p:cNvSpPr>
          <p:nvPr/>
        </p:nvSpPr>
        <p:spPr>
          <a:xfrm>
            <a:off x="0" y="405569"/>
            <a:ext cx="10628671"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Education: changes in 2024 (+7 points)</a:t>
            </a:r>
          </a:p>
        </p:txBody>
      </p:sp>
      <p:sp>
        <p:nvSpPr>
          <p:cNvPr id="14" name="Subtitle 2">
            <a:extLst>
              <a:ext uri="{FF2B5EF4-FFF2-40B4-BE49-F238E27FC236}">
                <a16:creationId xmlns:a16="http://schemas.microsoft.com/office/drawing/2014/main" id="{4CAF9847-4EF4-705A-E6B7-1AB2C025698E}"/>
              </a:ext>
            </a:extLst>
          </p:cNvPr>
          <p:cNvSpPr txBox="1">
            <a:spLocks/>
          </p:cNvSpPr>
          <p:nvPr/>
        </p:nvSpPr>
        <p:spPr>
          <a:xfrm>
            <a:off x="373376" y="1415407"/>
            <a:ext cx="7473323" cy="4809949"/>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Growing number of immigrant pupils </a:t>
            </a:r>
            <a:r>
              <a:rPr lang="en-US" dirty="0">
                <a:latin typeface="Lora" pitchFamily="2" charset="77"/>
                <a:ea typeface="Calibri" panose="020F0502020204030204" pitchFamily="34" charset="0"/>
                <a:cs typeface="Calibri" panose="020F0502020204030204" pitchFamily="34" charset="0"/>
              </a:rPr>
              <a:t>can legally access all levels of compulsory education</a:t>
            </a:r>
          </a:p>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No targeted measures in place to increase access</a:t>
            </a:r>
            <a:r>
              <a:rPr lang="en-US" dirty="0">
                <a:latin typeface="Lora" pitchFamily="2" charset="77"/>
                <a:ea typeface="Calibri" panose="020F0502020204030204" pitchFamily="34" charset="0"/>
                <a:cs typeface="Calibri" panose="020F0502020204030204" pitchFamily="34" charset="0"/>
              </a:rPr>
              <a:t> to higher education and educational guidance</a:t>
            </a:r>
          </a:p>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Limited support to learn the language</a:t>
            </a:r>
          </a:p>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Organic Law 3/2020</a:t>
            </a:r>
            <a:r>
              <a:rPr lang="en-US" dirty="0">
                <a:latin typeface="Lora" pitchFamily="2" charset="77"/>
                <a:ea typeface="Calibri" panose="020F0502020204030204" pitchFamily="34" charset="0"/>
                <a:cs typeface="Calibri" panose="020F0502020204030204" pitchFamily="34" charset="0"/>
              </a:rPr>
              <a:t>: highlights the importance of div</a:t>
            </a:r>
            <a:r>
              <a:rPr lang="en-US" b="1" dirty="0">
                <a:latin typeface="Lora" pitchFamily="2" charset="77"/>
                <a:ea typeface="Calibri" panose="020F0502020204030204" pitchFamily="34" charset="0"/>
                <a:cs typeface="Calibri" panose="020F0502020204030204" pitchFamily="34" charset="0"/>
              </a:rPr>
              <a:t>ersity in school curricula</a:t>
            </a:r>
            <a:r>
              <a:rPr lang="en-US" dirty="0">
                <a:latin typeface="Lora" pitchFamily="2" charset="77"/>
                <a:ea typeface="Calibri" panose="020F0502020204030204" pitchFamily="34" charset="0"/>
                <a:cs typeface="Calibri" panose="020F0502020204030204" pitchFamily="34" charset="0"/>
              </a:rPr>
              <a:t>, requiring education for global citizenship (peace, human rights, international understanding and intercultural education) in compulsory education programmes.</a:t>
            </a:r>
          </a:p>
        </p:txBody>
      </p:sp>
      <p:pic>
        <p:nvPicPr>
          <p:cNvPr id="6" name="Picture 5">
            <a:extLst>
              <a:ext uri="{FF2B5EF4-FFF2-40B4-BE49-F238E27FC236}">
                <a16:creationId xmlns:a16="http://schemas.microsoft.com/office/drawing/2014/main" id="{D7A0585A-7E29-8947-6D31-F4E870413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2050" name="Picture 2" descr="Grade 9 Math Curriculum - Spirit of Math Schools Inc.">
            <a:extLst>
              <a:ext uri="{FF2B5EF4-FFF2-40B4-BE49-F238E27FC236}">
                <a16:creationId xmlns:a16="http://schemas.microsoft.com/office/drawing/2014/main" id="{CCB3C5AC-DE63-1D18-1584-9ACD3AFB4C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6699" y="1529609"/>
            <a:ext cx="3971925"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388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E2791459-F325-4926-B8A0-373810FCAE8C}"/>
              </a:ext>
            </a:extLst>
          </p:cNvPr>
          <p:cNvCxnSpPr/>
          <p:nvPr/>
        </p:nvCxnSpPr>
        <p:spPr>
          <a:xfrm>
            <a:off x="443042" y="1338826"/>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0CD4C0F4-D8F5-423E-A0E8-46C9221934BA}"/>
              </a:ext>
            </a:extLst>
          </p:cNvPr>
          <p:cNvSpPr txBox="1">
            <a:spLocks/>
          </p:cNvSpPr>
          <p:nvPr/>
        </p:nvSpPr>
        <p:spPr>
          <a:xfrm>
            <a:off x="-2271503" y="501574"/>
            <a:ext cx="11336843"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Political participation </a:t>
            </a:r>
          </a:p>
        </p:txBody>
      </p:sp>
      <p:sp>
        <p:nvSpPr>
          <p:cNvPr id="14" name="Subtitle 2">
            <a:extLst>
              <a:ext uri="{FF2B5EF4-FFF2-40B4-BE49-F238E27FC236}">
                <a16:creationId xmlns:a16="http://schemas.microsoft.com/office/drawing/2014/main" id="{23987D05-A228-46A9-84CC-DADEA4E2081B}"/>
              </a:ext>
            </a:extLst>
          </p:cNvPr>
          <p:cNvSpPr txBox="1">
            <a:spLocks/>
          </p:cNvSpPr>
          <p:nvPr/>
        </p:nvSpPr>
        <p:spPr>
          <a:xfrm>
            <a:off x="320842" y="1494533"/>
            <a:ext cx="6456944" cy="4658145"/>
          </a:xfrm>
          <a:prstGeom prst="rect">
            <a:avLst/>
          </a:prstGeom>
          <a:noFill/>
          <a:ln>
            <a:noFill/>
          </a:ln>
        </p:spPr>
        <p:txBody>
          <a:bodyPr vert="horz" wrap="square" lIns="91440" tIns="45720" rIns="91440" bIns="45720" anchor="t" anchorCtr="1" compatLnSpc="1">
            <a:normAutofit lnSpcReduction="100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anose="05000000000000000000" pitchFamily="2" charset="2"/>
              <a:buChar char="ü"/>
            </a:pPr>
            <a:r>
              <a:rPr lang="en-US" dirty="0">
                <a:latin typeface="Lora" pitchFamily="2" charset="77"/>
                <a:ea typeface="Calibri" panose="020F0502020204030204" pitchFamily="34" charset="0"/>
                <a:cs typeface="Calibri" panose="020F0502020204030204" pitchFamily="34" charset="0"/>
              </a:rPr>
              <a:t>Immigrants are more likely to participate politically by </a:t>
            </a:r>
            <a:r>
              <a:rPr lang="en-US" b="1" dirty="0">
                <a:latin typeface="Lora" pitchFamily="2" charset="77"/>
                <a:ea typeface="Calibri" panose="020F0502020204030204" pitchFamily="34" charset="0"/>
                <a:cs typeface="Calibri" panose="020F0502020204030204" pitchFamily="34" charset="0"/>
              </a:rPr>
              <a:t>circumventing official channels </a:t>
            </a:r>
          </a:p>
          <a:p>
            <a:pPr marL="1028700" lvl="1" indent="-342900">
              <a:lnSpc>
                <a:spcPct val="100000"/>
              </a:lnSpc>
              <a:spcBef>
                <a:spcPts val="0"/>
              </a:spcBef>
              <a:buFont typeface="Wingdings" panose="05000000000000000000" pitchFamily="2" charset="2"/>
              <a:buChar char="ü"/>
            </a:pPr>
            <a:r>
              <a:rPr lang="en-US" b="1" dirty="0">
                <a:latin typeface="Lora" pitchFamily="2" charset="77"/>
                <a:ea typeface="Calibri" panose="020F0502020204030204" pitchFamily="34" charset="0"/>
                <a:cs typeface="Calibri" panose="020F0502020204030204" pitchFamily="34" charset="0"/>
              </a:rPr>
              <a:t>Inconsistent voting policies &amp; limited funding </a:t>
            </a:r>
            <a:r>
              <a:rPr lang="en-US" dirty="0">
                <a:latin typeface="Lora" pitchFamily="2" charset="77"/>
                <a:ea typeface="Calibri" panose="020F0502020204030204" pitchFamily="34" charset="0"/>
                <a:cs typeface="Calibri" panose="020F0502020204030204" pitchFamily="34" charset="0"/>
              </a:rPr>
              <a:t>for national immigrant bodies and information campaigns </a:t>
            </a:r>
          </a:p>
          <a:p>
            <a:pPr marL="342900" indent="-342900" algn="l">
              <a:lnSpc>
                <a:spcPct val="100000"/>
              </a:lnSpc>
              <a:spcBef>
                <a:spcPts val="0"/>
              </a:spcBef>
              <a:buFont typeface="Wingdings" panose="05000000000000000000" pitchFamily="2" charset="2"/>
              <a:buChar char="ü"/>
            </a:pPr>
            <a:r>
              <a:rPr lang="en-US" b="1" dirty="0">
                <a:latin typeface="Lora" pitchFamily="2" charset="77"/>
                <a:ea typeface="Calibri" panose="020F0502020204030204" pitchFamily="34" charset="0"/>
                <a:cs typeface="Calibri" panose="020F0502020204030204" pitchFamily="34" charset="0"/>
              </a:rPr>
              <a:t>Forum for the Social Integration of immigrants: </a:t>
            </a:r>
            <a:r>
              <a:rPr lang="en-US" dirty="0">
                <a:latin typeface="Lora" pitchFamily="2" charset="77"/>
                <a:ea typeface="Calibri" panose="020F0502020204030204" pitchFamily="34" charset="0"/>
                <a:cs typeface="Calibri" panose="020F0502020204030204" pitchFamily="34" charset="0"/>
              </a:rPr>
              <a:t>consultative body that informs and channels actions to promote migrant participation and integration, providing regular and structured consultation with immigrant populations.</a:t>
            </a:r>
          </a:p>
        </p:txBody>
      </p:sp>
      <p:pic>
        <p:nvPicPr>
          <p:cNvPr id="6" name="Picture 5">
            <a:extLst>
              <a:ext uri="{FF2B5EF4-FFF2-40B4-BE49-F238E27FC236}">
                <a16:creationId xmlns:a16="http://schemas.microsoft.com/office/drawing/2014/main" id="{9F96C0B0-47CC-9BE2-2DB4-4C98F6C54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1036" name="Picture 12" descr="Roundtable_Helsinki_Mr_Adama_Dieng_4 - Peacemakers Network">
            <a:extLst>
              <a:ext uri="{FF2B5EF4-FFF2-40B4-BE49-F238E27FC236}">
                <a16:creationId xmlns:a16="http://schemas.microsoft.com/office/drawing/2014/main" id="{0FF7E1A8-25F4-0C87-1B63-69C58966C4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904" t="-355" r="20311" b="16545"/>
          <a:stretch/>
        </p:blipFill>
        <p:spPr bwMode="auto">
          <a:xfrm>
            <a:off x="6777786" y="472600"/>
            <a:ext cx="5413864" cy="555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940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080B5-AFDE-737A-C8E9-2702FA3BD419}"/>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1BDB032A-6478-81CE-26D7-781FCD2E6B66}"/>
              </a:ext>
            </a:extLst>
          </p:cNvPr>
          <p:cNvCxnSpPr/>
          <p:nvPr/>
        </p:nvCxnSpPr>
        <p:spPr>
          <a:xfrm>
            <a:off x="443042" y="1377058"/>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8BD15737-670C-5FB0-187E-21D5F4EA4BB0}"/>
              </a:ext>
            </a:extLst>
          </p:cNvPr>
          <p:cNvSpPr txBox="1">
            <a:spLocks/>
          </p:cNvSpPr>
          <p:nvPr/>
        </p:nvSpPr>
        <p:spPr>
          <a:xfrm>
            <a:off x="-2271503" y="439228"/>
            <a:ext cx="11336843"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Permanent residence</a:t>
            </a:r>
          </a:p>
        </p:txBody>
      </p:sp>
      <p:sp>
        <p:nvSpPr>
          <p:cNvPr id="14" name="Subtitle 2">
            <a:extLst>
              <a:ext uri="{FF2B5EF4-FFF2-40B4-BE49-F238E27FC236}">
                <a16:creationId xmlns:a16="http://schemas.microsoft.com/office/drawing/2014/main" id="{755C2A76-0E45-AF0B-7435-1FAA01C1327E}"/>
              </a:ext>
            </a:extLst>
          </p:cNvPr>
          <p:cNvSpPr txBox="1">
            <a:spLocks/>
          </p:cNvSpPr>
          <p:nvPr/>
        </p:nvSpPr>
        <p:spPr>
          <a:xfrm>
            <a:off x="443042" y="1505682"/>
            <a:ext cx="6399718" cy="4944882"/>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sz="2500" dirty="0">
                <a:solidFill>
                  <a:srgbClr val="000000"/>
                </a:solidFill>
                <a:effectLst/>
                <a:latin typeface="Lora" pitchFamily="2" charset="0"/>
                <a:ea typeface="Aptos" panose="020B0004020202020204" pitchFamily="34" charset="0"/>
                <a:cs typeface="Arial" panose="020B0604020202020204" pitchFamily="34" charset="0"/>
              </a:rPr>
              <a:t>Policies </a:t>
            </a:r>
            <a:r>
              <a:rPr lang="en-US" sz="2500" b="1" dirty="0">
                <a:solidFill>
                  <a:srgbClr val="000000"/>
                </a:solidFill>
                <a:effectLst/>
                <a:latin typeface="Lora" pitchFamily="2" charset="0"/>
                <a:ea typeface="Aptos" panose="020B0004020202020204" pitchFamily="34" charset="0"/>
                <a:cs typeface="Arial" panose="020B0604020202020204" pitchFamily="34" charset="0"/>
              </a:rPr>
              <a:t>mostl</a:t>
            </a:r>
            <a:r>
              <a:rPr lang="en-US" sz="2500" b="1" dirty="0">
                <a:latin typeface="Lora" pitchFamily="2" charset="0"/>
                <a:ea typeface="Aptos" panose="020B0004020202020204" pitchFamily="34" charset="0"/>
                <a:cs typeface="Arial" panose="020B0604020202020204" pitchFamily="34" charset="0"/>
              </a:rPr>
              <a:t>y</a:t>
            </a:r>
            <a:r>
              <a:rPr lang="en-US" sz="2500" dirty="0">
                <a:latin typeface="Lora" pitchFamily="2" charset="0"/>
                <a:ea typeface="Aptos" panose="020B0004020202020204" pitchFamily="34" charset="0"/>
                <a:cs typeface="Arial" panose="020B0604020202020204" pitchFamily="34" charset="0"/>
              </a:rPr>
              <a:t> </a:t>
            </a:r>
            <a:r>
              <a:rPr lang="en-US" sz="2500" b="1" dirty="0">
                <a:latin typeface="Lora" pitchFamily="2" charset="0"/>
                <a:ea typeface="Aptos" panose="020B0004020202020204" pitchFamily="34" charset="0"/>
                <a:cs typeface="Arial" panose="020B0604020202020204" pitchFamily="34" charset="0"/>
              </a:rPr>
              <a:t>unchanged</a:t>
            </a:r>
            <a:r>
              <a:rPr lang="en-US" sz="2500" dirty="0">
                <a:latin typeface="Lora" pitchFamily="2" charset="0"/>
                <a:ea typeface="Aptos" panose="020B0004020202020204" pitchFamily="34" charset="0"/>
                <a:cs typeface="Arial" panose="020B0604020202020204" pitchFamily="34" charset="0"/>
              </a:rPr>
              <a:t> since 2011</a:t>
            </a:r>
          </a:p>
          <a:p>
            <a:pPr marL="342900" indent="-342900" algn="l">
              <a:lnSpc>
                <a:spcPct val="100000"/>
              </a:lnSpc>
              <a:spcBef>
                <a:spcPts val="0"/>
              </a:spcBef>
              <a:buFont typeface="Wingdings" pitchFamily="2" charset="2"/>
              <a:buChar char="ü"/>
            </a:pPr>
            <a:r>
              <a:rPr lang="en-US" sz="2500" dirty="0">
                <a:solidFill>
                  <a:srgbClr val="000000"/>
                </a:solidFill>
                <a:effectLst/>
                <a:latin typeface="Lora" pitchFamily="2" charset="0"/>
                <a:ea typeface="Aptos" panose="020B0004020202020204" pitchFamily="34" charset="0"/>
                <a:cs typeface="Arial" panose="020B0604020202020204" pitchFamily="34" charset="0"/>
              </a:rPr>
              <a:t>Most non-EU citizens can ben</a:t>
            </a:r>
            <a:r>
              <a:rPr lang="en-US" sz="2500" dirty="0">
                <a:latin typeface="Lora" pitchFamily="2" charset="0"/>
                <a:ea typeface="Aptos" panose="020B0004020202020204" pitchFamily="34" charset="0"/>
                <a:cs typeface="Arial" panose="020B0604020202020204" pitchFamily="34" charset="0"/>
              </a:rPr>
              <a:t>efit from </a:t>
            </a:r>
            <a:r>
              <a:rPr lang="en-US" sz="2500" b="1" dirty="0">
                <a:latin typeface="Lora" pitchFamily="2" charset="0"/>
                <a:ea typeface="Aptos" panose="020B0004020202020204" pitchFamily="34" charset="0"/>
                <a:cs typeface="Arial" panose="020B0604020202020204" pitchFamily="34" charset="0"/>
              </a:rPr>
              <a:t>inclusive process for long-term residence</a:t>
            </a:r>
            <a:r>
              <a:rPr lang="en-US" sz="2500" dirty="0">
                <a:latin typeface="Lora" pitchFamily="2" charset="0"/>
                <a:ea typeface="Aptos" panose="020B0004020202020204" pitchFamily="34" charset="0"/>
                <a:cs typeface="Arial" panose="020B0604020202020204" pitchFamily="34" charset="0"/>
              </a:rPr>
              <a:t>, eligible to apply after 5 years</a:t>
            </a:r>
          </a:p>
          <a:p>
            <a:pPr marL="342900" indent="-342900" algn="l">
              <a:lnSpc>
                <a:spcPct val="100000"/>
              </a:lnSpc>
              <a:spcBef>
                <a:spcPts val="0"/>
              </a:spcBef>
              <a:buFont typeface="Wingdings" pitchFamily="2" charset="2"/>
              <a:buChar char="ü"/>
            </a:pPr>
            <a:r>
              <a:rPr lang="en-US" sz="2500" dirty="0">
                <a:solidFill>
                  <a:srgbClr val="000000"/>
                </a:solidFill>
                <a:effectLst/>
                <a:latin typeface="Lora" pitchFamily="2" charset="0"/>
                <a:ea typeface="Aptos" panose="020B0004020202020204" pitchFamily="34" charset="0"/>
                <a:cs typeface="Arial" panose="020B0604020202020204" pitchFamily="34" charset="0"/>
              </a:rPr>
              <a:t>Permanent residents have access to </a:t>
            </a:r>
            <a:r>
              <a:rPr lang="en-US" sz="2500" b="1" dirty="0">
                <a:solidFill>
                  <a:srgbClr val="000000"/>
                </a:solidFill>
                <a:effectLst/>
                <a:latin typeface="Lora" pitchFamily="2" charset="0"/>
                <a:ea typeface="Aptos" panose="020B0004020202020204" pitchFamily="34" charset="0"/>
                <a:cs typeface="Arial" panose="020B0604020202020204" pitchFamily="34" charset="0"/>
              </a:rPr>
              <a:t>social security and assistance</a:t>
            </a:r>
          </a:p>
          <a:p>
            <a:pPr marL="342900" indent="-342900" algn="l">
              <a:lnSpc>
                <a:spcPct val="100000"/>
              </a:lnSpc>
              <a:spcBef>
                <a:spcPts val="0"/>
              </a:spcBef>
              <a:buFont typeface="Wingdings" pitchFamily="2" charset="2"/>
              <a:buChar char="ü"/>
            </a:pPr>
            <a:r>
              <a:rPr lang="en-US" sz="2500" dirty="0">
                <a:latin typeface="Lora" pitchFamily="2" charset="0"/>
                <a:ea typeface="Aptos" panose="020B0004020202020204" pitchFamily="34" charset="0"/>
                <a:cs typeface="Arial" panose="020B0604020202020204" pitchFamily="34" charset="0"/>
              </a:rPr>
              <a:t>Non-EU immigrants will </a:t>
            </a:r>
            <a:r>
              <a:rPr lang="en-US" sz="2500" b="1" dirty="0">
                <a:latin typeface="Lora" pitchFamily="2" charset="0"/>
                <a:ea typeface="Aptos" panose="020B0004020202020204" pitchFamily="34" charset="0"/>
                <a:cs typeface="Arial" panose="020B0604020202020204" pitchFamily="34" charset="0"/>
              </a:rPr>
              <a:t>lose their permanent residence status if they are absent from the country </a:t>
            </a:r>
            <a:r>
              <a:rPr lang="en-US" sz="2500" dirty="0">
                <a:latin typeface="Lora" pitchFamily="2" charset="0"/>
                <a:ea typeface="Aptos" panose="020B0004020202020204" pitchFamily="34" charset="0"/>
                <a:cs typeface="Arial" panose="020B0604020202020204" pitchFamily="34" charset="0"/>
              </a:rPr>
              <a:t>or 12 consecutive months or more than 30 months within a 5-year period</a:t>
            </a:r>
            <a:endParaRPr lang="en-US" sz="2500" dirty="0">
              <a:solidFill>
                <a:srgbClr val="000000"/>
              </a:solidFill>
              <a:effectLst/>
              <a:latin typeface="Lora" pitchFamily="2" charset="0"/>
              <a:ea typeface="Aptos" panose="020B00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AE4E10A-43C3-1345-08F5-AA434E11B3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3" name="Picture 2" descr="A close up of some currency&#10;&#10;AI-generated content may be incorrect.">
            <a:extLst>
              <a:ext uri="{FF2B5EF4-FFF2-40B4-BE49-F238E27FC236}">
                <a16:creationId xmlns:a16="http://schemas.microsoft.com/office/drawing/2014/main" id="{BFE4D459-CF6C-234E-FF7C-EA10BBA7EE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9405" y="1598443"/>
            <a:ext cx="5491669" cy="3661113"/>
          </a:xfrm>
          <a:prstGeom prst="rect">
            <a:avLst/>
          </a:prstGeom>
        </p:spPr>
      </p:pic>
    </p:spTree>
    <p:extLst>
      <p:ext uri="{BB962C8B-B14F-4D97-AF65-F5344CB8AC3E}">
        <p14:creationId xmlns:p14="http://schemas.microsoft.com/office/powerpoint/2010/main" val="4290270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6CC28-581B-64AF-E011-1965522FC871}"/>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4FD95749-BF7C-4EFC-4E0B-ED5E2DBE7397}"/>
              </a:ext>
            </a:extLst>
          </p:cNvPr>
          <p:cNvCxnSpPr/>
          <p:nvPr/>
        </p:nvCxnSpPr>
        <p:spPr>
          <a:xfrm>
            <a:off x="437536" y="1386778"/>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900E45AE-FCC4-5ECD-B283-841D4F977808}"/>
              </a:ext>
            </a:extLst>
          </p:cNvPr>
          <p:cNvSpPr txBox="1">
            <a:spLocks/>
          </p:cNvSpPr>
          <p:nvPr/>
        </p:nvSpPr>
        <p:spPr>
          <a:xfrm>
            <a:off x="68827" y="439228"/>
            <a:ext cx="7177548"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Access to nationality</a:t>
            </a:r>
          </a:p>
        </p:txBody>
      </p:sp>
      <p:sp>
        <p:nvSpPr>
          <p:cNvPr id="14" name="Subtitle 2">
            <a:extLst>
              <a:ext uri="{FF2B5EF4-FFF2-40B4-BE49-F238E27FC236}">
                <a16:creationId xmlns:a16="http://schemas.microsoft.com/office/drawing/2014/main" id="{2A6C3240-5D33-7B5B-A01F-4C383806E24D}"/>
              </a:ext>
            </a:extLst>
          </p:cNvPr>
          <p:cNvSpPr txBox="1">
            <a:spLocks/>
          </p:cNvSpPr>
          <p:nvPr/>
        </p:nvSpPr>
        <p:spPr>
          <a:xfrm>
            <a:off x="338682" y="1664002"/>
            <a:ext cx="6815880" cy="4561353"/>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dirty="0">
                <a:latin typeface="Lora" pitchFamily="2" charset="77"/>
                <a:ea typeface="Calibri" panose="020F0502020204030204" pitchFamily="34" charset="0"/>
                <a:cs typeface="Calibri" panose="020F0502020204030204" pitchFamily="34" charset="0"/>
              </a:rPr>
              <a:t>Naturalisation process continues to be a </a:t>
            </a:r>
            <a:r>
              <a:rPr lang="en-US" b="1" dirty="0">
                <a:latin typeface="Lora" pitchFamily="2" charset="77"/>
                <a:ea typeface="Calibri" panose="020F0502020204030204" pitchFamily="34" charset="0"/>
                <a:cs typeface="Calibri" panose="020F0502020204030204" pitchFamily="34" charset="0"/>
              </a:rPr>
              <a:t>main area of weakness</a:t>
            </a:r>
          </a:p>
          <a:p>
            <a:pPr marL="342900" indent="-342900" algn="l">
              <a:lnSpc>
                <a:spcPct val="100000"/>
              </a:lnSpc>
              <a:spcBef>
                <a:spcPts val="0"/>
              </a:spcBef>
              <a:buFont typeface="Wingdings" pitchFamily="2" charset="2"/>
              <a:buChar char="ü"/>
            </a:pPr>
            <a:r>
              <a:rPr lang="en-US" dirty="0">
                <a:latin typeface="Lora" pitchFamily="2" charset="77"/>
                <a:ea typeface="Calibri" panose="020F0502020204030204" pitchFamily="34" charset="0"/>
                <a:cs typeface="Calibri" panose="020F0502020204030204" pitchFamily="34" charset="0"/>
              </a:rPr>
              <a:t>Immigrant can become citizens </a:t>
            </a:r>
            <a:r>
              <a:rPr lang="en-US" b="1" dirty="0">
                <a:latin typeface="Lora" pitchFamily="2" charset="77"/>
                <a:ea typeface="Calibri" panose="020F0502020204030204" pitchFamily="34" charset="0"/>
                <a:cs typeface="Calibri" panose="020F0502020204030204" pitchFamily="34" charset="0"/>
              </a:rPr>
              <a:t>after 10 years</a:t>
            </a:r>
            <a:r>
              <a:rPr lang="en-US" dirty="0">
                <a:latin typeface="Lora" pitchFamily="2" charset="77"/>
                <a:ea typeface="Calibri" panose="020F0502020204030204" pitchFamily="34" charset="0"/>
                <a:cs typeface="Calibri" panose="020F0502020204030204" pitchFamily="34" charset="0"/>
              </a:rPr>
              <a:t> of residence</a:t>
            </a:r>
          </a:p>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Dual citizenship </a:t>
            </a:r>
            <a:r>
              <a:rPr lang="en-US" dirty="0">
                <a:latin typeface="Lora" pitchFamily="2" charset="77"/>
                <a:ea typeface="Calibri" panose="020F0502020204030204" pitchFamily="34" charset="0"/>
                <a:cs typeface="Calibri" panose="020F0502020204030204" pitchFamily="34" charset="0"/>
              </a:rPr>
              <a:t>is only granted to those </a:t>
            </a:r>
            <a:r>
              <a:rPr lang="en-US" b="1" dirty="0">
                <a:latin typeface="Lora" pitchFamily="2" charset="77"/>
                <a:ea typeface="Calibri" panose="020F0502020204030204" pitchFamily="34" charset="0"/>
                <a:cs typeface="Calibri" panose="020F0502020204030204" pitchFamily="34" charset="0"/>
              </a:rPr>
              <a:t>from certain countries </a:t>
            </a:r>
          </a:p>
          <a:p>
            <a:pPr marL="342900" indent="-342900" algn="l">
              <a:lnSpc>
                <a:spcPct val="100000"/>
              </a:lnSpc>
              <a:spcBef>
                <a:spcPts val="0"/>
              </a:spcBef>
              <a:buFont typeface="Wingdings" pitchFamily="2" charset="2"/>
              <a:buChar char="ü"/>
            </a:pPr>
            <a:r>
              <a:rPr lang="en-US" dirty="0">
                <a:latin typeface="Lora" pitchFamily="2" charset="77"/>
                <a:ea typeface="Calibri" panose="020F0502020204030204" pitchFamily="34" charset="0"/>
                <a:cs typeface="Calibri" panose="020F0502020204030204" pitchFamily="34" charset="0"/>
              </a:rPr>
              <a:t>Latest improvement in 2015</a:t>
            </a:r>
            <a:r>
              <a:rPr lang="en-US" b="1" dirty="0">
                <a:latin typeface="Lora" pitchFamily="2" charset="77"/>
                <a:ea typeface="Calibri" panose="020F0502020204030204" pitchFamily="34" charset="0"/>
                <a:cs typeface="Calibri" panose="020F0502020204030204" pitchFamily="34" charset="0"/>
              </a:rPr>
              <a:t>: language and economic requirements slightly eased</a:t>
            </a:r>
          </a:p>
          <a:p>
            <a:pPr marL="342900" indent="-342900" algn="l">
              <a:lnSpc>
                <a:spcPct val="100000"/>
              </a:lnSpc>
              <a:spcBef>
                <a:spcPts val="0"/>
              </a:spcBef>
              <a:buFont typeface="Wingdings" pitchFamily="2" charset="2"/>
              <a:buChar char="ü"/>
            </a:pPr>
            <a:r>
              <a:rPr lang="en-US" b="1" dirty="0">
                <a:latin typeface="Lora" pitchFamily="2" charset="77"/>
                <a:ea typeface="Calibri" panose="020F0502020204030204" pitchFamily="34" charset="0"/>
                <a:cs typeface="Calibri" panose="020F0502020204030204" pitchFamily="34" charset="0"/>
              </a:rPr>
              <a:t>Integration requirements continue to be strict </a:t>
            </a:r>
            <a:r>
              <a:rPr lang="en-US" dirty="0">
                <a:latin typeface="Lora" pitchFamily="2" charset="77"/>
                <a:ea typeface="Calibri" panose="020F0502020204030204" pitchFamily="34" charset="0"/>
                <a:cs typeface="Calibri" panose="020F0502020204030204" pitchFamily="34" charset="0"/>
              </a:rPr>
              <a:t>and include knowledge of the Spanish Constitution and the country’s social and cultural realities</a:t>
            </a:r>
          </a:p>
        </p:txBody>
      </p:sp>
      <p:pic>
        <p:nvPicPr>
          <p:cNvPr id="6" name="Picture 5">
            <a:extLst>
              <a:ext uri="{FF2B5EF4-FFF2-40B4-BE49-F238E27FC236}">
                <a16:creationId xmlns:a16="http://schemas.microsoft.com/office/drawing/2014/main" id="{11DBAF7D-271F-D3E7-C997-4231984C21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3" name="Picture 2">
            <a:extLst>
              <a:ext uri="{FF2B5EF4-FFF2-40B4-BE49-F238E27FC236}">
                <a16:creationId xmlns:a16="http://schemas.microsoft.com/office/drawing/2014/main" id="{6696DDF7-BE54-DC9D-A809-D5CDC06E7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220" y="1533832"/>
            <a:ext cx="4666430" cy="3107915"/>
          </a:xfrm>
          <a:prstGeom prst="rect">
            <a:avLst/>
          </a:prstGeom>
        </p:spPr>
      </p:pic>
    </p:spTree>
    <p:extLst>
      <p:ext uri="{BB962C8B-B14F-4D97-AF65-F5344CB8AC3E}">
        <p14:creationId xmlns:p14="http://schemas.microsoft.com/office/powerpoint/2010/main" val="3869315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4D92C-46DC-FDA3-D70E-3CB9A96181F3}"/>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C0F7FF79-4579-D45F-AABB-DCCE5095B3ED}"/>
              </a:ext>
            </a:extLst>
          </p:cNvPr>
          <p:cNvCxnSpPr/>
          <p:nvPr/>
        </p:nvCxnSpPr>
        <p:spPr>
          <a:xfrm>
            <a:off x="443042" y="1219181"/>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F5408B28-57CB-E383-8A8A-A80E08A22CBC}"/>
              </a:ext>
            </a:extLst>
          </p:cNvPr>
          <p:cNvSpPr txBox="1">
            <a:spLocks/>
          </p:cNvSpPr>
          <p:nvPr/>
        </p:nvSpPr>
        <p:spPr>
          <a:xfrm>
            <a:off x="-350" y="137110"/>
            <a:ext cx="7730329"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Anti-discrimination: </a:t>
            </a:r>
          </a:p>
          <a:p>
            <a:pPr algn="l"/>
            <a:r>
              <a:rPr lang="fr-FR" sz="2800" b="1" dirty="0">
                <a:latin typeface="Lora" pitchFamily="2" charset="0"/>
              </a:rPr>
              <a:t>changes in 2024 (+36 points)</a:t>
            </a:r>
          </a:p>
        </p:txBody>
      </p:sp>
      <p:sp>
        <p:nvSpPr>
          <p:cNvPr id="14" name="Subtitle 2">
            <a:extLst>
              <a:ext uri="{FF2B5EF4-FFF2-40B4-BE49-F238E27FC236}">
                <a16:creationId xmlns:a16="http://schemas.microsoft.com/office/drawing/2014/main" id="{E9BAA359-DD8C-6BC8-387C-6865FE475E2C}"/>
              </a:ext>
            </a:extLst>
          </p:cNvPr>
          <p:cNvSpPr txBox="1">
            <a:spLocks/>
          </p:cNvSpPr>
          <p:nvPr/>
        </p:nvSpPr>
        <p:spPr>
          <a:xfrm>
            <a:off x="235624" y="1348766"/>
            <a:ext cx="7494355" cy="5194083"/>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dirty="0">
                <a:latin typeface="Lora" pitchFamily="2" charset="77"/>
                <a:ea typeface="Calibri" panose="020F0502020204030204" pitchFamily="34" charset="0"/>
                <a:cs typeface="Calibri" panose="020F0502020204030204" pitchFamily="34" charset="0"/>
              </a:rPr>
              <a:t>New comprehensive </a:t>
            </a:r>
            <a:r>
              <a:rPr lang="en-US" b="1" dirty="0">
                <a:latin typeface="Lora" pitchFamily="2" charset="77"/>
                <a:ea typeface="Calibri" panose="020F0502020204030204" pitchFamily="34" charset="0"/>
                <a:cs typeface="Calibri" panose="020F0502020204030204" pitchFamily="34" charset="0"/>
              </a:rPr>
              <a:t>law on equal treatment and non-discrimination in 2022</a:t>
            </a:r>
          </a:p>
          <a:p>
            <a:pPr marL="1028700" lvl="1" indent="-342900">
              <a:lnSpc>
                <a:spcPct val="100000"/>
              </a:lnSpc>
              <a:spcBef>
                <a:spcPts val="0"/>
              </a:spcBef>
              <a:buFont typeface="Wingdings" pitchFamily="2" charset="2"/>
              <a:buChar char="ü"/>
            </a:pPr>
            <a:r>
              <a:rPr lang="en-US" sz="2200" dirty="0">
                <a:latin typeface="Lora" pitchFamily="2" charset="77"/>
                <a:ea typeface="Calibri" panose="020F0502020204030204" pitchFamily="34" charset="0"/>
                <a:cs typeface="Calibri" panose="020F0502020204030204" pitchFamily="34" charset="0"/>
              </a:rPr>
              <a:t>Broadens the </a:t>
            </a:r>
            <a:r>
              <a:rPr lang="en-US" sz="2200" b="1" dirty="0">
                <a:latin typeface="Lora" pitchFamily="2" charset="77"/>
                <a:ea typeface="Calibri" panose="020F0502020204030204" pitchFamily="34" charset="0"/>
                <a:cs typeface="Calibri" panose="020F0502020204030204" pitchFamily="34" charset="0"/>
              </a:rPr>
              <a:t>prohibited grounds of discrimination </a:t>
            </a:r>
            <a:r>
              <a:rPr lang="en-US" sz="2200" dirty="0">
                <a:latin typeface="Lora" pitchFamily="2" charset="77"/>
                <a:ea typeface="Calibri" panose="020F0502020204030204" pitchFamily="34" charset="0"/>
                <a:cs typeface="Calibri" panose="020F0502020204030204" pitchFamily="34" charset="0"/>
              </a:rPr>
              <a:t>to include ethnicity, religion, and nationality, across </a:t>
            </a:r>
            <a:r>
              <a:rPr lang="en-US" sz="2200" b="1" dirty="0">
                <a:latin typeface="Lora" pitchFamily="2" charset="77"/>
                <a:ea typeface="Calibri" panose="020F0502020204030204" pitchFamily="34" charset="0"/>
                <a:cs typeface="Calibri" panose="020F0502020204030204" pitchFamily="34" charset="0"/>
              </a:rPr>
              <a:t>multiple fields</a:t>
            </a:r>
            <a:r>
              <a:rPr lang="en-US" sz="2200" dirty="0">
                <a:latin typeface="Lora" pitchFamily="2" charset="77"/>
                <a:ea typeface="Calibri" panose="020F0502020204030204" pitchFamily="34" charset="0"/>
                <a:cs typeface="Calibri" panose="020F0502020204030204" pitchFamily="34" charset="0"/>
              </a:rPr>
              <a:t> (employment, education, social protection, and access to public goods and services)</a:t>
            </a:r>
          </a:p>
          <a:p>
            <a:pPr marL="1028700" lvl="1" indent="-342900">
              <a:lnSpc>
                <a:spcPct val="100000"/>
              </a:lnSpc>
              <a:spcBef>
                <a:spcPts val="0"/>
              </a:spcBef>
              <a:buFont typeface="Wingdings" pitchFamily="2" charset="2"/>
              <a:buChar char="ü"/>
            </a:pPr>
            <a:r>
              <a:rPr lang="en-US" sz="2200" dirty="0">
                <a:latin typeface="Lora" pitchFamily="2" charset="77"/>
                <a:ea typeface="Calibri" panose="020F0502020204030204" pitchFamily="34" charset="0"/>
                <a:cs typeface="Calibri" panose="020F0502020204030204" pitchFamily="34" charset="0"/>
              </a:rPr>
              <a:t>Strengthen </a:t>
            </a:r>
            <a:r>
              <a:rPr lang="en-US" sz="2200" b="1" dirty="0">
                <a:latin typeface="Lora" pitchFamily="2" charset="77"/>
                <a:ea typeface="Calibri" panose="020F0502020204030204" pitchFamily="34" charset="0"/>
                <a:cs typeface="Calibri" panose="020F0502020204030204" pitchFamily="34" charset="0"/>
              </a:rPr>
              <a:t>enforcement mechanisms </a:t>
            </a:r>
            <a:r>
              <a:rPr lang="en-US" sz="2200" dirty="0">
                <a:latin typeface="Lora" pitchFamily="2" charset="77"/>
                <a:ea typeface="Calibri" panose="020F0502020204030204" pitchFamily="34" charset="0"/>
                <a:cs typeface="Calibri" panose="020F0502020204030204" pitchFamily="34" charset="0"/>
              </a:rPr>
              <a:t>&amp; methods to </a:t>
            </a:r>
            <a:r>
              <a:rPr lang="en-US" sz="2200" b="1" dirty="0">
                <a:latin typeface="Lora" pitchFamily="2" charset="77"/>
                <a:ea typeface="Calibri" panose="020F0502020204030204" pitchFamily="34" charset="0"/>
                <a:cs typeface="Calibri" panose="020F0502020204030204" pitchFamily="34" charset="0"/>
              </a:rPr>
              <a:t>evaluate anti-discrimination measures</a:t>
            </a:r>
          </a:p>
          <a:p>
            <a:pPr marL="1028700" lvl="1" indent="-342900">
              <a:lnSpc>
                <a:spcPct val="100000"/>
              </a:lnSpc>
              <a:spcBef>
                <a:spcPts val="0"/>
              </a:spcBef>
              <a:buFont typeface="Wingdings" pitchFamily="2" charset="2"/>
              <a:buChar char="ü"/>
            </a:pPr>
            <a:r>
              <a:rPr lang="en-US" sz="2200" dirty="0">
                <a:latin typeface="Lora" pitchFamily="2" charset="77"/>
                <a:ea typeface="Calibri" panose="020F0502020204030204" pitchFamily="34" charset="0"/>
                <a:cs typeface="Calibri" panose="020F0502020204030204" pitchFamily="34" charset="0"/>
              </a:rPr>
              <a:t>Establishment of new </a:t>
            </a:r>
            <a:r>
              <a:rPr lang="en-US" sz="2200" b="1" dirty="0">
                <a:latin typeface="Lora" pitchFamily="2" charset="77"/>
                <a:ea typeface="Calibri" panose="020F0502020204030204" pitchFamily="34" charset="0"/>
                <a:cs typeface="Calibri" panose="020F0502020204030204" pitchFamily="34" charset="0"/>
              </a:rPr>
              <a:t>State Authority for Equal Treatment and Non-Discrimination</a:t>
            </a:r>
            <a:r>
              <a:rPr lang="en-US" sz="2200" dirty="0">
                <a:latin typeface="Lora" pitchFamily="2" charset="77"/>
                <a:ea typeface="Calibri" panose="020F0502020204030204" pitchFamily="34" charset="0"/>
                <a:cs typeface="Calibri" panose="020F0502020204030204" pitchFamily="34" charset="0"/>
              </a:rPr>
              <a:t>, replacing CEDRE, with an expanded mandate to combat discrimination</a:t>
            </a:r>
          </a:p>
        </p:txBody>
      </p:sp>
      <p:pic>
        <p:nvPicPr>
          <p:cNvPr id="6" name="Picture 5">
            <a:extLst>
              <a:ext uri="{FF2B5EF4-FFF2-40B4-BE49-F238E27FC236}">
                <a16:creationId xmlns:a16="http://schemas.microsoft.com/office/drawing/2014/main" id="{CF3EEBCD-4784-6DC4-7360-97EF6970FF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4098" name="Picture 2" descr="Disputes: Understanding the Structure &amp; Scope of the Tribunal System ...">
            <a:extLst>
              <a:ext uri="{FF2B5EF4-FFF2-40B4-BE49-F238E27FC236}">
                <a16:creationId xmlns:a16="http://schemas.microsoft.com/office/drawing/2014/main" id="{E87BADCB-8EB2-A04F-7326-50EA5E95D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0526" y="209662"/>
            <a:ext cx="4178865" cy="278806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acism in the Workplace - Business Integrity">
            <a:extLst>
              <a:ext uri="{FF2B5EF4-FFF2-40B4-BE49-F238E27FC236}">
                <a16:creationId xmlns:a16="http://schemas.microsoft.com/office/drawing/2014/main" id="{F4CF0BEF-2CC3-AB47-BE75-827D8C8872F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853"/>
          <a:stretch/>
        </p:blipFill>
        <p:spPr bwMode="auto">
          <a:xfrm>
            <a:off x="8100526" y="2997723"/>
            <a:ext cx="4004082" cy="267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64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54F59C-4D7C-8A22-1D4C-F00575125F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7" name="Picture 6" descr="A logo for a company&#10;&#10;AI-generated content may be incorrect.">
            <a:extLst>
              <a:ext uri="{FF2B5EF4-FFF2-40B4-BE49-F238E27FC236}">
                <a16:creationId xmlns:a16="http://schemas.microsoft.com/office/drawing/2014/main" id="{0915E591-7606-0429-545B-D1E809ADC95C}"/>
              </a:ext>
            </a:extLst>
          </p:cNvPr>
          <p:cNvPicPr>
            <a:picLocks noChangeAspect="1"/>
          </p:cNvPicPr>
          <p:nvPr/>
        </p:nvPicPr>
        <p:blipFill>
          <a:blip r:embed="rId3"/>
          <a:stretch>
            <a:fillRect/>
          </a:stretch>
        </p:blipFill>
        <p:spPr>
          <a:xfrm>
            <a:off x="576196" y="1405305"/>
            <a:ext cx="5722637" cy="3192282"/>
          </a:xfrm>
          <a:prstGeom prst="rect">
            <a:avLst/>
          </a:prstGeom>
        </p:spPr>
      </p:pic>
      <p:pic>
        <p:nvPicPr>
          <p:cNvPr id="9" name="Picture 8" descr="A close up of a sign&#10;&#10;Description automatically generated">
            <a:extLst>
              <a:ext uri="{FF2B5EF4-FFF2-40B4-BE49-F238E27FC236}">
                <a16:creationId xmlns:a16="http://schemas.microsoft.com/office/drawing/2014/main" id="{3E93960A-E29B-FCBF-2607-516AB4704650}"/>
              </a:ext>
            </a:extLst>
          </p:cNvPr>
          <p:cNvPicPr>
            <a:picLocks noChangeAspect="1"/>
          </p:cNvPicPr>
          <p:nvPr/>
        </p:nvPicPr>
        <p:blipFill rotWithShape="1">
          <a:blip r:embed="rId4"/>
          <a:srcRect l="9841" t="15155" r="10574"/>
          <a:stretch/>
        </p:blipFill>
        <p:spPr>
          <a:xfrm>
            <a:off x="6480133" y="1085449"/>
            <a:ext cx="5340887" cy="3831994"/>
          </a:xfrm>
          <a:prstGeom prst="rect">
            <a:avLst/>
          </a:prstGeom>
        </p:spPr>
      </p:pic>
    </p:spTree>
    <p:extLst>
      <p:ext uri="{BB962C8B-B14F-4D97-AF65-F5344CB8AC3E}">
        <p14:creationId xmlns:p14="http://schemas.microsoft.com/office/powerpoint/2010/main" val="4254921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EBDF6-5B39-D132-B1A6-5862D9F33C43}"/>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84D0A2F7-662E-B441-1C35-0DA65FC28215}"/>
              </a:ext>
            </a:extLst>
          </p:cNvPr>
          <p:cNvCxnSpPr/>
          <p:nvPr/>
        </p:nvCxnSpPr>
        <p:spPr>
          <a:xfrm>
            <a:off x="443042" y="1218603"/>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A95563C2-20E3-EDAE-FC78-358C0AFE0CBC}"/>
              </a:ext>
            </a:extLst>
          </p:cNvPr>
          <p:cNvSpPr txBox="1">
            <a:spLocks/>
          </p:cNvSpPr>
          <p:nvPr/>
        </p:nvSpPr>
        <p:spPr>
          <a:xfrm>
            <a:off x="-540774" y="428873"/>
            <a:ext cx="9701430"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Health: changes in 2024 (-6 points) </a:t>
            </a:r>
          </a:p>
        </p:txBody>
      </p:sp>
      <p:sp>
        <p:nvSpPr>
          <p:cNvPr id="14" name="Subtitle 2">
            <a:extLst>
              <a:ext uri="{FF2B5EF4-FFF2-40B4-BE49-F238E27FC236}">
                <a16:creationId xmlns:a16="http://schemas.microsoft.com/office/drawing/2014/main" id="{AEBA8D43-5D88-B120-92EC-B9CD975E1941}"/>
              </a:ext>
            </a:extLst>
          </p:cNvPr>
          <p:cNvSpPr txBox="1">
            <a:spLocks/>
          </p:cNvSpPr>
          <p:nvPr/>
        </p:nvSpPr>
        <p:spPr>
          <a:xfrm>
            <a:off x="443042" y="1429823"/>
            <a:ext cx="6986016" cy="5170482"/>
          </a:xfrm>
          <a:prstGeom prst="rect">
            <a:avLst/>
          </a:prstGeom>
          <a:noFill/>
          <a:ln>
            <a:noFill/>
          </a:ln>
        </p:spPr>
        <p:txBody>
          <a:bodyPr vert="horz" wrap="square" lIns="91440" tIns="45720" rIns="91440" bIns="45720" anchor="t" anchorCtr="1" compatLnSpc="1">
            <a:norm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lnSpc>
                <a:spcPct val="100000"/>
              </a:lnSpc>
              <a:spcBef>
                <a:spcPts val="0"/>
              </a:spcBef>
              <a:buFont typeface="Wingdings" pitchFamily="2" charset="2"/>
              <a:buChar char="ü"/>
            </a:pPr>
            <a:r>
              <a:rPr lang="en-US" sz="2600" dirty="0">
                <a:latin typeface="Lora" pitchFamily="2" charset="0"/>
              </a:rPr>
              <a:t>Since 2018, </a:t>
            </a:r>
            <a:r>
              <a:rPr lang="en-US" sz="2600" b="1" dirty="0">
                <a:latin typeface="Lora" pitchFamily="2" charset="0"/>
              </a:rPr>
              <a:t>no legal or economic obstacles </a:t>
            </a:r>
            <a:r>
              <a:rPr lang="en-US" sz="2600" dirty="0">
                <a:latin typeface="Lora" pitchFamily="2" charset="0"/>
              </a:rPr>
              <a:t>to healthcare for immigrants</a:t>
            </a:r>
          </a:p>
          <a:p>
            <a:pPr marL="342900" indent="-342900" algn="l">
              <a:lnSpc>
                <a:spcPct val="100000"/>
              </a:lnSpc>
              <a:spcBef>
                <a:spcPts val="0"/>
              </a:spcBef>
              <a:buFont typeface="Wingdings" pitchFamily="2" charset="2"/>
              <a:buChar char="ü"/>
            </a:pPr>
            <a:r>
              <a:rPr lang="en-US" sz="2600" dirty="0">
                <a:latin typeface="Lora" pitchFamily="2" charset="0"/>
              </a:rPr>
              <a:t>Responsive healthcare services and proper information on healthcare rights</a:t>
            </a:r>
          </a:p>
          <a:p>
            <a:pPr marL="342900" indent="-342900" algn="l">
              <a:lnSpc>
                <a:spcPct val="100000"/>
              </a:lnSpc>
              <a:spcBef>
                <a:spcPts val="0"/>
              </a:spcBef>
              <a:buFont typeface="Wingdings" pitchFamily="2" charset="2"/>
              <a:buChar char="ü"/>
            </a:pPr>
            <a:r>
              <a:rPr lang="en-US" sz="2600" dirty="0">
                <a:latin typeface="Lora" pitchFamily="2" charset="0"/>
              </a:rPr>
              <a:t>Still, </a:t>
            </a:r>
            <a:r>
              <a:rPr lang="en-US" sz="2600" b="1" dirty="0">
                <a:latin typeface="Lora" pitchFamily="2" charset="0"/>
              </a:rPr>
              <a:t>administrative barriers</a:t>
            </a:r>
          </a:p>
          <a:p>
            <a:pPr marL="342900" indent="-342900" algn="l">
              <a:lnSpc>
                <a:spcPct val="100000"/>
              </a:lnSpc>
              <a:spcBef>
                <a:spcPts val="0"/>
              </a:spcBef>
              <a:buFont typeface="Wingdings" pitchFamily="2" charset="2"/>
              <a:buChar char="ü"/>
            </a:pPr>
            <a:r>
              <a:rPr lang="en-US" sz="2600" b="1" dirty="0">
                <a:latin typeface="Lora" pitchFamily="2" charset="0"/>
              </a:rPr>
              <a:t>Decline in the involvement of migrants </a:t>
            </a:r>
            <a:r>
              <a:rPr lang="en-US" sz="2600" dirty="0">
                <a:latin typeface="Lora" pitchFamily="2" charset="0"/>
              </a:rPr>
              <a:t>in information provision and service design &amp; delivery </a:t>
            </a:r>
          </a:p>
          <a:p>
            <a:pPr marL="1028700" lvl="1" indent="-342900">
              <a:lnSpc>
                <a:spcPct val="100000"/>
              </a:lnSpc>
              <a:spcBef>
                <a:spcPts val="0"/>
              </a:spcBef>
              <a:buFont typeface="Wingdings" pitchFamily="2" charset="2"/>
              <a:buChar char="ü"/>
            </a:pPr>
            <a:r>
              <a:rPr lang="en-US" sz="2600" dirty="0">
                <a:latin typeface="Lora" pitchFamily="2" charset="0"/>
              </a:rPr>
              <a:t>No systematic involvement in research evaluation, and planning related to healthcare</a:t>
            </a:r>
          </a:p>
        </p:txBody>
      </p:sp>
      <p:pic>
        <p:nvPicPr>
          <p:cNvPr id="6" name="Picture 5">
            <a:extLst>
              <a:ext uri="{FF2B5EF4-FFF2-40B4-BE49-F238E27FC236}">
                <a16:creationId xmlns:a16="http://schemas.microsoft.com/office/drawing/2014/main" id="{9C351964-4D97-BC08-EC62-C5CFF9E54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2052" name="Picture 4" descr="Difficult access to health care for refugees - Archyde">
            <a:extLst>
              <a:ext uri="{FF2B5EF4-FFF2-40B4-BE49-F238E27FC236}">
                <a16:creationId xmlns:a16="http://schemas.microsoft.com/office/drawing/2014/main" id="{C632B578-BF3C-F47E-1F96-822410CA89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45"/>
          <a:stretch/>
        </p:blipFill>
        <p:spPr bwMode="auto">
          <a:xfrm>
            <a:off x="8134522" y="3792501"/>
            <a:ext cx="4057478" cy="24826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flu vaccine's influence on public health - Clinical Advisor">
            <a:extLst>
              <a:ext uri="{FF2B5EF4-FFF2-40B4-BE49-F238E27FC236}">
                <a16:creationId xmlns:a16="http://schemas.microsoft.com/office/drawing/2014/main" id="{AF5EC3A3-E4FF-4B47-6422-C342377FD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7590" y="582849"/>
            <a:ext cx="4064410" cy="2710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45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A168F-9367-8829-007B-ECC48751A753}"/>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A9A502DF-A46E-3489-7481-0DC6CAE85CC1}"/>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9D844640-A5E4-04B4-6990-0DEA9C738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339EA8E0-4288-33F7-753E-6ADD52FF05D8}"/>
              </a:ext>
            </a:extLst>
          </p:cNvPr>
          <p:cNvSpPr txBox="1"/>
          <p:nvPr/>
        </p:nvSpPr>
        <p:spPr>
          <a:xfrm>
            <a:off x="443042" y="1907458"/>
            <a:ext cx="4089629" cy="2246769"/>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endParaRPr lang="en-US" sz="2800" b="1" dirty="0">
              <a:latin typeface="Lora" pitchFamily="2" charset="0"/>
            </a:endParaRPr>
          </a:p>
          <a:p>
            <a:r>
              <a:rPr lang="en-US" sz="2800" b="1" dirty="0">
                <a:latin typeface="Lora" pitchFamily="2" charset="0"/>
              </a:rPr>
              <a:t>Labour </a:t>
            </a:r>
          </a:p>
          <a:p>
            <a:r>
              <a:rPr lang="en-US" sz="2800" b="1" dirty="0">
                <a:latin typeface="Lora" pitchFamily="2" charset="0"/>
              </a:rPr>
              <a:t>Market </a:t>
            </a:r>
          </a:p>
        </p:txBody>
      </p:sp>
      <p:graphicFrame>
        <p:nvGraphicFramePr>
          <p:cNvPr id="2" name="Chart 1">
            <a:extLst>
              <a:ext uri="{FF2B5EF4-FFF2-40B4-BE49-F238E27FC236}">
                <a16:creationId xmlns:a16="http://schemas.microsoft.com/office/drawing/2014/main" id="{786BA460-F843-FDE3-6B43-12A2AE6F4A5D}"/>
              </a:ext>
            </a:extLst>
          </p:cNvPr>
          <p:cNvGraphicFramePr>
            <a:graphicFrameLocks/>
          </p:cNvGraphicFramePr>
          <p:nvPr/>
        </p:nvGraphicFramePr>
        <p:xfrm>
          <a:off x="2684797" y="324467"/>
          <a:ext cx="7924800" cy="55355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4371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FF51A-5476-5114-EB64-FC9E09D557A4}"/>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73F88BC6-B73B-ED36-B272-991BB4846399}"/>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F84079CB-877C-266A-BD95-54A94E198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AAACD775-F72E-1850-F01C-1E0E3E2BD306}"/>
              </a:ext>
            </a:extLst>
          </p:cNvPr>
          <p:cNvSpPr txBox="1"/>
          <p:nvPr/>
        </p:nvSpPr>
        <p:spPr>
          <a:xfrm>
            <a:off x="541364" y="1917290"/>
            <a:ext cx="4089629" cy="2677656"/>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Family </a:t>
            </a:r>
          </a:p>
          <a:p>
            <a:r>
              <a:rPr lang="en-US" sz="2800" b="1" dirty="0">
                <a:latin typeface="Lora" pitchFamily="2" charset="0"/>
              </a:rPr>
              <a:t>Reunion</a:t>
            </a:r>
          </a:p>
          <a:p>
            <a:endParaRPr lang="en-BE" sz="2800" b="1" dirty="0">
              <a:latin typeface="Lora" pitchFamily="2" charset="0"/>
            </a:endParaRPr>
          </a:p>
        </p:txBody>
      </p:sp>
      <p:graphicFrame>
        <p:nvGraphicFramePr>
          <p:cNvPr id="4" name="Chart 3">
            <a:extLst>
              <a:ext uri="{FF2B5EF4-FFF2-40B4-BE49-F238E27FC236}">
                <a16:creationId xmlns:a16="http://schemas.microsoft.com/office/drawing/2014/main" id="{0A6BBBD1-847D-4D3C-66F9-CA012A84D3DA}"/>
              </a:ext>
            </a:extLst>
          </p:cNvPr>
          <p:cNvGraphicFramePr>
            <a:graphicFrameLocks/>
          </p:cNvGraphicFramePr>
          <p:nvPr/>
        </p:nvGraphicFramePr>
        <p:xfrm>
          <a:off x="2726287" y="437309"/>
          <a:ext cx="8344835" cy="55996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2539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58956-BEA8-94E1-ED36-7B5D068A2647}"/>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21F1EAB8-7DB7-20A2-95B6-24E2E1494F01}"/>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474F78F8-B397-7316-B1F4-5112F8E9D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B45AC2AA-5C3B-43BA-9A3A-54583A03941F}"/>
              </a:ext>
            </a:extLst>
          </p:cNvPr>
          <p:cNvSpPr txBox="1"/>
          <p:nvPr/>
        </p:nvSpPr>
        <p:spPr>
          <a:xfrm>
            <a:off x="541364" y="1917290"/>
            <a:ext cx="4089629" cy="2246769"/>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Education</a:t>
            </a:r>
          </a:p>
          <a:p>
            <a:endParaRPr lang="en-BE" sz="2800" b="1" dirty="0">
              <a:latin typeface="Lora" pitchFamily="2" charset="0"/>
            </a:endParaRPr>
          </a:p>
        </p:txBody>
      </p:sp>
      <p:graphicFrame>
        <p:nvGraphicFramePr>
          <p:cNvPr id="2" name="Chart 1">
            <a:extLst>
              <a:ext uri="{FF2B5EF4-FFF2-40B4-BE49-F238E27FC236}">
                <a16:creationId xmlns:a16="http://schemas.microsoft.com/office/drawing/2014/main" id="{A4EDAC00-0960-04D6-2FD8-16E477090533}"/>
              </a:ext>
            </a:extLst>
          </p:cNvPr>
          <p:cNvGraphicFramePr>
            <a:graphicFrameLocks/>
          </p:cNvGraphicFramePr>
          <p:nvPr/>
        </p:nvGraphicFramePr>
        <p:xfrm>
          <a:off x="2796101" y="427509"/>
          <a:ext cx="7753911" cy="55996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8500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FF5F0-A3B2-EB5C-B8AA-4EDF7DD685C9}"/>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BD57C4E6-C688-DC28-E75C-B96D1FE74B4B}"/>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84D41CD2-8A9D-809B-634C-3B5345A85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8A251614-425F-6FAA-8786-F18F497D5415}"/>
              </a:ext>
            </a:extLst>
          </p:cNvPr>
          <p:cNvSpPr txBox="1"/>
          <p:nvPr/>
        </p:nvSpPr>
        <p:spPr>
          <a:xfrm>
            <a:off x="541364" y="1917290"/>
            <a:ext cx="4089629" cy="2677656"/>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Political</a:t>
            </a:r>
          </a:p>
          <a:p>
            <a:r>
              <a:rPr lang="en-US" sz="2800" b="1" dirty="0">
                <a:latin typeface="Lora" pitchFamily="2" charset="0"/>
              </a:rPr>
              <a:t>Participation</a:t>
            </a:r>
          </a:p>
          <a:p>
            <a:endParaRPr lang="en-BE" sz="2800" b="1" dirty="0">
              <a:latin typeface="Lora" pitchFamily="2" charset="0"/>
            </a:endParaRPr>
          </a:p>
        </p:txBody>
      </p:sp>
      <p:graphicFrame>
        <p:nvGraphicFramePr>
          <p:cNvPr id="4" name="Chart 3">
            <a:extLst>
              <a:ext uri="{FF2B5EF4-FFF2-40B4-BE49-F238E27FC236}">
                <a16:creationId xmlns:a16="http://schemas.microsoft.com/office/drawing/2014/main" id="{3AE708EE-ABA1-905A-BAEC-9422440CA103}"/>
              </a:ext>
            </a:extLst>
          </p:cNvPr>
          <p:cNvGraphicFramePr>
            <a:graphicFrameLocks/>
          </p:cNvGraphicFramePr>
          <p:nvPr/>
        </p:nvGraphicFramePr>
        <p:xfrm>
          <a:off x="3013436" y="271767"/>
          <a:ext cx="8406881" cy="57835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36120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26C3-A372-7D7C-A24E-92384C0E41A3}"/>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169528E8-DE81-7E5B-51AB-24E1F5924FFF}"/>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5A87D51E-3FB8-5665-0827-DA956CD9C3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2976980C-C836-FDA4-913C-E37957ED18F7}"/>
              </a:ext>
            </a:extLst>
          </p:cNvPr>
          <p:cNvSpPr txBox="1"/>
          <p:nvPr/>
        </p:nvSpPr>
        <p:spPr>
          <a:xfrm>
            <a:off x="541364" y="1917290"/>
            <a:ext cx="4089629" cy="2677656"/>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Permanent</a:t>
            </a:r>
          </a:p>
          <a:p>
            <a:r>
              <a:rPr lang="en-US" sz="2800" b="1" dirty="0">
                <a:latin typeface="Lora" pitchFamily="2" charset="0"/>
              </a:rPr>
              <a:t>Residency</a:t>
            </a:r>
          </a:p>
          <a:p>
            <a:endParaRPr lang="en-BE" sz="2800" b="1" dirty="0">
              <a:latin typeface="Lora" pitchFamily="2" charset="0"/>
            </a:endParaRPr>
          </a:p>
        </p:txBody>
      </p:sp>
      <p:graphicFrame>
        <p:nvGraphicFramePr>
          <p:cNvPr id="2" name="Chart 1">
            <a:extLst>
              <a:ext uri="{FF2B5EF4-FFF2-40B4-BE49-F238E27FC236}">
                <a16:creationId xmlns:a16="http://schemas.microsoft.com/office/drawing/2014/main" id="{AA6543C6-58C6-147A-611B-759ACBC88930}"/>
              </a:ext>
            </a:extLst>
          </p:cNvPr>
          <p:cNvGraphicFramePr>
            <a:graphicFrameLocks/>
          </p:cNvGraphicFramePr>
          <p:nvPr/>
        </p:nvGraphicFramePr>
        <p:xfrm>
          <a:off x="2996200" y="643784"/>
          <a:ext cx="8389555" cy="52850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6411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67139-8CDE-07DA-FE3D-6FBB5B7E16C4}"/>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DDE0791D-FCD1-08A7-DDB1-DFCEB210E9C7}"/>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3ACF26ED-A830-07D8-E614-CD0CED86F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48B1312D-B3CB-A410-3F17-CFE88B10445D}"/>
              </a:ext>
            </a:extLst>
          </p:cNvPr>
          <p:cNvSpPr txBox="1"/>
          <p:nvPr/>
        </p:nvSpPr>
        <p:spPr>
          <a:xfrm>
            <a:off x="541364" y="1917290"/>
            <a:ext cx="4089629" cy="2677656"/>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Access to </a:t>
            </a:r>
          </a:p>
          <a:p>
            <a:r>
              <a:rPr lang="en-US" sz="2800" b="1" dirty="0">
                <a:latin typeface="Lora" pitchFamily="2" charset="0"/>
              </a:rPr>
              <a:t>Nationality</a:t>
            </a:r>
          </a:p>
          <a:p>
            <a:endParaRPr lang="en-BE" sz="2800" b="1" dirty="0">
              <a:latin typeface="Lora" pitchFamily="2" charset="0"/>
            </a:endParaRPr>
          </a:p>
        </p:txBody>
      </p:sp>
      <p:graphicFrame>
        <p:nvGraphicFramePr>
          <p:cNvPr id="4" name="Chart 3">
            <a:extLst>
              <a:ext uri="{FF2B5EF4-FFF2-40B4-BE49-F238E27FC236}">
                <a16:creationId xmlns:a16="http://schemas.microsoft.com/office/drawing/2014/main" id="{3A78BF4B-BD1F-85E6-5467-C382EB2B7B9F}"/>
              </a:ext>
            </a:extLst>
          </p:cNvPr>
          <p:cNvGraphicFramePr>
            <a:graphicFrameLocks/>
          </p:cNvGraphicFramePr>
          <p:nvPr/>
        </p:nvGraphicFramePr>
        <p:xfrm>
          <a:off x="3018630" y="548617"/>
          <a:ext cx="8317612" cy="54243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3458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FAEC6-3EFC-EE42-2ADA-5408984DBD34}"/>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33E7ABE3-5830-8A33-DBF7-76D43A9230F7}"/>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94B89039-D1EC-8757-4BDA-C2B9F937E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8D015B12-D0F1-A44C-CA68-D80AD1BB2794}"/>
              </a:ext>
            </a:extLst>
          </p:cNvPr>
          <p:cNvSpPr txBox="1"/>
          <p:nvPr/>
        </p:nvSpPr>
        <p:spPr>
          <a:xfrm>
            <a:off x="541364" y="1917290"/>
            <a:ext cx="4089629" cy="1815882"/>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400" b="1" dirty="0">
                <a:latin typeface="Lora" pitchFamily="2" charset="0"/>
              </a:rPr>
              <a:t>Anti-discrimination</a:t>
            </a:r>
            <a:endParaRPr lang="en-BE" sz="2400" b="1" dirty="0">
              <a:latin typeface="Lora" pitchFamily="2" charset="0"/>
            </a:endParaRPr>
          </a:p>
        </p:txBody>
      </p:sp>
      <p:graphicFrame>
        <p:nvGraphicFramePr>
          <p:cNvPr id="2" name="Chart 1">
            <a:extLst>
              <a:ext uri="{FF2B5EF4-FFF2-40B4-BE49-F238E27FC236}">
                <a16:creationId xmlns:a16="http://schemas.microsoft.com/office/drawing/2014/main" id="{9732AD3B-B5CB-9980-A24C-2E22D14F3CA9}"/>
              </a:ext>
            </a:extLst>
          </p:cNvPr>
          <p:cNvGraphicFramePr>
            <a:graphicFrameLocks/>
          </p:cNvGraphicFramePr>
          <p:nvPr/>
        </p:nvGraphicFramePr>
        <p:xfrm>
          <a:off x="3628103" y="757112"/>
          <a:ext cx="7787149" cy="52208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8524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DF2A-4EE1-A6A9-F3B9-DBEC0D392E2B}"/>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CB0D3D80-7E8E-950F-D079-3DD1B1BEDB5B}"/>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BE6DC8E0-3CEF-081B-F48D-614A6E27AF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E2EDA7DD-7F9A-3176-DB03-A4E3556C5A08}"/>
              </a:ext>
            </a:extLst>
          </p:cNvPr>
          <p:cNvSpPr txBox="1"/>
          <p:nvPr/>
        </p:nvSpPr>
        <p:spPr>
          <a:xfrm>
            <a:off x="541364" y="1917290"/>
            <a:ext cx="4089629" cy="1815882"/>
          </a:xfrm>
          <a:prstGeom prst="rect">
            <a:avLst/>
          </a:prstGeom>
          <a:noFill/>
        </p:spPr>
        <p:txBody>
          <a:bodyPr wrap="square" rtlCol="0">
            <a:spAutoFit/>
          </a:bodyPr>
          <a:lstStyle/>
          <a:p>
            <a:r>
              <a:rPr lang="en-US" sz="2800" b="1" dirty="0">
                <a:latin typeface="Lora" pitchFamily="2" charset="0"/>
              </a:rPr>
              <a:t>MIPEX</a:t>
            </a:r>
          </a:p>
          <a:p>
            <a:r>
              <a:rPr lang="en-US" sz="2800" b="1" dirty="0">
                <a:latin typeface="Lora" pitchFamily="2" charset="0"/>
              </a:rPr>
              <a:t>2024</a:t>
            </a:r>
          </a:p>
          <a:p>
            <a:r>
              <a:rPr lang="en-US" sz="2800" b="1" dirty="0">
                <a:latin typeface="Lora" pitchFamily="2" charset="0"/>
              </a:rPr>
              <a:t> </a:t>
            </a:r>
          </a:p>
          <a:p>
            <a:r>
              <a:rPr lang="en-US" sz="2800" b="1" dirty="0">
                <a:latin typeface="Lora" pitchFamily="2" charset="0"/>
              </a:rPr>
              <a:t>Health</a:t>
            </a:r>
            <a:endParaRPr lang="en-BE" sz="2800" b="1" dirty="0">
              <a:latin typeface="Lora" pitchFamily="2" charset="0"/>
            </a:endParaRPr>
          </a:p>
        </p:txBody>
      </p:sp>
      <p:graphicFrame>
        <p:nvGraphicFramePr>
          <p:cNvPr id="2" name="Chart 1">
            <a:extLst>
              <a:ext uri="{FF2B5EF4-FFF2-40B4-BE49-F238E27FC236}">
                <a16:creationId xmlns:a16="http://schemas.microsoft.com/office/drawing/2014/main" id="{22590ECA-8853-F7FB-A6D2-67566E26C60F}"/>
              </a:ext>
            </a:extLst>
          </p:cNvPr>
          <p:cNvGraphicFramePr>
            <a:graphicFrameLocks/>
          </p:cNvGraphicFramePr>
          <p:nvPr/>
        </p:nvGraphicFramePr>
        <p:xfrm>
          <a:off x="2710711" y="602156"/>
          <a:ext cx="7878631" cy="52381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024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A5C58-E77C-ACCD-92C5-D5D5012558E2}"/>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576EA673-45D4-8F4F-FC6A-3066670896D4}"/>
              </a:ext>
            </a:extLst>
          </p:cNvPr>
          <p:cNvCxnSpPr/>
          <p:nvPr/>
        </p:nvCxnSpPr>
        <p:spPr>
          <a:xfrm>
            <a:off x="453433" y="1737409"/>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0EB5E3D8-861E-8234-36B8-F776E4F3C65B}"/>
              </a:ext>
            </a:extLst>
          </p:cNvPr>
          <p:cNvSpPr txBox="1">
            <a:spLocks/>
          </p:cNvSpPr>
          <p:nvPr/>
        </p:nvSpPr>
        <p:spPr>
          <a:xfrm>
            <a:off x="-551961" y="632645"/>
            <a:ext cx="4711006"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What is MIPEX? </a:t>
            </a:r>
          </a:p>
        </p:txBody>
      </p:sp>
      <p:pic>
        <p:nvPicPr>
          <p:cNvPr id="5" name="Picture 4">
            <a:extLst>
              <a:ext uri="{FF2B5EF4-FFF2-40B4-BE49-F238E27FC236}">
                <a16:creationId xmlns:a16="http://schemas.microsoft.com/office/drawing/2014/main" id="{23F5A52E-B4B6-DB01-7C0A-EBADC16782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2" name="Subtitle 2">
            <a:extLst>
              <a:ext uri="{FF2B5EF4-FFF2-40B4-BE49-F238E27FC236}">
                <a16:creationId xmlns:a16="http://schemas.microsoft.com/office/drawing/2014/main" id="{06F59CAD-2361-DA72-F4F2-D2442DC3FC22}"/>
              </a:ext>
            </a:extLst>
          </p:cNvPr>
          <p:cNvSpPr txBox="1">
            <a:spLocks/>
          </p:cNvSpPr>
          <p:nvPr/>
        </p:nvSpPr>
        <p:spPr>
          <a:xfrm>
            <a:off x="-79009" y="1223319"/>
            <a:ext cx="11907215" cy="4705279"/>
          </a:xfrm>
          <a:prstGeom prst="rect">
            <a:avLst/>
          </a:prstGeom>
          <a:noFill/>
          <a:ln>
            <a:noFill/>
          </a:ln>
        </p:spPr>
        <p:txBody>
          <a:bodyPr vert="horz" wrap="square" lIns="91440" tIns="45720" rIns="91440" bIns="45720" anchor="t" anchorCtr="1" compatLnSpc="1">
            <a:normAutofit fontScale="92500"/>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panose="05000000000000000000" pitchFamily="2" charset="2"/>
              <a:buChar char="Ø"/>
            </a:pPr>
            <a:r>
              <a:rPr lang="en-US" dirty="0">
                <a:latin typeface="Lora" pitchFamily="2" charset="0"/>
              </a:rPr>
              <a:t>Comprehensive tool to compare integration policies: </a:t>
            </a:r>
          </a:p>
          <a:p>
            <a:pPr lvl="1">
              <a:buFont typeface="Wingdings" panose="05000000000000000000" pitchFamily="2" charset="2"/>
              <a:buChar char="Ø"/>
            </a:pPr>
            <a:endParaRPr lang="en-US" dirty="0">
              <a:latin typeface="Lora" pitchFamily="2" charset="0"/>
            </a:endParaRPr>
          </a:p>
          <a:p>
            <a:pPr lvl="1"/>
            <a:r>
              <a:rPr lang="en-US" dirty="0">
                <a:latin typeface="Lora" pitchFamily="2" charset="0"/>
              </a:rPr>
              <a:t>Longitudinal scope (2007-2023)</a:t>
            </a:r>
          </a:p>
          <a:p>
            <a:pPr lvl="1"/>
            <a:r>
              <a:rPr lang="en-US" dirty="0">
                <a:latin typeface="Lora" pitchFamily="2" charset="0"/>
              </a:rPr>
              <a:t>Thematic scope (8 policy areas, e.g., labour market, education, access to nationality, health etc.)</a:t>
            </a:r>
          </a:p>
          <a:p>
            <a:pPr lvl="1"/>
            <a:r>
              <a:rPr lang="en-US" dirty="0">
                <a:latin typeface="Lora" pitchFamily="2" charset="0"/>
              </a:rPr>
              <a:t>Target group: international migrants (non-citizens): migrant workers, family reunited migrants, permanent residents</a:t>
            </a:r>
          </a:p>
          <a:p>
            <a:pPr lvl="1"/>
            <a:r>
              <a:rPr lang="en-US" dirty="0">
                <a:latin typeface="Lora" pitchFamily="2" charset="0"/>
              </a:rPr>
              <a:t>Geographic scope (52 countries in 2019)</a:t>
            </a:r>
          </a:p>
          <a:p>
            <a:pPr lvl="1"/>
            <a:r>
              <a:rPr lang="en-US" dirty="0">
                <a:latin typeface="Lora" pitchFamily="2" charset="0"/>
              </a:rPr>
              <a:t>Methodology with national experts &amp; checks</a:t>
            </a:r>
          </a:p>
          <a:p>
            <a:pPr lvl="1"/>
            <a:r>
              <a:rPr lang="en-US" dirty="0">
                <a:latin typeface="Lora" pitchFamily="2" charset="0"/>
              </a:rPr>
              <a:t>58 Indicators</a:t>
            </a:r>
          </a:p>
          <a:p>
            <a:pPr lvl="1"/>
            <a:endParaRPr lang="en-US" dirty="0">
              <a:latin typeface="Lora" pitchFamily="2" charset="0"/>
            </a:endParaRPr>
          </a:p>
          <a:p>
            <a:pPr lvl="1">
              <a:buFont typeface="Wingdings" panose="05000000000000000000" pitchFamily="2" charset="2"/>
              <a:buChar char="Ø"/>
            </a:pPr>
            <a:r>
              <a:rPr lang="en-US" dirty="0">
                <a:latin typeface="Lora" pitchFamily="2" charset="0"/>
              </a:rPr>
              <a:t>Most cited international benchmark by policymakers, NGOs, media &amp; research</a:t>
            </a:r>
          </a:p>
          <a:p>
            <a:pPr lvl="1"/>
            <a:r>
              <a:rPr lang="en-US" b="0" dirty="0">
                <a:effectLst/>
                <a:latin typeface="Lora" pitchFamily="2" charset="0"/>
              </a:rPr>
              <a:t>Example: Draft Global Compact on Migration</a:t>
            </a:r>
            <a:endParaRPr lang="en-BE" dirty="0">
              <a:latin typeface="Lora" pitchFamily="2" charset="0"/>
            </a:endParaRPr>
          </a:p>
          <a:p>
            <a:pPr lvl="1"/>
            <a:endParaRPr lang="en-US" dirty="0"/>
          </a:p>
        </p:txBody>
      </p:sp>
    </p:spTree>
    <p:extLst>
      <p:ext uri="{BB962C8B-B14F-4D97-AF65-F5344CB8AC3E}">
        <p14:creationId xmlns:p14="http://schemas.microsoft.com/office/powerpoint/2010/main" val="647990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8775-244C-1394-F3E1-0324FD0052D4}"/>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E8DF9B03-DF26-EEAE-FCAA-1A8F311F0288}"/>
              </a:ext>
            </a:extLst>
          </p:cNvPr>
          <p:cNvCxnSpPr/>
          <p:nvPr/>
        </p:nvCxnSpPr>
        <p:spPr>
          <a:xfrm>
            <a:off x="443042" y="1539982"/>
            <a:ext cx="784860" cy="0"/>
          </a:xfrm>
          <a:prstGeom prst="straightConnector1">
            <a:avLst/>
          </a:prstGeom>
          <a:noFill/>
          <a:ln w="38100" cap="flat">
            <a:solidFill>
              <a:srgbClr val="C776B3"/>
            </a:solidFill>
            <a:prstDash val="solid"/>
            <a:miter/>
          </a:ln>
        </p:spPr>
      </p:cxnSp>
      <p:sp>
        <p:nvSpPr>
          <p:cNvPr id="10" name="Subtitle 2">
            <a:extLst>
              <a:ext uri="{FF2B5EF4-FFF2-40B4-BE49-F238E27FC236}">
                <a16:creationId xmlns:a16="http://schemas.microsoft.com/office/drawing/2014/main" id="{960F049A-8D01-9DCB-CB47-DBEF00A5D411}"/>
              </a:ext>
            </a:extLst>
          </p:cNvPr>
          <p:cNvSpPr txBox="1">
            <a:spLocks/>
          </p:cNvSpPr>
          <p:nvPr/>
        </p:nvSpPr>
        <p:spPr>
          <a:xfrm>
            <a:off x="-551961" y="632645"/>
            <a:ext cx="4711006" cy="76457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What is MIPEX? </a:t>
            </a:r>
          </a:p>
        </p:txBody>
      </p:sp>
      <p:pic>
        <p:nvPicPr>
          <p:cNvPr id="5" name="Picture 4">
            <a:extLst>
              <a:ext uri="{FF2B5EF4-FFF2-40B4-BE49-F238E27FC236}">
                <a16:creationId xmlns:a16="http://schemas.microsoft.com/office/drawing/2014/main" id="{36C18FC3-AD1C-231F-4F6A-D95097517C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2" name="Subtitle 2">
            <a:extLst>
              <a:ext uri="{FF2B5EF4-FFF2-40B4-BE49-F238E27FC236}">
                <a16:creationId xmlns:a16="http://schemas.microsoft.com/office/drawing/2014/main" id="{FDE87B77-5464-8A4C-A56A-36A6D5D7D6C7}"/>
              </a:ext>
            </a:extLst>
          </p:cNvPr>
          <p:cNvSpPr txBox="1">
            <a:spLocks/>
          </p:cNvSpPr>
          <p:nvPr/>
        </p:nvSpPr>
        <p:spPr>
          <a:xfrm>
            <a:off x="-79009" y="1705233"/>
            <a:ext cx="11907215" cy="4520114"/>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200" dirty="0">
                <a:latin typeface="Lora" pitchFamily="2" charset="77"/>
              </a:rPr>
              <a:t>MPG works in collaboration with </a:t>
            </a:r>
            <a:r>
              <a:rPr lang="en-US" sz="2200" b="1" dirty="0">
                <a:latin typeface="Lora" pitchFamily="2" charset="77"/>
              </a:rPr>
              <a:t>national experts </a:t>
            </a:r>
            <a:r>
              <a:rPr lang="en-US" sz="2200" dirty="0">
                <a:latin typeface="Lora" pitchFamily="2" charset="77"/>
              </a:rPr>
              <a:t>from each country.</a:t>
            </a:r>
          </a:p>
          <a:p>
            <a:pPr marL="457200" lvl="1" indent="0">
              <a:buNone/>
            </a:pPr>
            <a:endParaRPr lang="en-US" sz="800" dirty="0">
              <a:latin typeface="Lora" pitchFamily="2" charset="77"/>
            </a:endParaRPr>
          </a:p>
          <a:p>
            <a:pPr lvl="1"/>
            <a:r>
              <a:rPr lang="en-US" sz="2200" dirty="0">
                <a:latin typeface="Lora" pitchFamily="2" charset="77"/>
              </a:rPr>
              <a:t>Experts are tasked with conducting research on integration policies of their own country, with a particular focus on recent policy changes.</a:t>
            </a:r>
          </a:p>
          <a:p>
            <a:pPr lvl="1"/>
            <a:endParaRPr lang="en-US" sz="800" dirty="0">
              <a:latin typeface="Lora" pitchFamily="2" charset="77"/>
            </a:endParaRPr>
          </a:p>
          <a:p>
            <a:pPr lvl="1"/>
            <a:r>
              <a:rPr lang="en-US" sz="2200" dirty="0">
                <a:latin typeface="Lora" pitchFamily="2" charset="77"/>
              </a:rPr>
              <a:t>They complete a </a:t>
            </a:r>
            <a:r>
              <a:rPr lang="en-US" sz="2200" b="1" dirty="0">
                <a:latin typeface="Lora" pitchFamily="2" charset="77"/>
              </a:rPr>
              <a:t>detailed questionnaire</a:t>
            </a:r>
            <a:r>
              <a:rPr lang="en-US" sz="2200" dirty="0">
                <a:latin typeface="Lora" pitchFamily="2" charset="77"/>
              </a:rPr>
              <a:t>, providing comments to justify their responses and highlighting policy changes.</a:t>
            </a:r>
          </a:p>
          <a:p>
            <a:pPr lvl="1"/>
            <a:endParaRPr lang="en-US" sz="800" dirty="0">
              <a:latin typeface="Lora" pitchFamily="2" charset="77"/>
            </a:endParaRPr>
          </a:p>
          <a:p>
            <a:pPr lvl="1"/>
            <a:r>
              <a:rPr lang="en-US" sz="2200" dirty="0">
                <a:latin typeface="Lora" pitchFamily="2" charset="77"/>
              </a:rPr>
              <a:t>MPG conducts an initial review of the submissions to ensure accurate interpretation of the questions and </a:t>
            </a:r>
            <a:r>
              <a:rPr lang="en-US" sz="2200" b="1" dirty="0">
                <a:latin typeface="Lora" pitchFamily="2" charset="77"/>
              </a:rPr>
              <a:t>consistency </a:t>
            </a:r>
            <a:r>
              <a:rPr lang="en-US" sz="2200" dirty="0">
                <a:latin typeface="Lora" pitchFamily="2" charset="77"/>
              </a:rPr>
              <a:t>across countries.</a:t>
            </a:r>
          </a:p>
          <a:p>
            <a:pPr lvl="1"/>
            <a:endParaRPr lang="en-US" sz="800" dirty="0">
              <a:latin typeface="Lora" pitchFamily="2" charset="77"/>
            </a:endParaRPr>
          </a:p>
          <a:p>
            <a:pPr lvl="1"/>
            <a:r>
              <a:rPr lang="en-US" sz="2200" dirty="0">
                <a:latin typeface="Lora" pitchFamily="2" charset="77"/>
              </a:rPr>
              <a:t>MPG holds individual meetings with each expert to verify consistency and clarify any issues.</a:t>
            </a:r>
          </a:p>
          <a:p>
            <a:pPr lvl="1"/>
            <a:endParaRPr lang="en-US" sz="800" dirty="0">
              <a:latin typeface="Lora" pitchFamily="2" charset="77"/>
            </a:endParaRPr>
          </a:p>
          <a:p>
            <a:pPr lvl="1"/>
            <a:r>
              <a:rPr lang="en-US" sz="2200" dirty="0">
                <a:latin typeface="Lora" pitchFamily="2" charset="77"/>
              </a:rPr>
              <a:t>Final </a:t>
            </a:r>
            <a:r>
              <a:rPr lang="en-US" sz="2200" b="1" dirty="0">
                <a:latin typeface="Lora" pitchFamily="2" charset="77"/>
              </a:rPr>
              <a:t>scores</a:t>
            </a:r>
            <a:r>
              <a:rPr lang="en-US" sz="2200" dirty="0">
                <a:latin typeface="Lora" pitchFamily="2" charset="77"/>
              </a:rPr>
              <a:t> are then discussed and agreed upon collaboratively.</a:t>
            </a:r>
          </a:p>
        </p:txBody>
      </p:sp>
    </p:spTree>
    <p:extLst>
      <p:ext uri="{BB962C8B-B14F-4D97-AF65-F5344CB8AC3E}">
        <p14:creationId xmlns:p14="http://schemas.microsoft.com/office/powerpoint/2010/main" val="277336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E2791459-F325-4926-B8A0-373810FCAE8C}"/>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6" name="Picture 5">
            <a:extLst>
              <a:ext uri="{FF2B5EF4-FFF2-40B4-BE49-F238E27FC236}">
                <a16:creationId xmlns:a16="http://schemas.microsoft.com/office/drawing/2014/main" id="{F3DAE87E-44CB-AE2D-922E-4CF4B06DC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pic>
        <p:nvPicPr>
          <p:cNvPr id="8" name="Picture 7" descr="A map of the world&#10;&#10;Description automatically generated">
            <a:extLst>
              <a:ext uri="{FF2B5EF4-FFF2-40B4-BE49-F238E27FC236}">
                <a16:creationId xmlns:a16="http://schemas.microsoft.com/office/drawing/2014/main" id="{87882730-BBB4-9933-2C6F-D5EDAFBC46BC}"/>
              </a:ext>
            </a:extLst>
          </p:cNvPr>
          <p:cNvPicPr>
            <a:picLocks noChangeAspect="1"/>
          </p:cNvPicPr>
          <p:nvPr/>
        </p:nvPicPr>
        <p:blipFill>
          <a:blip r:embed="rId3">
            <a:extLst>
              <a:ext uri="{28A0092B-C50C-407E-A947-70E740481C1C}">
                <a14:useLocalDpi xmlns:a14="http://schemas.microsoft.com/office/drawing/2010/main" val="0"/>
              </a:ext>
            </a:extLst>
          </a:blip>
          <a:srcRect b="10834"/>
          <a:stretch/>
        </p:blipFill>
        <p:spPr>
          <a:xfrm>
            <a:off x="344127" y="877777"/>
            <a:ext cx="8586097" cy="4716777"/>
          </a:xfrm>
          <a:prstGeom prst="rect">
            <a:avLst/>
          </a:prstGeom>
        </p:spPr>
      </p:pic>
      <p:pic>
        <p:nvPicPr>
          <p:cNvPr id="11" name="Picture 10">
            <a:extLst>
              <a:ext uri="{FF2B5EF4-FFF2-40B4-BE49-F238E27FC236}">
                <a16:creationId xmlns:a16="http://schemas.microsoft.com/office/drawing/2014/main" id="{9323E0C2-2E71-B1CB-83A3-E736A37B2DDE}"/>
              </a:ext>
            </a:extLst>
          </p:cNvPr>
          <p:cNvPicPr>
            <a:picLocks noChangeAspect="1"/>
          </p:cNvPicPr>
          <p:nvPr/>
        </p:nvPicPr>
        <p:blipFill rotWithShape="1">
          <a:blip r:embed="rId4"/>
          <a:srcRect l="81087" t="12071" r="2282" b="41462"/>
          <a:stretch/>
        </p:blipFill>
        <p:spPr>
          <a:xfrm>
            <a:off x="9305851" y="1936642"/>
            <a:ext cx="2027582" cy="2266122"/>
          </a:xfrm>
          <a:prstGeom prst="rect">
            <a:avLst/>
          </a:prstGeom>
        </p:spPr>
      </p:pic>
      <p:sp>
        <p:nvSpPr>
          <p:cNvPr id="12" name="TextBox 11">
            <a:extLst>
              <a:ext uri="{FF2B5EF4-FFF2-40B4-BE49-F238E27FC236}">
                <a16:creationId xmlns:a16="http://schemas.microsoft.com/office/drawing/2014/main" id="{7CD11FA8-FE59-9006-144C-F7839478931B}"/>
              </a:ext>
            </a:extLst>
          </p:cNvPr>
          <p:cNvSpPr txBox="1"/>
          <p:nvPr/>
        </p:nvSpPr>
        <p:spPr>
          <a:xfrm>
            <a:off x="3632668" y="155046"/>
            <a:ext cx="5344183" cy="400110"/>
          </a:xfrm>
          <a:prstGeom prst="rect">
            <a:avLst/>
          </a:prstGeom>
          <a:noFill/>
        </p:spPr>
        <p:txBody>
          <a:bodyPr wrap="square" rtlCol="0">
            <a:spAutoFit/>
          </a:bodyPr>
          <a:lstStyle/>
          <a:p>
            <a:r>
              <a:rPr lang="en-US" sz="2000" b="1" dirty="0">
                <a:latin typeface="Lora" pitchFamily="2" charset="0"/>
                <a:ea typeface="Lato" panose="020F0502020204030203" pitchFamily="34" charset="0"/>
                <a:cs typeface="Lato" panose="020F0502020204030203" pitchFamily="34" charset="0"/>
              </a:rPr>
              <a:t>MIPEX COMPARATIVE FINDINGS - 2019</a:t>
            </a:r>
            <a:endParaRPr lang="en-BE" sz="2000" b="1" dirty="0">
              <a:latin typeface="Lora" pitchFamily="2"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408293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5C8B-CDF8-4949-7CFA-08D399D8C5B9}"/>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1A3822C6-9CC3-E92E-E170-315A14D24974}"/>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D14695A8-4C8A-527B-13F0-3B93260BB6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15" name="TextBox 14">
            <a:extLst>
              <a:ext uri="{FF2B5EF4-FFF2-40B4-BE49-F238E27FC236}">
                <a16:creationId xmlns:a16="http://schemas.microsoft.com/office/drawing/2014/main" id="{B57E82D3-B225-D87E-8309-367268C77206}"/>
              </a:ext>
            </a:extLst>
          </p:cNvPr>
          <p:cNvSpPr txBox="1"/>
          <p:nvPr/>
        </p:nvSpPr>
        <p:spPr>
          <a:xfrm>
            <a:off x="4456067" y="309662"/>
            <a:ext cx="11109861" cy="523220"/>
          </a:xfrm>
          <a:prstGeom prst="rect">
            <a:avLst/>
          </a:prstGeom>
          <a:noFill/>
        </p:spPr>
        <p:txBody>
          <a:bodyPr wrap="square" rtlCol="0">
            <a:spAutoFit/>
          </a:bodyPr>
          <a:lstStyle/>
          <a:p>
            <a:r>
              <a:rPr lang="en-US" sz="2800" b="1" dirty="0">
                <a:latin typeface="Lora" pitchFamily="2" charset="0"/>
              </a:rPr>
              <a:t>MIPEX EU 2023/2024</a:t>
            </a:r>
            <a:endParaRPr lang="en-BE" sz="2800" b="1" dirty="0">
              <a:latin typeface="Lora" pitchFamily="2" charset="0"/>
            </a:endParaRPr>
          </a:p>
        </p:txBody>
      </p:sp>
      <mc:AlternateContent xmlns:mc="http://schemas.openxmlformats.org/markup-compatibility/2006" xmlns:cx4="http://schemas.microsoft.com/office/drawing/2016/5/10/chartex">
        <mc:Choice Requires="cx4">
          <p:graphicFrame>
            <p:nvGraphicFramePr>
              <p:cNvPr id="6" name="Chart 5">
                <a:extLst>
                  <a:ext uri="{FF2B5EF4-FFF2-40B4-BE49-F238E27FC236}">
                    <a16:creationId xmlns:a16="http://schemas.microsoft.com/office/drawing/2014/main" id="{1C971269-1125-DD8A-3226-2663900A94E1}"/>
                  </a:ext>
                </a:extLst>
              </p:cNvPr>
              <p:cNvGraphicFramePr/>
              <p:nvPr/>
            </p:nvGraphicFramePr>
            <p:xfrm>
              <a:off x="880048" y="1307698"/>
              <a:ext cx="9130950" cy="5851857"/>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6" name="Chart 5">
                <a:extLst>
                  <a:ext uri="{FF2B5EF4-FFF2-40B4-BE49-F238E27FC236}">
                    <a16:creationId xmlns:a16="http://schemas.microsoft.com/office/drawing/2014/main" id="{1C971269-1125-DD8A-3226-2663900A94E1}"/>
                  </a:ext>
                </a:extLst>
              </p:cNvPr>
              <p:cNvPicPr>
                <a:picLocks noGrp="1" noRot="1" noChangeAspect="1" noMove="1" noResize="1" noEditPoints="1" noAdjustHandles="1" noChangeArrowheads="1" noChangeShapeType="1"/>
              </p:cNvPicPr>
              <p:nvPr/>
            </p:nvPicPr>
            <p:blipFill>
              <a:blip r:embed="rId5"/>
              <a:stretch>
                <a:fillRect/>
              </a:stretch>
            </p:blipFill>
            <p:spPr>
              <a:xfrm>
                <a:off x="880048" y="1307698"/>
                <a:ext cx="9130950" cy="5851857"/>
              </a:xfrm>
              <a:prstGeom prst="rect">
                <a:avLst/>
              </a:prstGeom>
            </p:spPr>
          </p:pic>
        </mc:Fallback>
      </mc:AlternateContent>
      <p:pic>
        <p:nvPicPr>
          <p:cNvPr id="8" name="Picture 7">
            <a:extLst>
              <a:ext uri="{FF2B5EF4-FFF2-40B4-BE49-F238E27FC236}">
                <a16:creationId xmlns:a16="http://schemas.microsoft.com/office/drawing/2014/main" id="{28303622-5326-9D17-68AF-E489801D5330}"/>
              </a:ext>
            </a:extLst>
          </p:cNvPr>
          <p:cNvPicPr>
            <a:picLocks noChangeAspect="1"/>
          </p:cNvPicPr>
          <p:nvPr/>
        </p:nvPicPr>
        <p:blipFill>
          <a:blip r:embed="rId6"/>
          <a:srcRect t="14429"/>
          <a:stretch>
            <a:fillRect/>
          </a:stretch>
        </p:blipFill>
        <p:spPr>
          <a:xfrm>
            <a:off x="9199398" y="1286895"/>
            <a:ext cx="1623201" cy="1545493"/>
          </a:xfrm>
          <a:prstGeom prst="rect">
            <a:avLst/>
          </a:prstGeom>
        </p:spPr>
      </p:pic>
    </p:spTree>
    <p:extLst>
      <p:ext uri="{BB962C8B-B14F-4D97-AF65-F5344CB8AC3E}">
        <p14:creationId xmlns:p14="http://schemas.microsoft.com/office/powerpoint/2010/main" val="2339509316"/>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D610F-34D6-F070-7445-3E8CB37F9702}"/>
            </a:ext>
          </a:extLst>
        </p:cNvPr>
        <p:cNvGrpSpPr/>
        <p:nvPr/>
      </p:nvGrpSpPr>
      <p:grpSpPr>
        <a:xfrm>
          <a:off x="0" y="0"/>
          <a:ext cx="0" cy="0"/>
          <a:chOff x="0" y="0"/>
          <a:chExt cx="0" cy="0"/>
        </a:xfrm>
      </p:grpSpPr>
      <p:cxnSp>
        <p:nvCxnSpPr>
          <p:cNvPr id="9" name="Straight Connector 5" descr="text divider">
            <a:extLst>
              <a:ext uri="{FF2B5EF4-FFF2-40B4-BE49-F238E27FC236}">
                <a16:creationId xmlns:a16="http://schemas.microsoft.com/office/drawing/2014/main" id="{8E9D1302-9E8F-D95B-2D8E-06289447B93A}"/>
              </a:ext>
            </a:extLst>
          </p:cNvPr>
          <p:cNvCxnSpPr/>
          <p:nvPr/>
        </p:nvCxnSpPr>
        <p:spPr>
          <a:xfrm>
            <a:off x="443042" y="1612718"/>
            <a:ext cx="784860" cy="0"/>
          </a:xfrm>
          <a:prstGeom prst="straightConnector1">
            <a:avLst/>
          </a:prstGeom>
          <a:noFill/>
          <a:ln w="38100" cap="flat">
            <a:solidFill>
              <a:srgbClr val="C776B3"/>
            </a:solidFill>
            <a:prstDash val="solid"/>
            <a:miter/>
          </a:ln>
        </p:spPr>
      </p:cxnSp>
      <p:pic>
        <p:nvPicPr>
          <p:cNvPr id="5" name="Picture 4">
            <a:extLst>
              <a:ext uri="{FF2B5EF4-FFF2-40B4-BE49-F238E27FC236}">
                <a16:creationId xmlns:a16="http://schemas.microsoft.com/office/drawing/2014/main" id="{2F5C48B8-8500-DA5D-85C3-27ADD911E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sp>
        <p:nvSpPr>
          <p:cNvPr id="3" name="TextBox 2">
            <a:extLst>
              <a:ext uri="{FF2B5EF4-FFF2-40B4-BE49-F238E27FC236}">
                <a16:creationId xmlns:a16="http://schemas.microsoft.com/office/drawing/2014/main" id="{4F82EEDD-7D5D-6CC6-138B-2676F8DA74B6}"/>
              </a:ext>
            </a:extLst>
          </p:cNvPr>
          <p:cNvSpPr txBox="1"/>
          <p:nvPr/>
        </p:nvSpPr>
        <p:spPr>
          <a:xfrm>
            <a:off x="443043" y="1907458"/>
            <a:ext cx="2300158" cy="1815882"/>
          </a:xfrm>
          <a:prstGeom prst="rect">
            <a:avLst/>
          </a:prstGeom>
          <a:noFill/>
        </p:spPr>
        <p:txBody>
          <a:bodyPr wrap="square" rtlCol="0">
            <a:spAutoFit/>
          </a:bodyPr>
          <a:lstStyle/>
          <a:p>
            <a:r>
              <a:rPr lang="en-US" sz="2800" b="1" dirty="0">
                <a:latin typeface="Lora" pitchFamily="2" charset="0"/>
              </a:rPr>
              <a:t>How does Spain Measure up</a:t>
            </a:r>
          </a:p>
          <a:p>
            <a:r>
              <a:rPr lang="en-US" sz="2800" b="1" dirty="0">
                <a:latin typeface="Lora" pitchFamily="2" charset="0"/>
              </a:rPr>
              <a:t>(2024)</a:t>
            </a:r>
          </a:p>
        </p:txBody>
      </p:sp>
      <p:graphicFrame>
        <p:nvGraphicFramePr>
          <p:cNvPr id="4" name="Chart 3">
            <a:extLst>
              <a:ext uri="{FF2B5EF4-FFF2-40B4-BE49-F238E27FC236}">
                <a16:creationId xmlns:a16="http://schemas.microsoft.com/office/drawing/2014/main" id="{85EB971A-A024-32A0-7E5D-7A422E2FCB56}"/>
              </a:ext>
            </a:extLst>
          </p:cNvPr>
          <p:cNvGraphicFramePr>
            <a:graphicFrameLocks/>
          </p:cNvGraphicFramePr>
          <p:nvPr>
            <p:extLst>
              <p:ext uri="{D42A27DB-BD31-4B8C-83A1-F6EECF244321}">
                <p14:modId xmlns:p14="http://schemas.microsoft.com/office/powerpoint/2010/main" val="1479766996"/>
              </p:ext>
            </p:extLst>
          </p:nvPr>
        </p:nvGraphicFramePr>
        <p:xfrm>
          <a:off x="2989281" y="106248"/>
          <a:ext cx="8759677" cy="61191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01710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19BB4-69C4-1A8A-F848-8447F05EDEA6}"/>
            </a:ext>
          </a:extLst>
        </p:cNvPr>
        <p:cNvGrpSpPr/>
        <p:nvPr/>
      </p:nvGrpSpPr>
      <p:grpSpPr>
        <a:xfrm>
          <a:off x="0" y="0"/>
          <a:ext cx="0" cy="0"/>
          <a:chOff x="0" y="0"/>
          <a:chExt cx="0" cy="0"/>
        </a:xfrm>
      </p:grpSpPr>
      <p:sp>
        <p:nvSpPr>
          <p:cNvPr id="12" name="Rectangle 7" descr="colored rectangle">
            <a:extLst>
              <a:ext uri="{FF2B5EF4-FFF2-40B4-BE49-F238E27FC236}">
                <a16:creationId xmlns:a16="http://schemas.microsoft.com/office/drawing/2014/main" id="{575F848F-BD40-9507-C17F-7E14FCE1FBF6}"/>
              </a:ext>
            </a:extLst>
          </p:cNvPr>
          <p:cNvSpPr/>
          <p:nvPr/>
        </p:nvSpPr>
        <p:spPr>
          <a:xfrm>
            <a:off x="-350" y="0"/>
            <a:ext cx="3766004" cy="6348548"/>
          </a:xfrm>
          <a:prstGeom prst="rect">
            <a:avLst/>
          </a:prstGeom>
          <a:solidFill>
            <a:srgbClr val="8B8277">
              <a:alpha val="20000"/>
            </a:srgbClr>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BE" sz="1800" b="0" i="0" u="none" strike="noStrike" kern="1200" cap="none" spc="0" baseline="0">
              <a:solidFill>
                <a:srgbClr val="000000"/>
              </a:solidFill>
              <a:uFillTx/>
              <a:latin typeface="Calibri"/>
            </a:endParaRPr>
          </a:p>
        </p:txBody>
      </p:sp>
      <p:cxnSp>
        <p:nvCxnSpPr>
          <p:cNvPr id="11" name="Straight Connector 5" descr="text divider">
            <a:extLst>
              <a:ext uri="{FF2B5EF4-FFF2-40B4-BE49-F238E27FC236}">
                <a16:creationId xmlns:a16="http://schemas.microsoft.com/office/drawing/2014/main" id="{C42728F1-8766-26B0-F05B-94294EB6013E}"/>
              </a:ext>
            </a:extLst>
          </p:cNvPr>
          <p:cNvCxnSpPr/>
          <p:nvPr/>
        </p:nvCxnSpPr>
        <p:spPr>
          <a:xfrm>
            <a:off x="443042" y="1907358"/>
            <a:ext cx="784860" cy="0"/>
          </a:xfrm>
          <a:prstGeom prst="straightConnector1">
            <a:avLst/>
          </a:prstGeom>
          <a:noFill/>
          <a:ln w="38100" cap="flat">
            <a:solidFill>
              <a:srgbClr val="C776B3"/>
            </a:solidFill>
            <a:prstDash val="solid"/>
            <a:miter/>
          </a:ln>
        </p:spPr>
      </p:cxnSp>
      <p:sp>
        <p:nvSpPr>
          <p:cNvPr id="18" name="Subtitle 2">
            <a:extLst>
              <a:ext uri="{FF2B5EF4-FFF2-40B4-BE49-F238E27FC236}">
                <a16:creationId xmlns:a16="http://schemas.microsoft.com/office/drawing/2014/main" id="{0D7E24E6-A2C0-B206-40AA-CC1F3DB01508}"/>
              </a:ext>
            </a:extLst>
          </p:cNvPr>
          <p:cNvSpPr txBox="1">
            <a:spLocks/>
          </p:cNvSpPr>
          <p:nvPr/>
        </p:nvSpPr>
        <p:spPr>
          <a:xfrm>
            <a:off x="51834" y="299911"/>
            <a:ext cx="3766005" cy="1459437"/>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90000"/>
              </a:lnSpc>
              <a:spcBef>
                <a:spcPts val="1000"/>
              </a:spcBef>
              <a:spcAft>
                <a:spcPts val="0"/>
              </a:spcAft>
              <a:buSzPct val="100000"/>
              <a:buFont typeface="Arial" pitchFamily="34"/>
              <a:buNone/>
              <a:tabLst/>
              <a:defRPr lang="en-US" sz="24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fr-FR" sz="2800" b="1" dirty="0">
                <a:latin typeface="Lora" pitchFamily="2" charset="0"/>
              </a:rPr>
              <a:t>Spain</a:t>
            </a:r>
          </a:p>
          <a:p>
            <a:pPr algn="l"/>
            <a:r>
              <a:rPr lang="fr-FR" sz="2800" b="1" dirty="0">
                <a:latin typeface="Lora" pitchFamily="2" charset="0"/>
              </a:rPr>
              <a:t>MIPEX Policy Areas  2023</a:t>
            </a:r>
          </a:p>
        </p:txBody>
      </p:sp>
      <p:pic>
        <p:nvPicPr>
          <p:cNvPr id="5" name="Picture 4">
            <a:extLst>
              <a:ext uri="{FF2B5EF4-FFF2-40B4-BE49-F238E27FC236}">
                <a16:creationId xmlns:a16="http://schemas.microsoft.com/office/drawing/2014/main" id="{62305703-BBDC-8310-F23E-49E60D540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 y="6225356"/>
            <a:ext cx="12192000" cy="698500"/>
          </a:xfrm>
          <a:prstGeom prst="rect">
            <a:avLst/>
          </a:prstGeom>
        </p:spPr>
      </p:pic>
      <p:graphicFrame>
        <p:nvGraphicFramePr>
          <p:cNvPr id="2" name="Table 1">
            <a:extLst>
              <a:ext uri="{FF2B5EF4-FFF2-40B4-BE49-F238E27FC236}">
                <a16:creationId xmlns:a16="http://schemas.microsoft.com/office/drawing/2014/main" id="{4901C4D3-3C44-4323-1E45-48094C8FD099}"/>
              </a:ext>
            </a:extLst>
          </p:cNvPr>
          <p:cNvGraphicFramePr>
            <a:graphicFrameLocks noGrp="1"/>
          </p:cNvGraphicFramePr>
          <p:nvPr/>
        </p:nvGraphicFramePr>
        <p:xfrm>
          <a:off x="443042" y="2542694"/>
          <a:ext cx="2692254" cy="2761498"/>
        </p:xfrm>
        <a:graphic>
          <a:graphicData uri="http://schemas.openxmlformats.org/drawingml/2006/table">
            <a:tbl>
              <a:tblPr firstRow="1" bandRow="1"/>
              <a:tblGrid>
                <a:gridCol w="1346127">
                  <a:extLst>
                    <a:ext uri="{9D8B030D-6E8A-4147-A177-3AD203B41FA5}">
                      <a16:colId xmlns:a16="http://schemas.microsoft.com/office/drawing/2014/main" val="514782829"/>
                    </a:ext>
                  </a:extLst>
                </a:gridCol>
                <a:gridCol w="1346127">
                  <a:extLst>
                    <a:ext uri="{9D8B030D-6E8A-4147-A177-3AD203B41FA5}">
                      <a16:colId xmlns:a16="http://schemas.microsoft.com/office/drawing/2014/main" val="3666076956"/>
                    </a:ext>
                  </a:extLst>
                </a:gridCol>
              </a:tblGrid>
              <a:tr h="340163">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r>
                        <a:rPr lang="en-US" dirty="0"/>
                        <a:t>Legend</a:t>
                      </a:r>
                      <a:endParaRPr lang="en-BE"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56082"/>
                    </a:solidFill>
                  </a:tcPr>
                </a:tc>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endParaRPr lang="en-BE"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156082"/>
                    </a:solidFill>
                  </a:tcPr>
                </a:tc>
                <a:extLst>
                  <a:ext uri="{0D108BD9-81ED-4DB2-BD59-A6C34878D82A}">
                    <a16:rowId xmlns:a16="http://schemas.microsoft.com/office/drawing/2014/main" val="1325757007"/>
                  </a:ext>
                </a:extLst>
              </a:tr>
              <a:tr h="283469">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b="1" dirty="0"/>
                        <a:t>80-100</a:t>
                      </a:r>
                      <a:endParaRPr lang="en-BE" sz="12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dirty="0">
                          <a:solidFill>
                            <a:srgbClr val="000000"/>
                          </a:solidFill>
                        </a:rPr>
                        <a:t>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extLst>
                  <a:ext uri="{0D108BD9-81ED-4DB2-BD59-A6C34878D82A}">
                    <a16:rowId xmlns:a16="http://schemas.microsoft.com/office/drawing/2014/main" val="2474120968"/>
                  </a:ext>
                </a:extLst>
              </a:tr>
              <a:tr h="4252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b="1" dirty="0"/>
                        <a:t>60-89</a:t>
                      </a:r>
                      <a:endParaRPr lang="en-BE"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dirty="0">
                          <a:solidFill>
                            <a:srgbClr val="000000"/>
                          </a:solidFill>
                        </a:rPr>
                        <a:t>Slightly 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extLst>
                  <a:ext uri="{0D108BD9-81ED-4DB2-BD59-A6C34878D82A}">
                    <a16:rowId xmlns:a16="http://schemas.microsoft.com/office/drawing/2014/main" val="4126279852"/>
                  </a:ext>
                </a:extLst>
              </a:tr>
              <a:tr h="4252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b="1" dirty="0"/>
                        <a:t>41-59</a:t>
                      </a:r>
                      <a:endParaRPr lang="en-BE"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dirty="0">
                          <a:solidFill>
                            <a:srgbClr val="000000"/>
                          </a:solidFill>
                        </a:rPr>
                        <a:t>Halfway 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extLst>
                  <a:ext uri="{0D108BD9-81ED-4DB2-BD59-A6C34878D82A}">
                    <a16:rowId xmlns:a16="http://schemas.microsoft.com/office/drawing/2014/main" val="3845309519"/>
                  </a:ext>
                </a:extLst>
              </a:tr>
              <a:tr h="4252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21-40</a:t>
                      </a:r>
                      <a:endParaRPr lang="en-BE"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Slightly unfavourable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extLst>
                  <a:ext uri="{0D108BD9-81ED-4DB2-BD59-A6C34878D82A}">
                    <a16:rowId xmlns:a16="http://schemas.microsoft.com/office/drawing/2014/main" val="181490302"/>
                  </a:ext>
                </a:extLst>
              </a:tr>
              <a:tr h="283469">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b="1" dirty="0"/>
                        <a:t>1-20</a:t>
                      </a:r>
                      <a:endParaRPr lang="en-BE"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dirty="0">
                          <a:solidFill>
                            <a:srgbClr val="000000"/>
                          </a:solidFill>
                        </a:rPr>
                        <a:t>Unfavourable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40000"/>
                      </a:srgbClr>
                    </a:solidFill>
                  </a:tcPr>
                </a:tc>
                <a:extLst>
                  <a:ext uri="{0D108BD9-81ED-4DB2-BD59-A6C34878D82A}">
                    <a16:rowId xmlns:a16="http://schemas.microsoft.com/office/drawing/2014/main" val="1610153944"/>
                  </a:ext>
                </a:extLst>
              </a:tr>
              <a:tr h="425204">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b="1" dirty="0"/>
                        <a:t>0</a:t>
                      </a:r>
                      <a:endParaRPr lang="en-BE" sz="12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r>
                        <a:rPr lang="en-US" sz="1200" dirty="0">
                          <a:solidFill>
                            <a:srgbClr val="000000"/>
                          </a:solidFill>
                        </a:rPr>
                        <a:t> Critically unfavourable</a:t>
                      </a:r>
                      <a:endParaRPr lang="en-BE" sz="1200" dirty="0">
                        <a:solidFill>
                          <a:srgbClr val="00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156082">
                        <a:tint val="20000"/>
                      </a:srgbClr>
                    </a:solidFill>
                  </a:tcPr>
                </a:tc>
                <a:extLst>
                  <a:ext uri="{0D108BD9-81ED-4DB2-BD59-A6C34878D82A}">
                    <a16:rowId xmlns:a16="http://schemas.microsoft.com/office/drawing/2014/main" val="1311703483"/>
                  </a:ext>
                </a:extLst>
              </a:tr>
            </a:tbl>
          </a:graphicData>
        </a:graphic>
      </p:graphicFrame>
      <p:pic>
        <p:nvPicPr>
          <p:cNvPr id="4" name="Graphic 1">
            <a:extLst>
              <a:ext uri="{FF2B5EF4-FFF2-40B4-BE49-F238E27FC236}">
                <a16:creationId xmlns:a16="http://schemas.microsoft.com/office/drawing/2014/main" id="{73EC84D3-5C51-216E-22B3-48A35E2FF1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81370" y="537265"/>
            <a:ext cx="6991197" cy="4909960"/>
          </a:xfrm>
          <a:prstGeom prst="rect">
            <a:avLst/>
          </a:prstGeom>
        </p:spPr>
      </p:pic>
    </p:spTree>
    <p:extLst>
      <p:ext uri="{BB962C8B-B14F-4D97-AF65-F5344CB8AC3E}">
        <p14:creationId xmlns:p14="http://schemas.microsoft.com/office/powerpoint/2010/main" val="1021974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8d1a0ff-9c4a-45a5-b3d1-0b67c2a3b764">
      <Terms xmlns="http://schemas.microsoft.com/office/infopath/2007/PartnerControls"/>
    </lcf76f155ced4ddcb4097134ff3c332f>
    <TaxCatchAll xmlns="32be2004-a376-45f3-b944-38e4946507d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C3C7243A0D409419BA43E322E9D8BCF" ma:contentTypeVersion="17" ma:contentTypeDescription="Crear nuevo documento." ma:contentTypeScope="" ma:versionID="2ff171597f2843fb37f786b27ad393ec">
  <xsd:schema xmlns:xsd="http://www.w3.org/2001/XMLSchema" xmlns:xs="http://www.w3.org/2001/XMLSchema" xmlns:p="http://schemas.microsoft.com/office/2006/metadata/properties" xmlns:ns2="e8d1a0ff-9c4a-45a5-b3d1-0b67c2a3b764" xmlns:ns3="32be2004-a376-45f3-b944-38e4946507d4" targetNamespace="http://schemas.microsoft.com/office/2006/metadata/properties" ma:root="true" ma:fieldsID="20dd161ce9b2b6680c42e5577bc5df0e" ns2:_="" ns3:_="">
    <xsd:import namespace="e8d1a0ff-9c4a-45a5-b3d1-0b67c2a3b764"/>
    <xsd:import namespace="32be2004-a376-45f3-b944-38e4946507d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ObjectDetectorVersion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d1a0ff-9c4a-45a5-b3d1-0b67c2a3b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Etiquetas de imagen" ma:readOnly="false" ma:fieldId="{5cf76f15-5ced-4ddc-b409-7134ff3c332f}" ma:taxonomyMulti="true" ma:sspId="1975caaa-45c7-4bd8-9a85-c880fef2a65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2be2004-a376-45f3-b944-38e4946507d4" elementFormDefault="qualified">
    <xsd:import namespace="http://schemas.microsoft.com/office/2006/documentManagement/types"/>
    <xsd:import namespace="http://schemas.microsoft.com/office/infopath/2007/PartnerControls"/>
    <xsd:element name="SharedWithUsers" ma:index="17"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les de uso compartido" ma:internalName="SharedWithDetails" ma:readOnly="true">
      <xsd:simpleType>
        <xsd:restriction base="dms:Note">
          <xsd:maxLength value="255"/>
        </xsd:restriction>
      </xsd:simpleType>
    </xsd:element>
    <xsd:element name="TaxCatchAll" ma:index="24" nillable="true" ma:displayName="Taxonomy Catch All Column" ma:hidden="true" ma:list="{15e8ae67-5dbb-4758-9311-4db5a0c7a333}" ma:internalName="TaxCatchAll" ma:showField="CatchAllData" ma:web="32be2004-a376-45f3-b944-38e4946507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F508937-F5DF-4F54-9E59-230C8F595FBD}">
  <ds:schemaRefs>
    <ds:schemaRef ds:uri="http://schemas.microsoft.com/office/2006/metadata/properties"/>
    <ds:schemaRef ds:uri="http://schemas.microsoft.com/office/infopath/2007/PartnerControls"/>
    <ds:schemaRef ds:uri="e8d1a0ff-9c4a-45a5-b3d1-0b67c2a3b764"/>
    <ds:schemaRef ds:uri="32be2004-a376-45f3-b944-38e4946507d4"/>
  </ds:schemaRefs>
</ds:datastoreItem>
</file>

<file path=customXml/itemProps2.xml><?xml version="1.0" encoding="utf-8"?>
<ds:datastoreItem xmlns:ds="http://schemas.openxmlformats.org/officeDocument/2006/customXml" ds:itemID="{B2FFDF65-1856-4CDE-8EE5-05C8E506B2FC}">
  <ds:schemaRefs>
    <ds:schemaRef ds:uri="http://schemas.microsoft.com/sharepoint/v3/contenttype/forms"/>
  </ds:schemaRefs>
</ds:datastoreItem>
</file>

<file path=customXml/itemProps3.xml><?xml version="1.0" encoding="utf-8"?>
<ds:datastoreItem xmlns:ds="http://schemas.openxmlformats.org/officeDocument/2006/customXml" ds:itemID="{BD0ADC7F-A874-47D3-BA04-6AF826F257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d1a0ff-9c4a-45a5-b3d1-0b67c2a3b764"/>
    <ds:schemaRef ds:uri="32be2004-a376-45f3-b944-38e4946507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6166</TotalTime>
  <Words>2045</Words>
  <Application>Microsoft Office PowerPoint</Application>
  <PresentationFormat>Panorámica</PresentationFormat>
  <Paragraphs>267</Paragraphs>
  <Slides>38</Slides>
  <Notes>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38</vt:i4>
      </vt:variant>
    </vt:vector>
  </HeadingPairs>
  <TitlesOfParts>
    <vt:vector size="46" baseType="lpstr">
      <vt:lpstr>Aptos</vt:lpstr>
      <vt:lpstr>Aptos Display</vt:lpstr>
      <vt:lpstr>Arial</vt:lpstr>
      <vt:lpstr>Calibri</vt:lpstr>
      <vt:lpstr>Lora</vt:lpstr>
      <vt:lpstr>Ubuntu</vt:lpstr>
      <vt:lpstr>Wingdings</vt:lpstr>
      <vt:lpstr>Office Theme</vt:lpstr>
      <vt:lpstr>MIPEX – SPAIN Country Launch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THANK YOU!</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Chiara Agrillo</dc:creator>
  <cp:lastModifiedBy>Francesco Pasetti</cp:lastModifiedBy>
  <cp:revision>8</cp:revision>
  <dcterms:created xsi:type="dcterms:W3CDTF">2026-03-09T13:54:15Z</dcterms:created>
  <dcterms:modified xsi:type="dcterms:W3CDTF">2026-03-18T16:50:05Z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0x0101006C3C7243A0D409419BA43E322E9D8BCF</vt:lpwstr>
  </property>
  <property fmtid="{D5CDD505-2E9C-101B-9397-08002B2CF9AE}" pid="3" name="MediaServiceImageTags">
    <vt:lpwstr/>
  </property>
</Properties>
</file>