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37_8B721444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4" r:id="rId3"/>
    <p:sldId id="311" r:id="rId4"/>
    <p:sldId id="309" r:id="rId5"/>
    <p:sldId id="298" r:id="rId6"/>
    <p:sldId id="299" r:id="rId7"/>
    <p:sldId id="312" r:id="rId8"/>
    <p:sldId id="282" r:id="rId9"/>
    <p:sldId id="326" r:id="rId10"/>
    <p:sldId id="264" r:id="rId11"/>
    <p:sldId id="266" r:id="rId1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2EE4DC-5BA1-BDB4-0610-131C7E89A552}" name="Chiara Agrillo" initials="CA" userId="S::cagrillo@migpolgroup.com::c6f460c2-8e26-422a-a72b-ea73221fe4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81"/>
  </p:normalViewPr>
  <p:slideViewPr>
    <p:cSldViewPr snapToGrid="0">
      <p:cViewPr varScale="1">
        <p:scale>
          <a:sx n="103" d="100"/>
          <a:sy n="103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gorgerino\Desktop\MIPEX_Cyprus_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192.168.10.203\mpg\1.%20MPG%20Projects\4.%20ACTIVE\579%20CERV%20New%20Europeans%202025\6.%20WP%202%20Monitoring%20(Outcome%20research,%20webinar%20or%20roundtable,%20MIPEX)\MIPEX\MIPEX_FINALIZING%20THE%20DATA_Jan25\MIPEX_Cyprus_2024_Second%20Consistency%20Check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spPr>
            <a:ln w="28575" cap="rnd">
              <a:solidFill>
                <a:schemeClr val="accent1">
                  <a:alpha val="39000"/>
                </a:schemeClr>
              </a:solidFill>
              <a:round/>
            </a:ln>
            <a:effectLst/>
          </c:spPr>
          <c:marker>
            <c:symbol val="squar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graphs!$B$20:$J$20</c:f>
              <c:strCache>
                <c:ptCount val="9"/>
                <c:pt idx="0">
                  <c:v>Overall Score (with health)</c:v>
                </c:pt>
                <c:pt idx="1">
                  <c:v>Labour market</c:v>
                </c:pt>
                <c:pt idx="2">
                  <c:v>Family reunification</c:v>
                </c:pt>
                <c:pt idx="3">
                  <c:v>Education</c:v>
                </c:pt>
                <c:pt idx="4">
                  <c:v>Political participation</c:v>
                </c:pt>
                <c:pt idx="5">
                  <c:v>Permanent Residence</c:v>
                </c:pt>
                <c:pt idx="6">
                  <c:v>Access to nationality</c:v>
                </c:pt>
                <c:pt idx="7">
                  <c:v>Anti-discrmination</c:v>
                </c:pt>
                <c:pt idx="8">
                  <c:v>Health</c:v>
                </c:pt>
              </c:strCache>
            </c:strRef>
          </c:cat>
          <c:val>
            <c:numRef>
              <c:f>graphs!$B$22:$J$22</c:f>
              <c:numCache>
                <c:formatCode>General</c:formatCode>
                <c:ptCount val="9"/>
                <c:pt idx="0" formatCode="0">
                  <c:v>40.94345238095238</c:v>
                </c:pt>
                <c:pt idx="1">
                  <c:v>30</c:v>
                </c:pt>
                <c:pt idx="2">
                  <c:v>35</c:v>
                </c:pt>
                <c:pt idx="3">
                  <c:v>40</c:v>
                </c:pt>
                <c:pt idx="4">
                  <c:v>25</c:v>
                </c:pt>
                <c:pt idx="5">
                  <c:v>50</c:v>
                </c:pt>
                <c:pt idx="6">
                  <c:v>50</c:v>
                </c:pt>
                <c:pt idx="7">
                  <c:v>62</c:v>
                </c:pt>
                <c:pt idx="8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C3-4A90-879A-204D0C51FB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988803856"/>
        <c:axId val="988795216"/>
      </c:radarChart>
      <c:catAx>
        <c:axId val="98880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988795216"/>
        <c:crosses val="autoZero"/>
        <c:auto val="1"/>
        <c:lblAlgn val="ctr"/>
        <c:lblOffset val="100"/>
        <c:noMultiLvlLbl val="0"/>
      </c:catAx>
      <c:valAx>
        <c:axId val="988795216"/>
        <c:scaling>
          <c:orientation val="minMax"/>
          <c:max val="1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988803856"/>
        <c:crosses val="autoZero"/>
        <c:crossBetween val="between"/>
        <c:majorUnit val="20"/>
        <c:minorUnit val="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graphs!$A$21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graphs!$B$20:$J$20</c:f>
              <c:strCache>
                <c:ptCount val="9"/>
                <c:pt idx="0">
                  <c:v>Overall Score (with health)</c:v>
                </c:pt>
                <c:pt idx="1">
                  <c:v>Labour market</c:v>
                </c:pt>
                <c:pt idx="2">
                  <c:v>Family reunification</c:v>
                </c:pt>
                <c:pt idx="3">
                  <c:v>Education</c:v>
                </c:pt>
                <c:pt idx="4">
                  <c:v>Political participation</c:v>
                </c:pt>
                <c:pt idx="5">
                  <c:v>Permanent Residence</c:v>
                </c:pt>
                <c:pt idx="6">
                  <c:v>Access to nationality</c:v>
                </c:pt>
                <c:pt idx="7">
                  <c:v>Anti-discrmination</c:v>
                </c:pt>
                <c:pt idx="8">
                  <c:v>Health</c:v>
                </c:pt>
              </c:strCache>
            </c:strRef>
          </c:cat>
          <c:val>
            <c:numRef>
              <c:f>graphs!$B$21:$J$21</c:f>
              <c:numCache>
                <c:formatCode>General</c:formatCode>
                <c:ptCount val="9"/>
                <c:pt idx="0" formatCode="0">
                  <c:v>41.33407738095238</c:v>
                </c:pt>
                <c:pt idx="1">
                  <c:v>24</c:v>
                </c:pt>
                <c:pt idx="2">
                  <c:v>35</c:v>
                </c:pt>
                <c:pt idx="3">
                  <c:v>40</c:v>
                </c:pt>
                <c:pt idx="4">
                  <c:v>25</c:v>
                </c:pt>
                <c:pt idx="5">
                  <c:v>50</c:v>
                </c:pt>
                <c:pt idx="6">
                  <c:v>53</c:v>
                </c:pt>
                <c:pt idx="7">
                  <c:v>62</c:v>
                </c:pt>
                <c:pt idx="8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2-46AD-A3E4-26ECDC83CF34}"/>
            </c:ext>
          </c:extLst>
        </c:ser>
        <c:ser>
          <c:idx val="1"/>
          <c:order val="1"/>
          <c:tx>
            <c:strRef>
              <c:f>graphs!$A$22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graphs!$B$20:$J$20</c:f>
              <c:strCache>
                <c:ptCount val="9"/>
                <c:pt idx="0">
                  <c:v>Overall Score (with health)</c:v>
                </c:pt>
                <c:pt idx="1">
                  <c:v>Labour market</c:v>
                </c:pt>
                <c:pt idx="2">
                  <c:v>Family reunification</c:v>
                </c:pt>
                <c:pt idx="3">
                  <c:v>Education</c:v>
                </c:pt>
                <c:pt idx="4">
                  <c:v>Political participation</c:v>
                </c:pt>
                <c:pt idx="5">
                  <c:v>Permanent Residence</c:v>
                </c:pt>
                <c:pt idx="6">
                  <c:v>Access to nationality</c:v>
                </c:pt>
                <c:pt idx="7">
                  <c:v>Anti-discrmination</c:v>
                </c:pt>
                <c:pt idx="8">
                  <c:v>Health</c:v>
                </c:pt>
              </c:strCache>
            </c:strRef>
          </c:cat>
          <c:val>
            <c:numRef>
              <c:f>graphs!$B$22:$J$22</c:f>
              <c:numCache>
                <c:formatCode>General</c:formatCode>
                <c:ptCount val="9"/>
                <c:pt idx="0" formatCode="0">
                  <c:v>40.94345238095238</c:v>
                </c:pt>
                <c:pt idx="1">
                  <c:v>30</c:v>
                </c:pt>
                <c:pt idx="2">
                  <c:v>35</c:v>
                </c:pt>
                <c:pt idx="3">
                  <c:v>40</c:v>
                </c:pt>
                <c:pt idx="4">
                  <c:v>25</c:v>
                </c:pt>
                <c:pt idx="5">
                  <c:v>50</c:v>
                </c:pt>
                <c:pt idx="6">
                  <c:v>50</c:v>
                </c:pt>
                <c:pt idx="7">
                  <c:v>62</c:v>
                </c:pt>
                <c:pt idx="8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12-46AD-A3E4-26ECDC83CF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1064400"/>
        <c:axId val="551056240"/>
      </c:barChart>
      <c:catAx>
        <c:axId val="55106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551056240"/>
        <c:crosses val="autoZero"/>
        <c:auto val="1"/>
        <c:lblAlgn val="ctr"/>
        <c:lblOffset val="100"/>
        <c:noMultiLvlLbl val="0"/>
      </c:catAx>
      <c:valAx>
        <c:axId val="55105624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551064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B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37_8B72144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2B97FB9-DC0F-4DE8-BA97-D6F514D8ABAB}" authorId="{ED2EE4DC-5BA1-BDB4-0610-131C7E89A552}" created="2025-11-17T11:19:31.68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39509316" sldId="311"/>
      <ac:graphicFrameMk id="6" creationId="{1C971269-1125-DD8A-3226-2663900A94E1}"/>
    </ac:deMkLst>
    <p188:txBody>
      <a:bodyPr/>
      <a:lstStyle/>
      <a:p>
        <a:r>
          <a:rPr lang="en-BE"/>
          <a:t>New map</a:t>
        </a:r>
      </a:p>
    </p188:txBody>
  </p188:cm>
</p188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0.17062</cdr:x>
      <cdr:y>0.49301</cdr:y>
    </cdr:from>
    <cdr:to>
      <cdr:x>0.21465</cdr:x>
      <cdr:y>0.56995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8413246-8D3C-DCE2-641C-5ED969AA1357}"/>
            </a:ext>
          </a:extLst>
        </cdr:cNvPr>
        <cdr:cNvSpPr txBox="1"/>
      </cdr:nvSpPr>
      <cdr:spPr>
        <a:xfrm xmlns:a="http://schemas.openxmlformats.org/drawingml/2006/main">
          <a:off x="1932708" y="2366758"/>
          <a:ext cx="498763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kern="1200" dirty="0"/>
            <a:t>+6</a:t>
          </a:r>
          <a:endParaRPr lang="en-BE" sz="2000" kern="1200" dirty="0"/>
        </a:p>
      </cdr:txBody>
    </cdr:sp>
  </cdr:relSizeAnchor>
  <cdr:relSizeAnchor xmlns:cdr="http://schemas.openxmlformats.org/drawingml/2006/chartDrawing">
    <cdr:from>
      <cdr:x>0.70053</cdr:x>
      <cdr:y>0.30717</cdr:y>
    </cdr:from>
    <cdr:to>
      <cdr:x>0.74456</cdr:x>
      <cdr:y>0.3841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674C3D8A-F191-AE02-3E9C-C5F379597C55}"/>
            </a:ext>
          </a:extLst>
        </cdr:cNvPr>
        <cdr:cNvSpPr txBox="1"/>
      </cdr:nvSpPr>
      <cdr:spPr>
        <a:xfrm xmlns:a="http://schemas.openxmlformats.org/drawingml/2006/main">
          <a:off x="7935191" y="1474600"/>
          <a:ext cx="498763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kern="1200" dirty="0"/>
            <a:t>-3</a:t>
          </a:r>
          <a:endParaRPr lang="en-BE" sz="2000" kern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B4CBF-2BE9-47C9-8B11-BA5B462BBC48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43C0B-4E5A-4EF8-B8D4-EE4769437F5B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90250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C39F0-5A9F-DF9D-911D-898966060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938B02-446E-A097-CCC4-7CF67AF76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D0F00E-967E-A467-4A25-01E3C3E14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678CA-A680-99AC-DB2E-E482359AA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43C0B-4E5A-4EF8-B8D4-EE4769437F5B}" type="slidenum">
              <a:rPr lang="en-BE" smtClean="0"/>
              <a:t>9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36923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9126B-BCD5-4A91-B688-2E099CDD39AB}" type="slidenum">
              <a:rPr lang="en-BE" smtClean="0"/>
              <a:t>11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92071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24AD3-94B1-1082-CAAE-31A346CE7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1F06CE-7CF5-3AB5-ED20-F5F60B28E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F45CB-F073-B8D5-ADC3-7913E8999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D9BCA-6C46-1D10-7465-FD6D46205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8DB10-BD12-7E58-5730-3E4E7849B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50715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104BA-B139-6EA2-1790-A7AE7E48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E46F8F-D2F6-8FAF-F39E-7E503054E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E0115-51DE-D4D3-3F09-7AB9F96D7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7F4D0-D376-946A-5A0C-0698387BF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C1E40-7EC2-7073-9AD6-F1AE102F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459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D77493-92AE-63E2-2581-06A1027A4E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16D923-0204-40A6-D51E-E75B6E70BC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DAF43-4B32-5BC7-0B50-24CCF5E93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DD6E5-6B54-00B8-3906-AE97C8F4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8685A-6F29-4097-5965-19B04B84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9697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2DA7A-124F-1528-7670-8A49C2AAE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E869A-4D81-49F1-9970-34CB53FB7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6A838-F8F6-4CF6-10DE-8B318889A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CD288-1F5E-C28B-A2BF-FC4AF8A4D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35E83-3F85-7A11-57C3-D3582065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96081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390A-E198-6F33-FB5D-A6582AA7A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1BB5E7-A6F1-F201-59E2-F50AC4516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6950F-AA93-5D38-FAF0-7369EF6A1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F41B0-6666-2548-8583-0517E54E9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73FCA-1D74-42AD-22F8-D79D55CA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84015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40649-FB9A-C6FD-A57B-628C46B8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9EF3E-D2B5-8909-23DB-448E3D8CC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6E9211-C8CC-F879-605D-0C8970CAD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08248-1892-AD39-A3B8-603437263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AC1F81-6EB8-B707-F5D1-BFA2AEB9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763E7-8014-B135-F40B-E64C0F34D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59869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85CBC-3253-C192-D155-56F5E5842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C7B9B-EEC4-B8A8-4862-7FE73D8F2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6808B-D1DF-926E-7113-953C1EF12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4AD47A-42DA-33BE-479C-356672255D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FD16C1-6B80-919C-FBC7-BC11653D3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214253-BE86-3443-B1B0-3A3065E6B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95C454-9F4B-3480-1D10-062663B7D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270AED-29D4-F87E-4D0B-CA528B0EA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5296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177B7-5E67-FA6C-69DE-09613016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5B1C38-FF39-3835-63D3-7A08CF8C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263948-A937-142D-0BFF-92D0A6A4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837587-6B0F-BA68-08F1-DD63ADD1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96987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005884-7290-510A-72C8-CE9382533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1F28E6-08E8-85D4-B767-C898A373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5FF12-75E3-878A-6A84-2639C038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2539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C1306-03CF-B494-9CF5-AEAFB20EB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72B96-D49F-AF47-0DFD-0FF456573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0E81FF-59C2-1D95-87A3-89661C914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CED2A-D5B5-222D-5BAD-9233966B8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9746B-7645-F888-0675-6B34F5238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DE3A32-2C9B-D4E1-2FE0-ED664E0A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477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4B451-37A3-A77F-C3CF-D20FBC3D1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1BD6A3-4C64-CCC4-3883-BD6BB23F77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EB3A9-11AA-CD16-21D0-6F6393B6E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8E2B7-3A68-3992-03BC-0F1922BA6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B3E67-CDF2-BC32-C558-553398165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2AF1F-6ED4-CFDD-033D-CE3216ED5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9961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18AAFF-A149-1328-3F2D-6A1303868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B2D14-4FFE-226A-83B5-5E1884C02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7DCDB7-346A-FF19-A50F-6D31F878BA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F330B-8E46-43DC-985E-E71478D393CC}" type="datetimeFigureOut">
              <a:rPr lang="en-BE" smtClean="0"/>
              <a:t>21/04/2026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0B992-77AB-272E-4E56-A494051D56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DA1EF-F67A-FF04-C44F-03FB404AA9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00046E-5E24-43E0-A1DA-ADD65ECC617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0383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8/10/relationships/comments" Target="../comments/modernComment_137_8B7214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661F856E-9B49-4FE5-A1DC-91314F16AC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72"/>
          <a:stretch/>
        </p:blipFill>
        <p:spPr>
          <a:xfrm>
            <a:off x="287362" y="218654"/>
            <a:ext cx="1914423" cy="169481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Rectangle 7" descr="colored rectangle">
            <a:extLst>
              <a:ext uri="{FF2B5EF4-FFF2-40B4-BE49-F238E27FC236}">
                <a16:creationId xmlns:a16="http://schemas.microsoft.com/office/drawing/2014/main" id="{69FE2EEB-C21D-4680-9797-9B0C5C908617}"/>
              </a:ext>
            </a:extLst>
          </p:cNvPr>
          <p:cNvSpPr/>
          <p:nvPr/>
        </p:nvSpPr>
        <p:spPr>
          <a:xfrm>
            <a:off x="-349" y="1869440"/>
            <a:ext cx="12191999" cy="1657355"/>
          </a:xfrm>
          <a:prstGeom prst="rect">
            <a:avLst/>
          </a:prstGeom>
          <a:solidFill>
            <a:srgbClr val="8B8277">
              <a:alpha val="20000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 dirty="0">
              <a:solidFill>
                <a:srgbClr val="C776B3"/>
              </a:solidFill>
              <a:highlight>
                <a:srgbClr val="C776B3"/>
              </a:highlight>
              <a:uFillTx/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ABE116-1F8E-4D7F-A52A-FA442E2EB9C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9814" y="2202379"/>
            <a:ext cx="11485525" cy="1524000"/>
          </a:xfrm>
        </p:spPr>
        <p:txBody>
          <a:bodyPr anchor="t">
            <a:normAutofit/>
          </a:bodyPr>
          <a:lstStyle/>
          <a:p>
            <a:pPr lvl="0"/>
            <a:r>
              <a:rPr lang="en-US" sz="4800" b="1" dirty="0">
                <a:solidFill>
                  <a:srgbClr val="C776B3"/>
                </a:solidFill>
                <a:latin typeface="Lora" pitchFamily="2"/>
              </a:rPr>
              <a:t>MIPEX Cyprus</a:t>
            </a:r>
            <a:endParaRPr lang="en-BE" sz="4800" b="1" dirty="0">
              <a:solidFill>
                <a:srgbClr val="C776B3"/>
              </a:solidFill>
              <a:latin typeface="Lora" pitchFamily="2"/>
            </a:endParaRPr>
          </a:p>
        </p:txBody>
      </p:sp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43E9B82A-BE93-4160-96F1-FC205CFD6B26}"/>
              </a:ext>
            </a:extLst>
          </p:cNvPr>
          <p:cNvCxnSpPr>
            <a:cxnSpLocks/>
          </p:cNvCxnSpPr>
          <p:nvPr/>
        </p:nvCxnSpPr>
        <p:spPr>
          <a:xfrm>
            <a:off x="5703220" y="4877094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sp>
        <p:nvSpPr>
          <p:cNvPr id="19" name="Subtitle 2">
            <a:extLst>
              <a:ext uri="{FF2B5EF4-FFF2-40B4-BE49-F238E27FC236}">
                <a16:creationId xmlns:a16="http://schemas.microsoft.com/office/drawing/2014/main" id="{E07A0556-96F4-4823-AD3E-B17792CA04B6}"/>
              </a:ext>
            </a:extLst>
          </p:cNvPr>
          <p:cNvSpPr txBox="1">
            <a:spLocks/>
          </p:cNvSpPr>
          <p:nvPr/>
        </p:nvSpPr>
        <p:spPr>
          <a:xfrm>
            <a:off x="1793204" y="3634147"/>
            <a:ext cx="8604891" cy="25912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  <a:t>Başak </a:t>
            </a:r>
            <a:r>
              <a:rPr lang="en-US" b="1" dirty="0" err="1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  <a:t>Yavçan</a:t>
            </a:r>
            <a:r>
              <a:rPr lang="en-US" b="1" dirty="0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  <a:t>, PhD </a:t>
            </a:r>
          </a:p>
          <a:p>
            <a:pPr algn="ctr"/>
            <a:r>
              <a:rPr lang="en-US" sz="2000" dirty="0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  <a:t>Head of Research</a:t>
            </a:r>
            <a:br>
              <a:rPr lang="en-US" sz="2000" dirty="0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2000" dirty="0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  <a:t>Migration Policy Group</a:t>
            </a:r>
          </a:p>
          <a:p>
            <a:pPr algn="ctr"/>
            <a:endParaRPr lang="en-US" sz="2400" dirty="0">
              <a:solidFill>
                <a:srgbClr val="3C6397"/>
              </a:solidFill>
              <a:latin typeface="Lora" pitchFamily="2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dirty="0">
              <a:latin typeface="Ubuntu" pitchFamily="34"/>
            </a:endParaRP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8CFA3072-52FD-CF2E-40FF-4695936BA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58" y="339239"/>
            <a:ext cx="2206734" cy="12412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786D9E-BE40-2BC9-76D6-E19350CFD067}"/>
              </a:ext>
            </a:extLst>
          </p:cNvPr>
          <p:cNvSpPr txBox="1"/>
          <p:nvPr/>
        </p:nvSpPr>
        <p:spPr>
          <a:xfrm>
            <a:off x="3050458" y="3246792"/>
            <a:ext cx="6100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B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7D7748-CD30-F2DA-C32E-0B4612EEB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 descr="colored rectangle">
            <a:extLst>
              <a:ext uri="{FF2B5EF4-FFF2-40B4-BE49-F238E27FC236}">
                <a16:creationId xmlns:a16="http://schemas.microsoft.com/office/drawing/2014/main" id="{B2D84DA1-7738-44E5-BC52-FAFFCF1B459F}"/>
              </a:ext>
            </a:extLst>
          </p:cNvPr>
          <p:cNvSpPr/>
          <p:nvPr/>
        </p:nvSpPr>
        <p:spPr>
          <a:xfrm>
            <a:off x="-350" y="0"/>
            <a:ext cx="12191996" cy="6348548"/>
          </a:xfrm>
          <a:prstGeom prst="rect">
            <a:avLst/>
          </a:prstGeom>
          <a:solidFill>
            <a:srgbClr val="C776B3"/>
          </a:solidFill>
          <a:ln cap="flat">
            <a:solidFill>
              <a:srgbClr val="C776B3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4226574-B3A9-4B0E-B61A-7735D6DAF43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22544" y="2459821"/>
            <a:ext cx="10069841" cy="3048000"/>
          </a:xfrm>
        </p:spPr>
        <p:txBody>
          <a:bodyPr anchor="t">
            <a:normAutofit/>
          </a:bodyPr>
          <a:lstStyle/>
          <a:p>
            <a:pPr lvl="0"/>
            <a:r>
              <a:rPr lang="en-US" b="1" dirty="0">
                <a:solidFill>
                  <a:schemeClr val="tx1"/>
                </a:solidFill>
                <a:latin typeface="Lora" pitchFamily="2"/>
              </a:rPr>
              <a:t>THANK YOU!</a:t>
            </a:r>
            <a:endParaRPr lang="en-BE" b="1" dirty="0">
              <a:solidFill>
                <a:schemeClr val="tx1"/>
              </a:solidFill>
              <a:latin typeface="Lora" pitchFamily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1D3A5D-74B7-5973-8676-8DD1E9B97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87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D0A91E-9872-469F-B176-DF8345EF40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36320" y="4332927"/>
            <a:ext cx="10119360" cy="60623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  <a:t>Başak </a:t>
            </a:r>
            <a:r>
              <a:rPr lang="en-US" sz="2800" b="1" dirty="0" err="1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  <a:t>Yavçan</a:t>
            </a:r>
            <a:r>
              <a:rPr lang="en-US" sz="2800" b="1" dirty="0">
                <a:solidFill>
                  <a:srgbClr val="3C6397"/>
                </a:solidFill>
                <a:latin typeface="Lora" pitchFamily="2" charset="0"/>
                <a:ea typeface="Lato" panose="020F0502020204030203" pitchFamily="34" charset="0"/>
                <a:cs typeface="Lato" panose="020F0502020204030203" pitchFamily="34" charset="0"/>
              </a:rPr>
              <a:t>, PhD.</a:t>
            </a:r>
            <a:r>
              <a:rPr lang="en-US" sz="2800" b="1" dirty="0">
                <a:latin typeface="Lora" pitchFamily="2" charset="0"/>
              </a:rPr>
              <a:t> Migration Policy Group</a:t>
            </a:r>
            <a:endParaRPr lang="en-BE" sz="2800" b="1" dirty="0">
              <a:latin typeface="Lora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ECEEBCE-0855-47BD-83B0-B15C4F84089D}"/>
              </a:ext>
            </a:extLst>
          </p:cNvPr>
          <p:cNvSpPr txBox="1">
            <a:spLocks/>
          </p:cNvSpPr>
          <p:nvPr/>
        </p:nvSpPr>
        <p:spPr>
          <a:xfrm>
            <a:off x="1819269" y="5252720"/>
            <a:ext cx="8604891" cy="5149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Ubuntu" pitchFamily="34"/>
              </a:rPr>
              <a:t>Email: byavcan@migpolgroup.com</a:t>
            </a:r>
          </a:p>
        </p:txBody>
      </p:sp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43E9B82A-BE93-4160-96F1-FC205CFD6B26}"/>
              </a:ext>
            </a:extLst>
          </p:cNvPr>
          <p:cNvCxnSpPr/>
          <p:nvPr/>
        </p:nvCxnSpPr>
        <p:spPr>
          <a:xfrm>
            <a:off x="5703570" y="5015593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pic>
        <p:nvPicPr>
          <p:cNvPr id="5" name="Picture 4" descr="A blue background with a pink triangle&#10;&#10;AI-generated content may be incorrect.">
            <a:extLst>
              <a:ext uri="{FF2B5EF4-FFF2-40B4-BE49-F238E27FC236}">
                <a16:creationId xmlns:a16="http://schemas.microsoft.com/office/drawing/2014/main" id="{95641AEA-718A-183C-D6ED-A493AA8A2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11"/>
            <a:ext cx="12192000" cy="4140277"/>
          </a:xfrm>
          <a:prstGeom prst="rect">
            <a:avLst/>
          </a:prstGeom>
        </p:spPr>
      </p:pic>
      <p:pic>
        <p:nvPicPr>
          <p:cNvPr id="9" name="Picture 8" descr="A blue and pink gradient&#10;&#10;AI-generated content may be incorrect.">
            <a:extLst>
              <a:ext uri="{FF2B5EF4-FFF2-40B4-BE49-F238E27FC236}">
                <a16:creationId xmlns:a16="http://schemas.microsoft.com/office/drawing/2014/main" id="{29EAB546-82CB-1C8A-BC7F-287B20C42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12375"/>
            <a:ext cx="12192000" cy="64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67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A5C58-E77C-ACCD-92C5-D5D501255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576EA673-45D4-8F4F-FC6A-3066670896D4}"/>
              </a:ext>
            </a:extLst>
          </p:cNvPr>
          <p:cNvCxnSpPr/>
          <p:nvPr/>
        </p:nvCxnSpPr>
        <p:spPr>
          <a:xfrm>
            <a:off x="453433" y="1737409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sp>
        <p:nvSpPr>
          <p:cNvPr id="10" name="Subtitle 2">
            <a:extLst>
              <a:ext uri="{FF2B5EF4-FFF2-40B4-BE49-F238E27FC236}">
                <a16:creationId xmlns:a16="http://schemas.microsoft.com/office/drawing/2014/main" id="{0EB5E3D8-861E-8234-36B8-F776E4F3C65B}"/>
              </a:ext>
            </a:extLst>
          </p:cNvPr>
          <p:cNvSpPr txBox="1">
            <a:spLocks/>
          </p:cNvSpPr>
          <p:nvPr/>
        </p:nvSpPr>
        <p:spPr>
          <a:xfrm>
            <a:off x="-551962" y="632645"/>
            <a:ext cx="10733929" cy="764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800" b="1" dirty="0" err="1">
                <a:latin typeface="Lora" pitchFamily="2" charset="0"/>
              </a:rPr>
              <a:t>What</a:t>
            </a:r>
            <a:r>
              <a:rPr lang="fr-FR" sz="2800" b="1" dirty="0">
                <a:latin typeface="Lora" pitchFamily="2" charset="0"/>
              </a:rPr>
              <a:t> </a:t>
            </a:r>
            <a:r>
              <a:rPr lang="fr-FR" sz="2800" b="1" dirty="0" err="1">
                <a:latin typeface="Lora" pitchFamily="2" charset="0"/>
              </a:rPr>
              <a:t>is</a:t>
            </a:r>
            <a:r>
              <a:rPr lang="fr-FR" sz="2800" b="1" dirty="0">
                <a:latin typeface="Lora" pitchFamily="2" charset="0"/>
              </a:rPr>
              <a:t> Migrant </a:t>
            </a:r>
            <a:r>
              <a:rPr lang="fr-FR" sz="2800" b="1" dirty="0" err="1">
                <a:latin typeface="Lora" pitchFamily="2" charset="0"/>
              </a:rPr>
              <a:t>Integration</a:t>
            </a:r>
            <a:r>
              <a:rPr lang="fr-FR" sz="2800" b="1" dirty="0">
                <a:latin typeface="Lora" pitchFamily="2" charset="0"/>
              </a:rPr>
              <a:t> Policy Index MIPEX?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F5A52E-B4B6-DB01-7C0A-EBADC1678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6F59CAD-2361-DA72-F4F2-D2442DC3FC22}"/>
              </a:ext>
            </a:extLst>
          </p:cNvPr>
          <p:cNvSpPr txBox="1">
            <a:spLocks/>
          </p:cNvSpPr>
          <p:nvPr/>
        </p:nvSpPr>
        <p:spPr>
          <a:xfrm>
            <a:off x="-79009" y="1223319"/>
            <a:ext cx="11907215" cy="47052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rmAutofit fontScale="92500"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Lora" pitchFamily="2" charset="0"/>
              </a:rPr>
              <a:t>Comprehensive tool to compare integration policies: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>
              <a:latin typeface="Lora" pitchFamily="2" charset="0"/>
            </a:endParaRPr>
          </a:p>
          <a:p>
            <a:pPr lvl="1"/>
            <a:r>
              <a:rPr lang="en-US" dirty="0">
                <a:latin typeface="Lora" pitchFamily="2" charset="0"/>
              </a:rPr>
              <a:t>Longitudinal scope (2007-2023)</a:t>
            </a:r>
          </a:p>
          <a:p>
            <a:pPr lvl="1"/>
            <a:r>
              <a:rPr lang="en-US" dirty="0">
                <a:latin typeface="Lora" pitchFamily="2" charset="0"/>
              </a:rPr>
              <a:t>Thematic scope (8 policy areas, e.g., </a:t>
            </a:r>
            <a:r>
              <a:rPr lang="en-US" dirty="0" err="1">
                <a:latin typeface="Lora" pitchFamily="2" charset="0"/>
              </a:rPr>
              <a:t>labour</a:t>
            </a:r>
            <a:r>
              <a:rPr lang="en-US" dirty="0">
                <a:latin typeface="Lora" pitchFamily="2" charset="0"/>
              </a:rPr>
              <a:t> market, education, access to nationality, health etc.)</a:t>
            </a:r>
          </a:p>
          <a:p>
            <a:pPr lvl="1"/>
            <a:r>
              <a:rPr lang="en-US" dirty="0">
                <a:latin typeface="Lora" pitchFamily="2" charset="0"/>
              </a:rPr>
              <a:t>Target group: international migrants (non-citizens): migrant workers, family reunited migrants, permanent residents</a:t>
            </a:r>
          </a:p>
          <a:p>
            <a:pPr lvl="1"/>
            <a:r>
              <a:rPr lang="en-US" dirty="0">
                <a:latin typeface="Lora" pitchFamily="2" charset="0"/>
              </a:rPr>
              <a:t>Geographic scope (52 countries in 2019)</a:t>
            </a:r>
          </a:p>
          <a:p>
            <a:pPr lvl="1"/>
            <a:r>
              <a:rPr lang="en-US" dirty="0">
                <a:latin typeface="Lora" pitchFamily="2" charset="0"/>
              </a:rPr>
              <a:t>Methodology with national experts &amp; checks</a:t>
            </a:r>
          </a:p>
          <a:p>
            <a:pPr lvl="1"/>
            <a:r>
              <a:rPr lang="en-US" dirty="0">
                <a:latin typeface="Lora" pitchFamily="2" charset="0"/>
              </a:rPr>
              <a:t>58 Indicators</a:t>
            </a:r>
          </a:p>
          <a:p>
            <a:pPr lvl="1"/>
            <a:endParaRPr lang="en-US" dirty="0">
              <a:latin typeface="Lora" pitchFamily="2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Lora" pitchFamily="2" charset="0"/>
              </a:rPr>
              <a:t>Most cited international benchmark by policymakers, NGOs, media &amp; research</a:t>
            </a:r>
          </a:p>
          <a:p>
            <a:pPr lvl="1"/>
            <a:r>
              <a:rPr lang="en-US" b="0" dirty="0">
                <a:effectLst/>
                <a:latin typeface="Lora" pitchFamily="2" charset="0"/>
              </a:rPr>
              <a:t>Example: Draft Global Compact on Migration</a:t>
            </a:r>
            <a:endParaRPr lang="en-BE" dirty="0">
              <a:latin typeface="Lora" pitchFamily="2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990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75C8B-CDF8-4949-7CFA-08D399D8C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76E40E-0363-C302-B148-15A0E3E18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7" r="6124"/>
          <a:stretch>
            <a:fillRect/>
          </a:stretch>
        </p:blipFill>
        <p:spPr>
          <a:xfrm>
            <a:off x="1842719" y="280922"/>
            <a:ext cx="7166234" cy="5772935"/>
          </a:xfrm>
          <a:prstGeom prst="rect">
            <a:avLst/>
          </a:prstGeom>
        </p:spPr>
      </p:pic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1A3822C6-9CC3-E92E-E170-315A14D24974}"/>
              </a:ext>
            </a:extLst>
          </p:cNvPr>
          <p:cNvCxnSpPr/>
          <p:nvPr/>
        </p:nvCxnSpPr>
        <p:spPr>
          <a:xfrm>
            <a:off x="443042" y="1612718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14695A8-4C8A-527B-13F0-3B93260BB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7E82D3-B225-D87E-8309-367268C77206}"/>
              </a:ext>
            </a:extLst>
          </p:cNvPr>
          <p:cNvSpPr txBox="1"/>
          <p:nvPr/>
        </p:nvSpPr>
        <p:spPr>
          <a:xfrm>
            <a:off x="443042" y="280922"/>
            <a:ext cx="11109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ora" pitchFamily="2" charset="0"/>
              </a:rPr>
              <a:t>MIPEX EU 2023/2024</a:t>
            </a:r>
            <a:endParaRPr lang="en-BE" sz="2800" b="1" dirty="0">
              <a:latin typeface="Lora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03622-5326-9D17-68AF-E489801D53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429"/>
          <a:stretch>
            <a:fillRect/>
          </a:stretch>
        </p:blipFill>
        <p:spPr>
          <a:xfrm>
            <a:off x="9199398" y="1286895"/>
            <a:ext cx="1623201" cy="154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0931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19BB4-69C4-1A8A-F848-8447F05ED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 descr="colored rectangle">
            <a:extLst>
              <a:ext uri="{FF2B5EF4-FFF2-40B4-BE49-F238E27FC236}">
                <a16:creationId xmlns:a16="http://schemas.microsoft.com/office/drawing/2014/main" id="{575F848F-BD40-9507-C17F-7E14FCE1FBF6}"/>
              </a:ext>
            </a:extLst>
          </p:cNvPr>
          <p:cNvSpPr/>
          <p:nvPr/>
        </p:nvSpPr>
        <p:spPr>
          <a:xfrm>
            <a:off x="-350" y="0"/>
            <a:ext cx="3766004" cy="6348548"/>
          </a:xfrm>
          <a:prstGeom prst="rect">
            <a:avLst/>
          </a:prstGeom>
          <a:solidFill>
            <a:srgbClr val="8B8277">
              <a:alpha val="20000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B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11" name="Straight Connector 5" descr="text divider">
            <a:extLst>
              <a:ext uri="{FF2B5EF4-FFF2-40B4-BE49-F238E27FC236}">
                <a16:creationId xmlns:a16="http://schemas.microsoft.com/office/drawing/2014/main" id="{C42728F1-8766-26B0-F05B-94294EB6013E}"/>
              </a:ext>
            </a:extLst>
          </p:cNvPr>
          <p:cNvCxnSpPr/>
          <p:nvPr/>
        </p:nvCxnSpPr>
        <p:spPr>
          <a:xfrm>
            <a:off x="443042" y="1907358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sp>
        <p:nvSpPr>
          <p:cNvPr id="18" name="Subtitle 2">
            <a:extLst>
              <a:ext uri="{FF2B5EF4-FFF2-40B4-BE49-F238E27FC236}">
                <a16:creationId xmlns:a16="http://schemas.microsoft.com/office/drawing/2014/main" id="{0D7E24E6-A2C0-B206-40AA-CC1F3DB01508}"/>
              </a:ext>
            </a:extLst>
          </p:cNvPr>
          <p:cNvSpPr txBox="1">
            <a:spLocks/>
          </p:cNvSpPr>
          <p:nvPr/>
        </p:nvSpPr>
        <p:spPr>
          <a:xfrm>
            <a:off x="51834" y="299911"/>
            <a:ext cx="3766005" cy="14594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800" b="1" dirty="0" err="1">
                <a:latin typeface="Lora" pitchFamily="2" charset="0"/>
              </a:rPr>
              <a:t>Cyprus</a:t>
            </a:r>
            <a:r>
              <a:rPr lang="fr-FR" sz="2800" b="1" dirty="0">
                <a:latin typeface="Lora" pitchFamily="2" charset="0"/>
              </a:rPr>
              <a:t> </a:t>
            </a:r>
          </a:p>
          <a:p>
            <a:pPr algn="l"/>
            <a:r>
              <a:rPr lang="fr-FR" sz="2800" b="1" dirty="0">
                <a:latin typeface="Lora" pitchFamily="2" charset="0"/>
              </a:rPr>
              <a:t>MIPEX Policy Areas  </a:t>
            </a:r>
          </a:p>
          <a:p>
            <a:pPr algn="l"/>
            <a:r>
              <a:rPr lang="fr-FR" sz="2800" b="1" dirty="0">
                <a:latin typeface="Lora" pitchFamily="2" charset="0"/>
              </a:rPr>
              <a:t>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305703-BBDC-8310-F23E-49E60D540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901C4D3-3C44-4323-1E45-48094C8FD099}"/>
              </a:ext>
            </a:extLst>
          </p:cNvPr>
          <p:cNvGraphicFramePr>
            <a:graphicFrameLocks noGrp="1"/>
          </p:cNvGraphicFramePr>
          <p:nvPr/>
        </p:nvGraphicFramePr>
        <p:xfrm>
          <a:off x="443042" y="2542694"/>
          <a:ext cx="2692254" cy="2761498"/>
        </p:xfrm>
        <a:graphic>
          <a:graphicData uri="http://schemas.openxmlformats.org/drawingml/2006/table">
            <a:tbl>
              <a:tblPr firstRow="1" bandRow="1"/>
              <a:tblGrid>
                <a:gridCol w="1346127">
                  <a:extLst>
                    <a:ext uri="{9D8B030D-6E8A-4147-A177-3AD203B41FA5}">
                      <a16:colId xmlns:a16="http://schemas.microsoft.com/office/drawing/2014/main" val="514782829"/>
                    </a:ext>
                  </a:extLst>
                </a:gridCol>
                <a:gridCol w="1346127">
                  <a:extLst>
                    <a:ext uri="{9D8B030D-6E8A-4147-A177-3AD203B41FA5}">
                      <a16:colId xmlns:a16="http://schemas.microsoft.com/office/drawing/2014/main" val="3666076956"/>
                    </a:ext>
                  </a:extLst>
                </a:gridCol>
              </a:tblGrid>
              <a:tr h="340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dirty="0"/>
                        <a:t>Legend</a:t>
                      </a:r>
                      <a:endParaRPr lang="en-BE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en-BE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757007"/>
                  </a:ext>
                </a:extLst>
              </a:tr>
              <a:tr h="2834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b="1" dirty="0"/>
                        <a:t>80-100</a:t>
                      </a:r>
                      <a:endParaRPr lang="en-BE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Favourable</a:t>
                      </a:r>
                      <a:endParaRPr lang="en-BE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120968"/>
                  </a:ext>
                </a:extLst>
              </a:tr>
              <a:tr h="425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b="1" dirty="0"/>
                        <a:t>60-89</a:t>
                      </a:r>
                      <a:endParaRPr lang="en-BE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Slightly favourable</a:t>
                      </a:r>
                      <a:endParaRPr lang="en-BE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279852"/>
                  </a:ext>
                </a:extLst>
              </a:tr>
              <a:tr h="425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b="1" dirty="0"/>
                        <a:t>41-59</a:t>
                      </a:r>
                      <a:endParaRPr lang="en-BE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Halfway favourable</a:t>
                      </a:r>
                      <a:endParaRPr lang="en-BE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309519"/>
                  </a:ext>
                </a:extLst>
              </a:tr>
              <a:tr h="425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21-40</a:t>
                      </a:r>
                      <a:endParaRPr lang="en-BE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Slightly unfavourable</a:t>
                      </a:r>
                      <a:endParaRPr lang="en-BE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90302"/>
                  </a:ext>
                </a:extLst>
              </a:tr>
              <a:tr h="2834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b="1" dirty="0"/>
                        <a:t>1-20</a:t>
                      </a:r>
                      <a:endParaRPr lang="en-BE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Unfavourable</a:t>
                      </a:r>
                      <a:endParaRPr lang="en-BE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153944"/>
                  </a:ext>
                </a:extLst>
              </a:tr>
              <a:tr h="425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b="1" dirty="0"/>
                        <a:t>0</a:t>
                      </a:r>
                      <a:endParaRPr lang="en-BE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000000"/>
                          </a:solidFill>
                        </a:rPr>
                        <a:t> Critically unfavourable</a:t>
                      </a:r>
                      <a:endParaRPr lang="en-BE" sz="12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703483"/>
                  </a:ext>
                </a:extLst>
              </a:tr>
            </a:tbl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DE003EF-DE7D-C2CF-FB4F-7604574F2B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9784446"/>
              </p:ext>
            </p:extLst>
          </p:nvPr>
        </p:nvGraphicFramePr>
        <p:xfrm>
          <a:off x="3817838" y="83128"/>
          <a:ext cx="8205285" cy="6142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1974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1873B-28C8-8C5A-CF07-B503B3414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E891A825-84FA-4B9D-168B-82F273E5CE31}"/>
              </a:ext>
            </a:extLst>
          </p:cNvPr>
          <p:cNvCxnSpPr/>
          <p:nvPr/>
        </p:nvCxnSpPr>
        <p:spPr>
          <a:xfrm>
            <a:off x="443042" y="1343063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sp>
        <p:nvSpPr>
          <p:cNvPr id="10" name="Subtitle 2">
            <a:extLst>
              <a:ext uri="{FF2B5EF4-FFF2-40B4-BE49-F238E27FC236}">
                <a16:creationId xmlns:a16="http://schemas.microsoft.com/office/drawing/2014/main" id="{C9814D2C-DA47-9652-2CDD-8326D61EED7E}"/>
              </a:ext>
            </a:extLst>
          </p:cNvPr>
          <p:cNvSpPr txBox="1">
            <a:spLocks/>
          </p:cNvSpPr>
          <p:nvPr/>
        </p:nvSpPr>
        <p:spPr>
          <a:xfrm>
            <a:off x="-551962" y="540045"/>
            <a:ext cx="11344041" cy="764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800" b="1" dirty="0">
                <a:latin typeface="Lora" pitchFamily="2" charset="0"/>
              </a:rPr>
              <a:t>Key insights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B0E991-54C6-42BF-0EFC-DC48FF7AB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E25BC1F-C294-EC62-B5D2-7C07F1A809D2}"/>
              </a:ext>
            </a:extLst>
          </p:cNvPr>
          <p:cNvSpPr txBox="1">
            <a:spLocks/>
          </p:cNvSpPr>
          <p:nvPr/>
        </p:nvSpPr>
        <p:spPr>
          <a:xfrm>
            <a:off x="423629" y="1428809"/>
            <a:ext cx="11344041" cy="49364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Lora" pitchFamily="2" charset="0"/>
              </a:rPr>
              <a:t>Over the past five years, Cyprus’s approach to migrant integration has </a:t>
            </a:r>
            <a:r>
              <a:rPr lang="en-US" sz="2000" b="1" dirty="0">
                <a:latin typeface="Lora" pitchFamily="2" charset="0"/>
              </a:rPr>
              <a:t>remained largely unchanged</a:t>
            </a:r>
            <a:r>
              <a:rPr lang="en-US" sz="2000" dirty="0">
                <a:latin typeface="Lora" pitchFamily="2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Lora" pitchFamily="2" charset="0"/>
              </a:rPr>
              <a:t>Since 2014, no significant measures to address weaknesses in integration.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latin typeface="Lora" pitchFamily="2" charset="0"/>
              </a:rPr>
              <a:t>Some progress in </a:t>
            </a:r>
            <a:r>
              <a:rPr lang="en-US" sz="2000" b="1" dirty="0" err="1">
                <a:latin typeface="Lora" pitchFamily="2" charset="0"/>
              </a:rPr>
              <a:t>labour</a:t>
            </a:r>
            <a:r>
              <a:rPr lang="en-US" sz="2000" b="1" dirty="0">
                <a:latin typeface="Lora" pitchFamily="2" charset="0"/>
              </a:rPr>
              <a:t> market</a:t>
            </a:r>
            <a:r>
              <a:rPr lang="en-US" sz="2000" dirty="0">
                <a:latin typeface="Lora" pitchFamily="2" charset="0"/>
              </a:rPr>
              <a:t>: permanent residents and those granted family reunification can now access </a:t>
            </a:r>
            <a:r>
              <a:rPr lang="en-US" sz="2000" b="1" dirty="0">
                <a:latin typeface="Lora" pitchFamily="2" charset="0"/>
              </a:rPr>
              <a:t>public employment </a:t>
            </a:r>
            <a:r>
              <a:rPr lang="en-US" sz="2000" dirty="0">
                <a:latin typeface="Lora" pitchFamily="2" charset="0"/>
              </a:rPr>
              <a:t>services.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ora" pitchFamily="2" charset="0"/>
              </a:rPr>
              <a:t>Does not extend to all migrant groups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latin typeface="Lora" pitchFamily="2" charset="0"/>
              </a:rPr>
              <a:t>Recent negative development in 2023</a:t>
            </a:r>
            <a:r>
              <a:rPr lang="en-US" sz="2000" dirty="0">
                <a:latin typeface="Lora" pitchFamily="2" charset="0"/>
              </a:rPr>
              <a:t>: introduction of </a:t>
            </a:r>
            <a:r>
              <a:rPr lang="en-US" sz="2000" b="1" dirty="0">
                <a:latin typeface="Lora" pitchFamily="2" charset="0"/>
              </a:rPr>
              <a:t>economic requirements</a:t>
            </a:r>
            <a:r>
              <a:rPr lang="en-US" sz="2000" dirty="0">
                <a:latin typeface="Lora" pitchFamily="2" charset="0"/>
              </a:rPr>
              <a:t> for </a:t>
            </a:r>
            <a:r>
              <a:rPr lang="en-US" sz="2000" dirty="0" err="1">
                <a:latin typeface="Lora" pitchFamily="2" charset="0"/>
              </a:rPr>
              <a:t>naturalisation</a:t>
            </a:r>
            <a:endParaRPr lang="en-US" sz="2000" dirty="0">
              <a:latin typeface="Lora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Lora" pitchFamily="2" charset="0"/>
              </a:rPr>
              <a:t>2024: Adoption of </a:t>
            </a:r>
            <a:r>
              <a:rPr lang="en-US" sz="2000" b="1" dirty="0">
                <a:latin typeface="Lora" pitchFamily="2" charset="0"/>
              </a:rPr>
              <a:t>50-point State Action Plan aimed at enhancing the integration of TCNs, structured around 5 pillars</a:t>
            </a:r>
            <a:r>
              <a:rPr lang="en-US" sz="2000" dirty="0">
                <a:latin typeface="Lora" pitchFamily="2" charset="0"/>
              </a:rPr>
              <a:t> (education, health, housing, employment and skills) to ensure equitable access to services and participation in </a:t>
            </a:r>
            <a:r>
              <a:rPr lang="en-US" sz="2000" dirty="0" err="1">
                <a:latin typeface="Lora" pitchFamily="2" charset="0"/>
              </a:rPr>
              <a:t>labour</a:t>
            </a:r>
            <a:r>
              <a:rPr lang="en-US" sz="2000" dirty="0">
                <a:latin typeface="Lora" pitchFamily="2" charset="0"/>
              </a:rPr>
              <a:t> market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latin typeface="Lora" pitchFamily="2" charset="0"/>
              </a:rPr>
              <a:t>CSOs have still expressed concern </a:t>
            </a:r>
            <a:r>
              <a:rPr lang="en-US" sz="2000" dirty="0">
                <a:latin typeface="Lora" pitchFamily="2" charset="0"/>
              </a:rPr>
              <a:t>on gaps in: family reunification, long-term residency, naturalization, and on implementation of integration measures</a:t>
            </a:r>
          </a:p>
        </p:txBody>
      </p:sp>
    </p:spTree>
    <p:extLst>
      <p:ext uri="{BB962C8B-B14F-4D97-AF65-F5344CB8AC3E}">
        <p14:creationId xmlns:p14="http://schemas.microsoft.com/office/powerpoint/2010/main" val="3255839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D610F-34D6-F070-7445-3E8CB37F9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54A6780-DED2-EAAA-06DB-7C28F544D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931" y="120235"/>
            <a:ext cx="8766808" cy="6011177"/>
          </a:xfrm>
          <a:prstGeom prst="rect">
            <a:avLst/>
          </a:prstGeom>
        </p:spPr>
      </p:pic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8E9D1302-9E8F-D95B-2D8E-06289447B93A}"/>
              </a:ext>
            </a:extLst>
          </p:cNvPr>
          <p:cNvCxnSpPr/>
          <p:nvPr/>
        </p:nvCxnSpPr>
        <p:spPr>
          <a:xfrm>
            <a:off x="443042" y="1612718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F5C48B8-8500-DA5D-85C3-27ADD911E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82EEDD-7D5D-6CC6-138B-2676F8DA74B6}"/>
              </a:ext>
            </a:extLst>
          </p:cNvPr>
          <p:cNvSpPr txBox="1"/>
          <p:nvPr/>
        </p:nvSpPr>
        <p:spPr>
          <a:xfrm>
            <a:off x="443043" y="1907458"/>
            <a:ext cx="23001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ora" pitchFamily="2" charset="0"/>
              </a:rPr>
              <a:t>How does Cyprus Measure up</a:t>
            </a:r>
          </a:p>
          <a:p>
            <a:endParaRPr lang="en-US" sz="2800" b="1" dirty="0">
              <a:latin typeface="Lora" pitchFamily="2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445BB0E-34FB-82C5-95BA-A1B5FBE0BDE0}"/>
              </a:ext>
            </a:extLst>
          </p:cNvPr>
          <p:cNvCxnSpPr/>
          <p:nvPr/>
        </p:nvCxnSpPr>
        <p:spPr>
          <a:xfrm flipH="1">
            <a:off x="7457922" y="4970601"/>
            <a:ext cx="1062636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710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AAB63-C3A5-113C-E9A6-8C1ABB895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89EDC03-485F-8AFB-CAFC-A505047772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1680146"/>
              </p:ext>
            </p:extLst>
          </p:nvPr>
        </p:nvGraphicFramePr>
        <p:xfrm>
          <a:off x="561109" y="1215736"/>
          <a:ext cx="1132739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6D744139-287C-1F9C-0E87-97FDE4CD503B}"/>
              </a:ext>
            </a:extLst>
          </p:cNvPr>
          <p:cNvSpPr/>
          <p:nvPr/>
        </p:nvSpPr>
        <p:spPr>
          <a:xfrm>
            <a:off x="2473036" y="3538560"/>
            <a:ext cx="540327" cy="457200"/>
          </a:xfrm>
          <a:prstGeom prst="flowChartConnector">
            <a:avLst/>
          </a:prstGeom>
          <a:noFill/>
          <a:ln w="31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6E35F-925D-1727-4EA8-02307CB0D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8CF93F-95A6-BAE6-E31B-22BC8810C22A}"/>
              </a:ext>
            </a:extLst>
          </p:cNvPr>
          <p:cNvSpPr txBox="1"/>
          <p:nvPr/>
        </p:nvSpPr>
        <p:spPr>
          <a:xfrm>
            <a:off x="1689100" y="505255"/>
            <a:ext cx="930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ora" pitchFamily="2" charset="0"/>
              </a:rPr>
              <a:t>MIPEX Cyprus Dimension: changes from 2019 to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F5C37F-CBAE-6A66-8C33-65348871007E}"/>
              </a:ext>
            </a:extLst>
          </p:cNvPr>
          <p:cNvSpPr txBox="1"/>
          <p:nvPr/>
        </p:nvSpPr>
        <p:spPr>
          <a:xfrm>
            <a:off x="2223655" y="5272932"/>
            <a:ext cx="1039090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en-BE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11F660-340E-4858-FD48-14141AFE4AD1}"/>
              </a:ext>
            </a:extLst>
          </p:cNvPr>
          <p:cNvSpPr txBox="1"/>
          <p:nvPr/>
        </p:nvSpPr>
        <p:spPr>
          <a:xfrm>
            <a:off x="8226137" y="5272932"/>
            <a:ext cx="103909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BE" dirty="0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95287E3E-E21F-6BD5-C142-4FF4731771A8}"/>
              </a:ext>
            </a:extLst>
          </p:cNvPr>
          <p:cNvSpPr/>
          <p:nvPr/>
        </p:nvSpPr>
        <p:spPr>
          <a:xfrm>
            <a:off x="8475518" y="2662259"/>
            <a:ext cx="540327" cy="457200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3946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B7D89-B51C-A6D9-E27F-5A22FD86B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A2161BC7-614B-5008-D90C-B2E0EA4E8CF4}"/>
              </a:ext>
            </a:extLst>
          </p:cNvPr>
          <p:cNvCxnSpPr/>
          <p:nvPr/>
        </p:nvCxnSpPr>
        <p:spPr>
          <a:xfrm>
            <a:off x="443042" y="1091858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sp>
        <p:nvSpPr>
          <p:cNvPr id="10" name="Subtitle 2">
            <a:extLst>
              <a:ext uri="{FF2B5EF4-FFF2-40B4-BE49-F238E27FC236}">
                <a16:creationId xmlns:a16="http://schemas.microsoft.com/office/drawing/2014/main" id="{F7ABCA32-7D89-C0B3-360E-76CD3BB369E7}"/>
              </a:ext>
            </a:extLst>
          </p:cNvPr>
          <p:cNvSpPr txBox="1">
            <a:spLocks/>
          </p:cNvSpPr>
          <p:nvPr/>
        </p:nvSpPr>
        <p:spPr>
          <a:xfrm>
            <a:off x="-2319681" y="408713"/>
            <a:ext cx="11336843" cy="651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800" b="1" dirty="0">
                <a:latin typeface="Lora" pitchFamily="2" charset="0"/>
              </a:rPr>
              <a:t>Labour </a:t>
            </a:r>
            <a:r>
              <a:rPr lang="fr-FR" sz="2800" b="1" dirty="0" err="1">
                <a:latin typeface="Lora" pitchFamily="2" charset="0"/>
              </a:rPr>
              <a:t>market</a:t>
            </a:r>
            <a:r>
              <a:rPr lang="fr-FR" sz="2800" b="1" dirty="0">
                <a:latin typeface="Lora" pitchFamily="2" charset="0"/>
              </a:rPr>
              <a:t> (30/100)</a:t>
            </a:r>
            <a:r>
              <a:rPr lang="en-US" sz="2800" b="1" dirty="0">
                <a:latin typeface="Lora" pitchFamily="2" charset="0"/>
              </a:rPr>
              <a:t> </a:t>
            </a:r>
            <a:endParaRPr lang="fr-FR" sz="2800" b="1" dirty="0">
              <a:latin typeface="Lora" pitchFamily="2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42DB198-E6DD-8E93-3199-0A858D25E317}"/>
              </a:ext>
            </a:extLst>
          </p:cNvPr>
          <p:cNvSpPr txBox="1">
            <a:spLocks/>
          </p:cNvSpPr>
          <p:nvPr/>
        </p:nvSpPr>
        <p:spPr>
          <a:xfrm>
            <a:off x="320494" y="1204809"/>
            <a:ext cx="6388650" cy="53116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rmAutofit fontScale="92500" lnSpcReduction="10000"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i="1" u="sng" kern="1200" dirty="0" err="1">
                <a:solidFill>
                  <a:srgbClr val="000000"/>
                </a:solidFill>
                <a:effectLst/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Slighlty</a:t>
            </a:r>
            <a:r>
              <a:rPr lang="en-US" i="1" u="sng" kern="1200" dirty="0">
                <a:solidFill>
                  <a:srgbClr val="000000"/>
                </a:solidFill>
                <a:effectLst/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u="sng" kern="1200" dirty="0" err="1">
                <a:solidFill>
                  <a:srgbClr val="000000"/>
                </a:solidFill>
                <a:effectLst/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unfavourable</a:t>
            </a:r>
            <a:r>
              <a:rPr lang="en-US" kern="1200" dirty="0">
                <a:solidFill>
                  <a:srgbClr val="000000"/>
                </a:solidFill>
                <a:effectLst/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major area of weakness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weakness</a:t>
            </a:r>
            <a:endParaRPr lang="en-US" kern="1200" dirty="0">
              <a:solidFill>
                <a:srgbClr val="000000"/>
              </a:solidFill>
              <a:effectLst/>
              <a:latin typeface="Lora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Critical restriction </a:t>
            </a: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of non-EU citizens’ </a:t>
            </a:r>
            <a:r>
              <a:rPr lang="en-US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access to </a:t>
            </a:r>
            <a:r>
              <a:rPr lang="en-US" b="1" dirty="0" err="1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labour</a:t>
            </a:r>
            <a:r>
              <a:rPr lang="en-US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market</a:t>
            </a: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face difficulties in </a:t>
            </a:r>
            <a:r>
              <a:rPr lang="en-US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changing</a:t>
            </a: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jobs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face major </a:t>
            </a:r>
            <a:r>
              <a:rPr lang="en-US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legal and language barriers </a:t>
            </a: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to work in self-employment and in the public sector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lack general and targeted </a:t>
            </a:r>
            <a:r>
              <a:rPr lang="en-US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support</a:t>
            </a: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to improve their situation</a:t>
            </a: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Temporary residents do </a:t>
            </a:r>
            <a:r>
              <a:rPr lang="en-US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not get access to social security and assistance</a:t>
            </a: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EU Directive on Family Reunification (2003/86/EC): individuals under</a:t>
            </a:r>
            <a:r>
              <a:rPr lang="en-US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family reunification have the right to access public employment as permanent residents</a:t>
            </a: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endParaRPr lang="en-US" kern="1200" dirty="0">
              <a:solidFill>
                <a:srgbClr val="000000"/>
              </a:solidFill>
              <a:effectLst/>
              <a:latin typeface="Lora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8DA6FA-FE5F-0A6A-2678-1B653DB1B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  <p:pic>
        <p:nvPicPr>
          <p:cNvPr id="1026" name="Picture 2" descr="Tallahassee, FL Area: Hometown Hero Appreciation &amp; Meet The Builder ...">
            <a:extLst>
              <a:ext uri="{FF2B5EF4-FFF2-40B4-BE49-F238E27FC236}">
                <a16:creationId xmlns:a16="http://schemas.microsoft.com/office/drawing/2014/main" id="{C7672F52-4BCC-91DD-43D5-B1F80EE99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829" y="3507537"/>
            <a:ext cx="4831677" cy="2717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" descr="Labour Market Inclusion of Skilled Migrants from a Comparative ...">
            <a:extLst>
              <a:ext uri="{FF2B5EF4-FFF2-40B4-BE49-F238E27FC236}">
                <a16:creationId xmlns:a16="http://schemas.microsoft.com/office/drawing/2014/main" id="{460E7432-9B59-A750-C23D-0928158A39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5" t="-2218" r="29065" b="36986"/>
          <a:stretch/>
        </p:blipFill>
        <p:spPr bwMode="auto">
          <a:xfrm>
            <a:off x="6817576" y="185414"/>
            <a:ext cx="4729857" cy="31650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90373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A742C-4D01-7143-08A8-696BDDE9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5" descr="text divider">
            <a:extLst>
              <a:ext uri="{FF2B5EF4-FFF2-40B4-BE49-F238E27FC236}">
                <a16:creationId xmlns:a16="http://schemas.microsoft.com/office/drawing/2014/main" id="{98B6E75C-E606-9990-29C5-27FC64F539E1}"/>
              </a:ext>
            </a:extLst>
          </p:cNvPr>
          <p:cNvCxnSpPr/>
          <p:nvPr/>
        </p:nvCxnSpPr>
        <p:spPr>
          <a:xfrm>
            <a:off x="443042" y="1152358"/>
            <a:ext cx="784860" cy="0"/>
          </a:xfrm>
          <a:prstGeom prst="straightConnector1">
            <a:avLst/>
          </a:prstGeom>
          <a:noFill/>
          <a:ln w="38100" cap="flat">
            <a:solidFill>
              <a:srgbClr val="C776B3"/>
            </a:solidFill>
            <a:prstDash val="solid"/>
            <a:miter/>
          </a:ln>
        </p:spPr>
      </p:cxnSp>
      <p:sp>
        <p:nvSpPr>
          <p:cNvPr id="14" name="Subtitle 2">
            <a:extLst>
              <a:ext uri="{FF2B5EF4-FFF2-40B4-BE49-F238E27FC236}">
                <a16:creationId xmlns:a16="http://schemas.microsoft.com/office/drawing/2014/main" id="{CF6B0119-FD42-D969-CFF0-CBB4A2BDD631}"/>
              </a:ext>
            </a:extLst>
          </p:cNvPr>
          <p:cNvSpPr txBox="1">
            <a:spLocks/>
          </p:cNvSpPr>
          <p:nvPr/>
        </p:nvSpPr>
        <p:spPr>
          <a:xfrm>
            <a:off x="107489" y="1181147"/>
            <a:ext cx="8194848" cy="42614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300" i="1" u="sng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Slightly </a:t>
            </a:r>
            <a:r>
              <a:rPr lang="en-US" sz="2300" i="1" u="sng" dirty="0" err="1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unfavourable</a:t>
            </a:r>
            <a:endParaRPr lang="en-US" sz="2300" i="1" u="sng" dirty="0">
              <a:latin typeface="Lora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All pupils (regardless of legal status) are entitled to </a:t>
            </a:r>
            <a:r>
              <a:rPr lang="en-US" sz="2300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access all types of schools &amp; benefit from ongoing language support</a:t>
            </a: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targeted </a:t>
            </a:r>
            <a:r>
              <a:rPr lang="en-US" sz="2300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assistance</a:t>
            </a: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300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trained teachers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The Ministry of Education has taken steps for inclusive education by: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developing a comprehensive </a:t>
            </a:r>
            <a:r>
              <a:rPr lang="en-US" sz="2300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guide on migrant education </a:t>
            </a: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available in multiple languages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300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DRASE </a:t>
            </a:r>
            <a:r>
              <a:rPr lang="en-US" sz="2300" b="1" dirty="0" err="1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: offering afternoon lessons, additional academic support, Greek language instruction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1F6F7-78E1-D619-4C68-718C7AC58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" y="6225356"/>
            <a:ext cx="12192000" cy="698500"/>
          </a:xfrm>
          <a:prstGeom prst="rect">
            <a:avLst/>
          </a:prstGeom>
        </p:spPr>
      </p:pic>
      <p:pic>
        <p:nvPicPr>
          <p:cNvPr id="2050" name="Picture 2" descr="Grade 9 Math Curriculum - Spirit of Math Schools Inc.">
            <a:extLst>
              <a:ext uri="{FF2B5EF4-FFF2-40B4-BE49-F238E27FC236}">
                <a16:creationId xmlns:a16="http://schemas.microsoft.com/office/drawing/2014/main" id="{92378950-2B55-10AD-0612-F2DAB6329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586" y="767991"/>
            <a:ext cx="3971925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0523F7A-61E1-1067-E8B2-C528D825E784}"/>
              </a:ext>
            </a:extLst>
          </p:cNvPr>
          <p:cNvSpPr txBox="1">
            <a:spLocks/>
          </p:cNvSpPr>
          <p:nvPr/>
        </p:nvSpPr>
        <p:spPr>
          <a:xfrm>
            <a:off x="265538" y="1415407"/>
            <a:ext cx="7847049" cy="5575906"/>
          </a:xfrm>
          <a:prstGeom prst="rect">
            <a:avLst/>
          </a:prstGeom>
        </p:spPr>
        <p:txBody>
          <a:bodyPr vert="horz" lIns="91440" tIns="45720" rIns="91440" bIns="45720" rtlCol="0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algn="l">
              <a:spcBef>
                <a:spcPts val="0"/>
              </a:spcBef>
              <a:spcAft>
                <a:spcPts val="600"/>
              </a:spcAft>
            </a:pPr>
            <a:endParaRPr lang="en-US" sz="1800" dirty="0">
              <a:solidFill>
                <a:schemeClr val="tx1"/>
              </a:solidFill>
              <a:latin typeface="Lora" pitchFamily="2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BD18EF5-8F89-3282-2B33-44FF9204F4A8}"/>
              </a:ext>
            </a:extLst>
          </p:cNvPr>
          <p:cNvSpPr txBox="1">
            <a:spLocks/>
          </p:cNvSpPr>
          <p:nvPr/>
        </p:nvSpPr>
        <p:spPr>
          <a:xfrm>
            <a:off x="648278" y="524370"/>
            <a:ext cx="6712527" cy="764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800" b="1" dirty="0">
                <a:latin typeface="Lora" pitchFamily="2" charset="0"/>
              </a:rPr>
              <a:t>Education (40/100)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11A8E7-F205-F155-1CD8-B7D36620A581}"/>
              </a:ext>
            </a:extLst>
          </p:cNvPr>
          <p:cNvSpPr txBox="1">
            <a:spLocks/>
          </p:cNvSpPr>
          <p:nvPr/>
        </p:nvSpPr>
        <p:spPr>
          <a:xfrm>
            <a:off x="-350" y="5442592"/>
            <a:ext cx="12084861" cy="1111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Significant </a:t>
            </a:r>
            <a:r>
              <a:rPr lang="en-US" sz="2300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gaps remain</a:t>
            </a: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particularly in facilitating </a:t>
            </a:r>
            <a:r>
              <a:rPr lang="en-US" sz="2300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access to higher education </a:t>
            </a:r>
            <a:r>
              <a:rPr lang="en-US" sz="2300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and establishing </a:t>
            </a:r>
            <a:r>
              <a:rPr lang="en-US" sz="2300" b="1" dirty="0">
                <a:latin typeface="Lora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standardized guidelines for language instruction</a:t>
            </a:r>
          </a:p>
        </p:txBody>
      </p:sp>
    </p:spTree>
    <p:extLst>
      <p:ext uri="{BB962C8B-B14F-4D97-AF65-F5344CB8AC3E}">
        <p14:creationId xmlns:p14="http://schemas.microsoft.com/office/powerpoint/2010/main" val="3424691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3669</TotalTime>
  <Words>483</Words>
  <Application>Microsoft Macintosh PowerPoint</Application>
  <PresentationFormat>Widescreen</PresentationFormat>
  <Paragraphs>64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Lora</vt:lpstr>
      <vt:lpstr>Ubuntu</vt:lpstr>
      <vt:lpstr>Wingdings</vt:lpstr>
      <vt:lpstr>Office Theme</vt:lpstr>
      <vt:lpstr>MIPEX Cyprus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Chiara Agrillo</dc:creator>
  <cp:lastModifiedBy>Başak Yavçan</cp:lastModifiedBy>
  <cp:revision>20</cp:revision>
  <dcterms:created xsi:type="dcterms:W3CDTF">2026-03-09T13:54:15Z</dcterms:created>
  <dcterms:modified xsi:type="dcterms:W3CDTF">2026-04-21T16:28:59Z</dcterms:modified>
</cp:coreProperties>
</file>