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modernComment_112_269F8CEF.xml" ContentType="application/vnd.ms-powerpoint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modernComment_16C_47227DE8.xml" ContentType="application/vnd.ms-powerpoint.comments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omments/modernComment_174_DCB8DA18.xml" ContentType="application/vnd.ms-powerpoint.comments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0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1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3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7" r:id="rId2"/>
    <p:sldId id="362" r:id="rId3"/>
    <p:sldId id="259" r:id="rId4"/>
    <p:sldId id="274" r:id="rId5"/>
    <p:sldId id="364" r:id="rId6"/>
    <p:sldId id="311" r:id="rId7"/>
    <p:sldId id="298" r:id="rId8"/>
    <p:sldId id="293" r:id="rId9"/>
    <p:sldId id="363" r:id="rId10"/>
    <p:sldId id="313" r:id="rId11"/>
    <p:sldId id="378" r:id="rId12"/>
    <p:sldId id="379" r:id="rId13"/>
    <p:sldId id="365" r:id="rId14"/>
    <p:sldId id="369" r:id="rId15"/>
    <p:sldId id="370" r:id="rId16"/>
    <p:sldId id="333" r:id="rId17"/>
    <p:sldId id="317" r:id="rId18"/>
    <p:sldId id="375" r:id="rId19"/>
    <p:sldId id="325" r:id="rId20"/>
    <p:sldId id="368" r:id="rId21"/>
    <p:sldId id="287" r:id="rId22"/>
    <p:sldId id="372" r:id="rId23"/>
    <p:sldId id="373" r:id="rId24"/>
    <p:sldId id="353" r:id="rId25"/>
    <p:sldId id="354" r:id="rId26"/>
    <p:sldId id="355" r:id="rId27"/>
    <p:sldId id="356" r:id="rId28"/>
    <p:sldId id="357" r:id="rId29"/>
    <p:sldId id="358" r:id="rId30"/>
    <p:sldId id="359" r:id="rId31"/>
    <p:sldId id="360" r:id="rId32"/>
    <p:sldId id="266" r:id="rId33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4670D04-7CE0-ED8F-3249-1322E5C80111}" name="Marianna Gorgerino" initials="MG" userId="S::m.gorgerino@migpolgroup.com::b4327f6b-76d4-451c-8bb0-084ac10945e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0" autoAdjust="0"/>
    <p:restoredTop sz="94637"/>
  </p:normalViewPr>
  <p:slideViewPr>
    <p:cSldViewPr snapToGrid="0">
      <p:cViewPr varScale="1">
        <p:scale>
          <a:sx n="56" d="100"/>
          <a:sy n="56" d="100"/>
        </p:scale>
        <p:origin x="48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8/10/relationships/authors" Target="author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gorgerino\Desktop\MIPEX\Gaphs%20mipex%20pr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0.203\mpg\1.%20MPG%20Projects\4.%20ACTIVE\Migrant%20Integration%20Policy%20Indexes\MIPEX\Gaphs%20mipex%20presentation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0.203\mpg\1.%20MPG%20Projects\4.%20ACTIVE\Migrant%20Integration%20Policy%20Indexes\MIPEX\Gaphs%20mipex%20presentation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0.203\mpg\1.%20MPG%20Projects\4.%20ACTIVE\Migrant%20Integration%20Policy%20Indexes\MIPEX\Gaphs%20mipex%20presentation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gorgerino\Desktop\MIPEX%20scores%20updated%2015.04.2026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gorgerino\Desktop\MIPEX%20scores%20updated%2015.04.2026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gorgerino\Desktop\MIPEX%20scores%20updated%2015.04.2026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gorgerino\Desktop\MIPEX%20scores%20updated%2015.04.2026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gorgerino\Desktop\MIPEX%20scores%20updated%2015.04.2026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gorgerino\Desktop\MIPEX%20scores%20updated%2015.04.2026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gorgerino\Desktop\MIPEX%20scores%20updated%2015.04.2026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gorgerino\Desktop\MIPEX%20scores%20updated%2015.04.2026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Ex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189169604302545E-2"/>
          <c:y val="2.7859225359980207E-2"/>
          <c:w val="0.88276659825736714"/>
          <c:h val="0.9321065350566358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Sheet4!$B$1</c:f>
              <c:strCache>
                <c:ptCount val="1"/>
                <c:pt idx="0">
                  <c:v>Overall country score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Sheet4!$A$2:$A$30</c:f>
              <c:strCache>
                <c:ptCount val="29"/>
                <c:pt idx="0">
                  <c:v>Latvia</c:v>
                </c:pt>
                <c:pt idx="1">
                  <c:v>Lithuania</c:v>
                </c:pt>
                <c:pt idx="2">
                  <c:v>Bulgaria</c:v>
                </c:pt>
                <c:pt idx="3">
                  <c:v>Slovakia</c:v>
                </c:pt>
                <c:pt idx="4">
                  <c:v>Cyprus</c:v>
                </c:pt>
                <c:pt idx="5">
                  <c:v>Hungary</c:v>
                </c:pt>
                <c:pt idx="6">
                  <c:v>Croatia</c:v>
                </c:pt>
                <c:pt idx="7">
                  <c:v>Poland</c:v>
                </c:pt>
                <c:pt idx="8">
                  <c:v>Austria</c:v>
                </c:pt>
                <c:pt idx="9">
                  <c:v>Malta</c:v>
                </c:pt>
                <c:pt idx="10">
                  <c:v>Czechia</c:v>
                </c:pt>
                <c:pt idx="11">
                  <c:v>Denmark</c:v>
                </c:pt>
                <c:pt idx="12">
                  <c:v>Greece</c:v>
                </c:pt>
                <c:pt idx="13">
                  <c:v>Estonia</c:v>
                </c:pt>
                <c:pt idx="14">
                  <c:v>Türkiye</c:v>
                </c:pt>
                <c:pt idx="15">
                  <c:v>Romania</c:v>
                </c:pt>
                <c:pt idx="16">
                  <c:v>Slovenia</c:v>
                </c:pt>
                <c:pt idx="17">
                  <c:v>France</c:v>
                </c:pt>
                <c:pt idx="18">
                  <c:v>Netherlands</c:v>
                </c:pt>
                <c:pt idx="19">
                  <c:v>Italy</c:v>
                </c:pt>
                <c:pt idx="20">
                  <c:v>Ireland</c:v>
                </c:pt>
                <c:pt idx="21">
                  <c:v>Germany</c:v>
                </c:pt>
                <c:pt idx="22">
                  <c:v>Luxembourg</c:v>
                </c:pt>
                <c:pt idx="23">
                  <c:v>Spain</c:v>
                </c:pt>
                <c:pt idx="24">
                  <c:v>Belgium</c:v>
                </c:pt>
                <c:pt idx="25">
                  <c:v>Canada</c:v>
                </c:pt>
                <c:pt idx="26">
                  <c:v>Portugal</c:v>
                </c:pt>
                <c:pt idx="27">
                  <c:v>Finland</c:v>
                </c:pt>
                <c:pt idx="28">
                  <c:v>Sweden</c:v>
                </c:pt>
              </c:strCache>
            </c:strRef>
          </c:cat>
          <c:val>
            <c:numRef>
              <c:f>Sheet4!$B$2:$B$30</c:f>
              <c:numCache>
                <c:formatCode>General</c:formatCode>
                <c:ptCount val="29"/>
                <c:pt idx="0">
                  <c:v>36</c:v>
                </c:pt>
                <c:pt idx="1">
                  <c:v>37</c:v>
                </c:pt>
                <c:pt idx="2">
                  <c:v>39</c:v>
                </c:pt>
                <c:pt idx="3">
                  <c:v>39</c:v>
                </c:pt>
                <c:pt idx="4">
                  <c:v>41</c:v>
                </c:pt>
                <c:pt idx="5">
                  <c:v>41</c:v>
                </c:pt>
                <c:pt idx="6">
                  <c:v>44</c:v>
                </c:pt>
                <c:pt idx="7">
                  <c:v>44</c:v>
                </c:pt>
                <c:pt idx="8">
                  <c:v>47</c:v>
                </c:pt>
                <c:pt idx="9">
                  <c:v>48</c:v>
                </c:pt>
                <c:pt idx="10">
                  <c:v>49</c:v>
                </c:pt>
                <c:pt idx="11">
                  <c:v>49</c:v>
                </c:pt>
                <c:pt idx="12">
                  <c:v>49</c:v>
                </c:pt>
                <c:pt idx="13">
                  <c:v>51</c:v>
                </c:pt>
                <c:pt idx="14">
                  <c:v>51</c:v>
                </c:pt>
                <c:pt idx="15">
                  <c:v>52</c:v>
                </c:pt>
                <c:pt idx="16">
                  <c:v>52</c:v>
                </c:pt>
                <c:pt idx="17">
                  <c:v>56</c:v>
                </c:pt>
                <c:pt idx="18">
                  <c:v>57</c:v>
                </c:pt>
                <c:pt idx="19">
                  <c:v>58</c:v>
                </c:pt>
                <c:pt idx="20">
                  <c:v>59</c:v>
                </c:pt>
                <c:pt idx="21">
                  <c:v>61</c:v>
                </c:pt>
                <c:pt idx="22">
                  <c:v>61</c:v>
                </c:pt>
                <c:pt idx="23">
                  <c:v>64</c:v>
                </c:pt>
                <c:pt idx="24">
                  <c:v>70</c:v>
                </c:pt>
                <c:pt idx="25">
                  <c:v>81</c:v>
                </c:pt>
                <c:pt idx="26">
                  <c:v>83</c:v>
                </c:pt>
                <c:pt idx="27">
                  <c:v>84</c:v>
                </c:pt>
                <c:pt idx="28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47-4C4B-A6FB-C25D9CCBA3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45008"/>
        <c:axId val="11550288"/>
      </c:barChart>
      <c:catAx>
        <c:axId val="11545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1550288"/>
        <c:crosses val="autoZero"/>
        <c:auto val="1"/>
        <c:lblAlgn val="ctr"/>
        <c:lblOffset val="100"/>
        <c:noMultiLvlLbl val="0"/>
      </c:catAx>
      <c:valAx>
        <c:axId val="115502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1545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dirty="0">
                <a:solidFill>
                  <a:schemeClr val="tx1"/>
                </a:solidFill>
                <a:latin typeface="Lora" pitchFamily="2" charset="0"/>
                <a:cs typeface="Times New Roman" panose="02020603050405020304" pitchFamily="18" charset="0"/>
              </a:rPr>
              <a:t>Change From</a:t>
            </a:r>
            <a:r>
              <a:rPr lang="en-US" sz="2800" baseline="0" dirty="0">
                <a:solidFill>
                  <a:schemeClr val="tx1"/>
                </a:solidFill>
                <a:latin typeface="Lora" pitchFamily="2" charset="0"/>
                <a:cs typeface="Times New Roman" panose="02020603050405020304" pitchFamily="18" charset="0"/>
              </a:rPr>
              <a:t> 2019 to 2023/25</a:t>
            </a:r>
            <a:endParaRPr lang="en-US" sz="2800" dirty="0">
              <a:solidFill>
                <a:schemeClr val="tx1"/>
              </a:solidFill>
              <a:latin typeface="Lora" pitchFamily="2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3866009314999675E-2"/>
          <c:y val="0.10731050383120112"/>
          <c:w val="0.94929602351578202"/>
          <c:h val="0.866673019545798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'change from 2019 to 2024'!$J$1</c:f>
              <c:strCache>
                <c:ptCount val="1"/>
                <c:pt idx="0">
                  <c:v>Change in points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DF1-4834-9C93-4DB9B4576554}"/>
              </c:ext>
            </c:extLst>
          </c:dPt>
          <c:dPt>
            <c:idx val="1"/>
            <c:invertIfNegative val="0"/>
            <c:bubble3D val="0"/>
            <c:spPr>
              <a:solidFill>
                <a:srgbClr val="9E2A9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DF1-4834-9C93-4DB9B4576554}"/>
              </c:ext>
            </c:extLst>
          </c:dPt>
          <c:dPt>
            <c:idx val="2"/>
            <c:invertIfNegative val="0"/>
            <c:bubble3D val="0"/>
            <c:spPr>
              <a:solidFill>
                <a:srgbClr val="C935B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DF1-4834-9C93-4DB9B4576554}"/>
              </c:ext>
            </c:extLst>
          </c:dPt>
          <c:dPt>
            <c:idx val="3"/>
            <c:invertIfNegative val="0"/>
            <c:bubble3D val="0"/>
            <c:spPr>
              <a:solidFill>
                <a:srgbClr val="C935B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DF1-4834-9C93-4DB9B457655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DF1-4834-9C93-4DB9B457655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DF1-4834-9C93-4DB9B4576554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DF1-4834-9C93-4DB9B4576554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FDF1-4834-9C93-4DB9B4576554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FDF1-4834-9C93-4DB9B4576554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FDF1-4834-9C93-4DB9B4576554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FDF1-4834-9C93-4DB9B4576554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FDF1-4834-9C93-4DB9B4576554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FDF1-4834-9C93-4DB9B4576554}"/>
              </c:ext>
            </c:extLst>
          </c:dPt>
          <c:dPt>
            <c:idx val="13"/>
            <c:invertIfNegative val="0"/>
            <c:bubble3D val="0"/>
            <c:spPr>
              <a:solidFill>
                <a:schemeClr val="tx2">
                  <a:lumMod val="25000"/>
                  <a:lumOff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FDF1-4834-9C93-4DB9B4576554}"/>
              </c:ext>
            </c:extLst>
          </c:dPt>
          <c:dPt>
            <c:idx val="14"/>
            <c:invertIfNegative val="0"/>
            <c:bubble3D val="0"/>
            <c:spPr>
              <a:solidFill>
                <a:schemeClr val="tx2">
                  <a:lumMod val="25000"/>
                  <a:lumOff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FDF1-4834-9C93-4DB9B4576554}"/>
              </c:ext>
            </c:extLst>
          </c:dPt>
          <c:dPt>
            <c:idx val="15"/>
            <c:invertIfNegative val="0"/>
            <c:bubble3D val="0"/>
            <c:spPr>
              <a:solidFill>
                <a:schemeClr val="tx2">
                  <a:lumMod val="25000"/>
                  <a:lumOff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FDF1-4834-9C93-4DB9B4576554}"/>
              </c:ext>
            </c:extLst>
          </c:dPt>
          <c:dPt>
            <c:idx val="16"/>
            <c:invertIfNegative val="0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FDF1-4834-9C93-4DB9B4576554}"/>
              </c:ext>
            </c:extLst>
          </c:dPt>
          <c:dPt>
            <c:idx val="17"/>
            <c:invertIfNegative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FDF1-4834-9C93-4DB9B457655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'change from 2019 to 2024'!$I$2:$I$19</c:f>
              <c:strCache>
                <c:ptCount val="18"/>
                <c:pt idx="0">
                  <c:v>Türkiye</c:v>
                </c:pt>
                <c:pt idx="1">
                  <c:v>Croatia</c:v>
                </c:pt>
                <c:pt idx="2">
                  <c:v>Slovenia</c:v>
                </c:pt>
                <c:pt idx="3">
                  <c:v>Spain</c:v>
                </c:pt>
                <c:pt idx="4">
                  <c:v>Poland</c:v>
                </c:pt>
                <c:pt idx="5">
                  <c:v>Romania</c:v>
                </c:pt>
                <c:pt idx="6">
                  <c:v>Germany</c:v>
                </c:pt>
                <c:pt idx="7">
                  <c:v>Greece</c:v>
                </c:pt>
                <c:pt idx="8">
                  <c:v>Portugal</c:v>
                </c:pt>
                <c:pt idx="9">
                  <c:v>Canada</c:v>
                </c:pt>
                <c:pt idx="10">
                  <c:v>Austria</c:v>
                </c:pt>
                <c:pt idx="11">
                  <c:v>Estonia</c:v>
                </c:pt>
                <c:pt idx="12">
                  <c:v>Belgium</c:v>
                </c:pt>
                <c:pt idx="13">
                  <c:v>Latvia</c:v>
                </c:pt>
                <c:pt idx="14">
                  <c:v>Luxembourg</c:v>
                </c:pt>
                <c:pt idx="15">
                  <c:v>Finland</c:v>
                </c:pt>
                <c:pt idx="16">
                  <c:v>Hungary</c:v>
                </c:pt>
                <c:pt idx="17">
                  <c:v>Ireland</c:v>
                </c:pt>
              </c:strCache>
            </c:strRef>
          </c:cat>
          <c:val>
            <c:numRef>
              <c:f>'change from 2019 to 2024'!$J$2:$J$19</c:f>
              <c:numCache>
                <c:formatCode>General</c:formatCode>
                <c:ptCount val="18"/>
                <c:pt idx="0">
                  <c:v>8</c:v>
                </c:pt>
                <c:pt idx="1">
                  <c:v>5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-1</c:v>
                </c:pt>
                <c:pt idx="14">
                  <c:v>-1</c:v>
                </c:pt>
                <c:pt idx="15">
                  <c:v>-1</c:v>
                </c:pt>
                <c:pt idx="16">
                  <c:v>-2</c:v>
                </c:pt>
                <c:pt idx="17">
                  <c:v>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FDF1-4834-9C93-4DB9B457655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5"/>
        <c:overlap val="-70"/>
        <c:axId val="855754032"/>
        <c:axId val="855770832"/>
      </c:barChart>
      <c:catAx>
        <c:axId val="8557540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855770832"/>
        <c:crosses val="autoZero"/>
        <c:auto val="0"/>
        <c:lblAlgn val="ctr"/>
        <c:lblOffset val="100"/>
        <c:noMultiLvlLbl val="0"/>
      </c:catAx>
      <c:valAx>
        <c:axId val="85577083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855754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Sheet2!$B$32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Sheet2!$D$31:$K$31</c:f>
              <c:strCache>
                <c:ptCount val="8"/>
                <c:pt idx="0">
                  <c:v>Labour market mobility </c:v>
                </c:pt>
                <c:pt idx="1">
                  <c:v>Family reunion </c:v>
                </c:pt>
                <c:pt idx="2">
                  <c:v>Education </c:v>
                </c:pt>
                <c:pt idx="3">
                  <c:v>Political participation </c:v>
                </c:pt>
                <c:pt idx="4">
                  <c:v>Permanent residency </c:v>
                </c:pt>
                <c:pt idx="5">
                  <c:v>Access to nationality </c:v>
                </c:pt>
                <c:pt idx="6">
                  <c:v>Antidiscrimination </c:v>
                </c:pt>
                <c:pt idx="7">
                  <c:v>Health </c:v>
                </c:pt>
              </c:strCache>
              <c:extLst/>
            </c:strRef>
          </c:cat>
          <c:val>
            <c:numRef>
              <c:f>Sheet2!$D$32:$K$32</c:f>
              <c:numCache>
                <c:formatCode>0</c:formatCode>
                <c:ptCount val="8"/>
                <c:pt idx="0">
                  <c:v>51.741935483870968</c:v>
                </c:pt>
                <c:pt idx="1">
                  <c:v>51.612903225806448</c:v>
                </c:pt>
                <c:pt idx="2">
                  <c:v>46</c:v>
                </c:pt>
                <c:pt idx="3">
                  <c:v>35.935483870967744</c:v>
                </c:pt>
                <c:pt idx="4">
                  <c:v>59.064516129032256</c:v>
                </c:pt>
                <c:pt idx="5">
                  <c:v>45.096774193548384</c:v>
                </c:pt>
                <c:pt idx="6">
                  <c:v>74.387096774193552</c:v>
                </c:pt>
                <c:pt idx="7">
                  <c:v>52.322580645161288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1DF2-44CB-854C-CF0D2963AEBE}"/>
            </c:ext>
          </c:extLst>
        </c:ser>
        <c:ser>
          <c:idx val="1"/>
          <c:order val="1"/>
          <c:tx>
            <c:strRef>
              <c:f>Sheet2!$B$33</c:f>
              <c:strCache>
                <c:ptCount val="1"/>
                <c:pt idx="0">
                  <c:v>2023/2025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DF2-44CB-854C-CF0D2963AEBE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DF2-44CB-854C-CF0D2963AEB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Sheet2!$D$31:$K$31</c:f>
              <c:strCache>
                <c:ptCount val="8"/>
                <c:pt idx="0">
                  <c:v>Labour market mobility </c:v>
                </c:pt>
                <c:pt idx="1">
                  <c:v>Family reunion </c:v>
                </c:pt>
                <c:pt idx="2">
                  <c:v>Education </c:v>
                </c:pt>
                <c:pt idx="3">
                  <c:v>Political participation </c:v>
                </c:pt>
                <c:pt idx="4">
                  <c:v>Permanent residency </c:v>
                </c:pt>
                <c:pt idx="5">
                  <c:v>Access to nationality </c:v>
                </c:pt>
                <c:pt idx="6">
                  <c:v>Antidiscrimination </c:v>
                </c:pt>
                <c:pt idx="7">
                  <c:v>Health </c:v>
                </c:pt>
              </c:strCache>
              <c:extLst/>
            </c:strRef>
          </c:cat>
          <c:val>
            <c:numRef>
              <c:f>Sheet2!$D$33:$K$33</c:f>
              <c:numCache>
                <c:formatCode>0</c:formatCode>
                <c:ptCount val="8"/>
                <c:pt idx="0">
                  <c:v>56.318007662835257</c:v>
                </c:pt>
                <c:pt idx="1">
                  <c:v>54.304597701149433</c:v>
                </c:pt>
                <c:pt idx="2">
                  <c:v>52.322386425834708</c:v>
                </c:pt>
                <c:pt idx="3">
                  <c:v>36.206896551724135</c:v>
                </c:pt>
                <c:pt idx="4">
                  <c:v>60.341954022988503</c:v>
                </c:pt>
                <c:pt idx="5">
                  <c:v>46.745689655172413</c:v>
                </c:pt>
                <c:pt idx="6">
                  <c:v>77.834770114942515</c:v>
                </c:pt>
                <c:pt idx="7">
                  <c:v>54.6235632183908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1DF2-44CB-854C-CF0D2963AE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6918432"/>
        <c:axId val="1825734768"/>
      </c:barChart>
      <c:catAx>
        <c:axId val="204691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825734768"/>
        <c:crosses val="autoZero"/>
        <c:auto val="1"/>
        <c:lblAlgn val="ctr"/>
        <c:lblOffset val="100"/>
        <c:noMultiLvlLbl val="0"/>
      </c:catAx>
      <c:valAx>
        <c:axId val="182573476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204691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9366060037146156"/>
          <c:y val="4.8031335693874931E-2"/>
          <c:w val="0.20600190081309638"/>
          <c:h val="3.37579819495591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Sheet2!$Q$33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Sheet2!$R$32:$Y$32</c:f>
              <c:strCache>
                <c:ptCount val="8"/>
                <c:pt idx="0">
                  <c:v>Labour market mobility </c:v>
                </c:pt>
                <c:pt idx="1">
                  <c:v>Family reunion </c:v>
                </c:pt>
                <c:pt idx="2">
                  <c:v>Education </c:v>
                </c:pt>
                <c:pt idx="3">
                  <c:v>Political participation </c:v>
                </c:pt>
                <c:pt idx="4">
                  <c:v>Permanent residency </c:v>
                </c:pt>
                <c:pt idx="5">
                  <c:v>Access to nationality </c:v>
                </c:pt>
                <c:pt idx="6">
                  <c:v>Antidiscrimination </c:v>
                </c:pt>
                <c:pt idx="7">
                  <c:v>Health </c:v>
                </c:pt>
              </c:strCache>
            </c:strRef>
          </c:cat>
          <c:val>
            <c:numRef>
              <c:f>Sheet2!$R$33:$Y$33</c:f>
              <c:numCache>
                <c:formatCode>General</c:formatCode>
                <c:ptCount val="8"/>
                <c:pt idx="0">
                  <c:v>54</c:v>
                </c:pt>
                <c:pt idx="1">
                  <c:v>53</c:v>
                </c:pt>
                <c:pt idx="2">
                  <c:v>47</c:v>
                </c:pt>
                <c:pt idx="3">
                  <c:v>38</c:v>
                </c:pt>
                <c:pt idx="4">
                  <c:v>61</c:v>
                </c:pt>
                <c:pt idx="5">
                  <c:v>45</c:v>
                </c:pt>
                <c:pt idx="6">
                  <c:v>77</c:v>
                </c:pt>
                <c:pt idx="7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2F-484A-B0BE-3E5440084B13}"/>
            </c:ext>
          </c:extLst>
        </c:ser>
        <c:ser>
          <c:idx val="1"/>
          <c:order val="1"/>
          <c:tx>
            <c:strRef>
              <c:f>Sheet2!$Q$34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tx2">
                  <a:lumMod val="10000"/>
                  <a:lumOff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42F-484A-B0BE-3E5440084B1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42F-484A-B0BE-3E5440084B13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42F-484A-B0BE-3E5440084B1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Sheet2!$R$32:$Y$32</c:f>
              <c:strCache>
                <c:ptCount val="8"/>
                <c:pt idx="0">
                  <c:v>Labour market mobility </c:v>
                </c:pt>
                <c:pt idx="1">
                  <c:v>Family reunion </c:v>
                </c:pt>
                <c:pt idx="2">
                  <c:v>Education </c:v>
                </c:pt>
                <c:pt idx="3">
                  <c:v>Political participation </c:v>
                </c:pt>
                <c:pt idx="4">
                  <c:v>Permanent residency </c:v>
                </c:pt>
                <c:pt idx="5">
                  <c:v>Access to nationality </c:v>
                </c:pt>
                <c:pt idx="6">
                  <c:v>Antidiscrimination </c:v>
                </c:pt>
                <c:pt idx="7">
                  <c:v>Health </c:v>
                </c:pt>
              </c:strCache>
            </c:strRef>
          </c:cat>
          <c:val>
            <c:numRef>
              <c:f>Sheet2!$R$34:$Y$34</c:f>
              <c:numCache>
                <c:formatCode>0</c:formatCode>
                <c:ptCount val="8"/>
                <c:pt idx="0">
                  <c:v>55.415637860082313</c:v>
                </c:pt>
                <c:pt idx="1">
                  <c:v>52.993827160493829</c:v>
                </c:pt>
                <c:pt idx="2">
                  <c:v>50.272192827748391</c:v>
                </c:pt>
                <c:pt idx="3">
                  <c:v>36.666666666666664</c:v>
                </c:pt>
                <c:pt idx="4">
                  <c:v>60.256172839506171</c:v>
                </c:pt>
                <c:pt idx="5">
                  <c:v>45.097222222222221</c:v>
                </c:pt>
                <c:pt idx="6">
                  <c:v>78.044753086419746</c:v>
                </c:pt>
                <c:pt idx="7">
                  <c:v>53.188271604938272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42F-484A-B0BE-3E5440084B1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96135600"/>
        <c:axId val="283751984"/>
      </c:barChart>
      <c:catAx>
        <c:axId val="29613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283751984"/>
        <c:crosses val="autoZero"/>
        <c:auto val="1"/>
        <c:lblAlgn val="ctr"/>
        <c:lblOffset val="100"/>
        <c:noMultiLvlLbl val="0"/>
      </c:catAx>
      <c:valAx>
        <c:axId val="28375198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29613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4134475443546861"/>
          <c:y val="4.5513724281980465E-2"/>
          <c:w val="0.11731049112906274"/>
          <c:h val="3.44259996180136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Sheet2!$AH$2</c:f>
              <c:strCache>
                <c:ptCount val="1"/>
                <c:pt idx="0">
                  <c:v>EU+2 2019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Sheet2!$AI$1:$AP$1</c:f>
              <c:strCache>
                <c:ptCount val="8"/>
                <c:pt idx="0">
                  <c:v>Labour market mobility </c:v>
                </c:pt>
                <c:pt idx="1">
                  <c:v>Family reunion </c:v>
                </c:pt>
                <c:pt idx="2">
                  <c:v>Education </c:v>
                </c:pt>
                <c:pt idx="3">
                  <c:v>Political participation </c:v>
                </c:pt>
                <c:pt idx="4">
                  <c:v>Permanent residency </c:v>
                </c:pt>
                <c:pt idx="5">
                  <c:v>Access to nationality </c:v>
                </c:pt>
                <c:pt idx="6">
                  <c:v>Antidiscrimination </c:v>
                </c:pt>
                <c:pt idx="7">
                  <c:v>Health </c:v>
                </c:pt>
              </c:strCache>
            </c:strRef>
          </c:cat>
          <c:val>
            <c:numRef>
              <c:f>Sheet2!$AI$2:$AP$2</c:f>
              <c:numCache>
                <c:formatCode>0</c:formatCode>
                <c:ptCount val="8"/>
                <c:pt idx="0">
                  <c:v>51.741935483870968</c:v>
                </c:pt>
                <c:pt idx="1">
                  <c:v>51.612903225806448</c:v>
                </c:pt>
                <c:pt idx="2">
                  <c:v>46</c:v>
                </c:pt>
                <c:pt idx="3">
                  <c:v>35.935483870967744</c:v>
                </c:pt>
                <c:pt idx="4">
                  <c:v>59.064516129032256</c:v>
                </c:pt>
                <c:pt idx="5">
                  <c:v>45.096774193548384</c:v>
                </c:pt>
                <c:pt idx="6">
                  <c:v>74.387096774193552</c:v>
                </c:pt>
                <c:pt idx="7">
                  <c:v>52.322580645161288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94-43A6-899D-6642586B95F0}"/>
            </c:ext>
          </c:extLst>
        </c:ser>
        <c:ser>
          <c:idx val="1"/>
          <c:order val="1"/>
          <c:tx>
            <c:strRef>
              <c:f>Sheet2!$AH$3</c:f>
              <c:strCache>
                <c:ptCount val="1"/>
                <c:pt idx="0">
                  <c:v>EU+2 2023/2025</c:v>
                </c:pt>
              </c:strCache>
            </c:strRef>
          </c:tx>
          <c:spPr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Sheet2!$AI$1:$AP$1</c:f>
              <c:strCache>
                <c:ptCount val="8"/>
                <c:pt idx="0">
                  <c:v>Labour market mobility </c:v>
                </c:pt>
                <c:pt idx="1">
                  <c:v>Family reunion </c:v>
                </c:pt>
                <c:pt idx="2">
                  <c:v>Education </c:v>
                </c:pt>
                <c:pt idx="3">
                  <c:v>Political participation </c:v>
                </c:pt>
                <c:pt idx="4">
                  <c:v>Permanent residency </c:v>
                </c:pt>
                <c:pt idx="5">
                  <c:v>Access to nationality </c:v>
                </c:pt>
                <c:pt idx="6">
                  <c:v>Antidiscrimination </c:v>
                </c:pt>
                <c:pt idx="7">
                  <c:v>Health </c:v>
                </c:pt>
              </c:strCache>
            </c:strRef>
          </c:cat>
          <c:val>
            <c:numRef>
              <c:f>Sheet2!$AI$3:$AP$3</c:f>
              <c:numCache>
                <c:formatCode>0</c:formatCode>
                <c:ptCount val="8"/>
                <c:pt idx="0">
                  <c:v>56.318007662835257</c:v>
                </c:pt>
                <c:pt idx="1">
                  <c:v>54.304597701149433</c:v>
                </c:pt>
                <c:pt idx="2">
                  <c:v>52.322386425834708</c:v>
                </c:pt>
                <c:pt idx="3">
                  <c:v>36.206896551724135</c:v>
                </c:pt>
                <c:pt idx="4">
                  <c:v>60.341954022988503</c:v>
                </c:pt>
                <c:pt idx="5">
                  <c:v>46.745689655172413</c:v>
                </c:pt>
                <c:pt idx="6">
                  <c:v>77.834770114942515</c:v>
                </c:pt>
                <c:pt idx="7">
                  <c:v>54.6235632183908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94-43A6-899D-6642586B95F0}"/>
            </c:ext>
          </c:extLst>
        </c:ser>
        <c:ser>
          <c:idx val="2"/>
          <c:order val="2"/>
          <c:tx>
            <c:strRef>
              <c:f>Sheet2!$AH$4</c:f>
              <c:strCache>
                <c:ptCount val="1"/>
                <c:pt idx="0">
                  <c:v>EU 2019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Sheet2!$AI$1:$AP$1</c:f>
              <c:strCache>
                <c:ptCount val="8"/>
                <c:pt idx="0">
                  <c:v>Labour market mobility </c:v>
                </c:pt>
                <c:pt idx="1">
                  <c:v>Family reunion </c:v>
                </c:pt>
                <c:pt idx="2">
                  <c:v>Education </c:v>
                </c:pt>
                <c:pt idx="3">
                  <c:v>Political participation </c:v>
                </c:pt>
                <c:pt idx="4">
                  <c:v>Permanent residency </c:v>
                </c:pt>
                <c:pt idx="5">
                  <c:v>Access to nationality </c:v>
                </c:pt>
                <c:pt idx="6">
                  <c:v>Antidiscrimination </c:v>
                </c:pt>
                <c:pt idx="7">
                  <c:v>Health </c:v>
                </c:pt>
              </c:strCache>
            </c:strRef>
          </c:cat>
          <c:val>
            <c:numRef>
              <c:f>Sheet2!$AI$4:$AP$4</c:f>
              <c:numCache>
                <c:formatCode>0</c:formatCode>
                <c:ptCount val="8"/>
                <c:pt idx="0">
                  <c:v>54</c:v>
                </c:pt>
                <c:pt idx="1">
                  <c:v>53</c:v>
                </c:pt>
                <c:pt idx="2">
                  <c:v>47</c:v>
                </c:pt>
                <c:pt idx="3">
                  <c:v>38</c:v>
                </c:pt>
                <c:pt idx="4">
                  <c:v>61</c:v>
                </c:pt>
                <c:pt idx="5">
                  <c:v>45</c:v>
                </c:pt>
                <c:pt idx="6">
                  <c:v>77</c:v>
                </c:pt>
                <c:pt idx="7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94-43A6-899D-6642586B95F0}"/>
            </c:ext>
          </c:extLst>
        </c:ser>
        <c:ser>
          <c:idx val="3"/>
          <c:order val="3"/>
          <c:tx>
            <c:strRef>
              <c:f>Sheet2!$AH$5</c:f>
              <c:strCache>
                <c:ptCount val="1"/>
                <c:pt idx="0">
                  <c:v>EU 2024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Sheet2!$AI$1:$AP$1</c:f>
              <c:strCache>
                <c:ptCount val="8"/>
                <c:pt idx="0">
                  <c:v>Labour market mobility </c:v>
                </c:pt>
                <c:pt idx="1">
                  <c:v>Family reunion </c:v>
                </c:pt>
                <c:pt idx="2">
                  <c:v>Education </c:v>
                </c:pt>
                <c:pt idx="3">
                  <c:v>Political participation </c:v>
                </c:pt>
                <c:pt idx="4">
                  <c:v>Permanent residency </c:v>
                </c:pt>
                <c:pt idx="5">
                  <c:v>Access to nationality </c:v>
                </c:pt>
                <c:pt idx="6">
                  <c:v>Antidiscrimination </c:v>
                </c:pt>
                <c:pt idx="7">
                  <c:v>Health </c:v>
                </c:pt>
              </c:strCache>
            </c:strRef>
          </c:cat>
          <c:val>
            <c:numRef>
              <c:f>Sheet2!$AI$5:$AP$5</c:f>
              <c:numCache>
                <c:formatCode>0</c:formatCode>
                <c:ptCount val="8"/>
                <c:pt idx="0">
                  <c:v>55.415637860082313</c:v>
                </c:pt>
                <c:pt idx="1">
                  <c:v>52.993827160493829</c:v>
                </c:pt>
                <c:pt idx="2">
                  <c:v>50.272192827748391</c:v>
                </c:pt>
                <c:pt idx="3">
                  <c:v>36.666666666666664</c:v>
                </c:pt>
                <c:pt idx="4">
                  <c:v>60.256172839506171</c:v>
                </c:pt>
                <c:pt idx="5">
                  <c:v>45.097222222222221</c:v>
                </c:pt>
                <c:pt idx="6">
                  <c:v>78.044753086419746</c:v>
                </c:pt>
                <c:pt idx="7">
                  <c:v>53.188271604938272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94-43A6-899D-6642586B95F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96162048"/>
        <c:axId val="283825904"/>
      </c:barChart>
      <c:catAx>
        <c:axId val="29616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283825904"/>
        <c:crosses val="autoZero"/>
        <c:auto val="1"/>
        <c:lblAlgn val="ctr"/>
        <c:lblOffset val="100"/>
        <c:noMultiLvlLbl val="0"/>
      </c:catAx>
      <c:valAx>
        <c:axId val="28382590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29616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110334645669289"/>
          <c:y val="6.1179040813671197E-2"/>
          <c:w val="0.26237664041994752"/>
          <c:h val="4.01208226197017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cat>
            <c:strRef>
              <c:f>'labour mobility'!$B$2:$B$30</c:f>
              <c:strCache>
                <c:ptCount val="29"/>
                <c:pt idx="0">
                  <c:v>Slovakia</c:v>
                </c:pt>
                <c:pt idx="1">
                  <c:v>Ireland</c:v>
                </c:pt>
                <c:pt idx="2">
                  <c:v>Cyprus</c:v>
                </c:pt>
                <c:pt idx="3">
                  <c:v>Latvia</c:v>
                </c:pt>
                <c:pt idx="4">
                  <c:v>Hungary</c:v>
                </c:pt>
                <c:pt idx="5">
                  <c:v>Luxembourg</c:v>
                </c:pt>
                <c:pt idx="6">
                  <c:v>Poland</c:v>
                </c:pt>
                <c:pt idx="7">
                  <c:v>Romania</c:v>
                </c:pt>
                <c:pt idx="8">
                  <c:v>Bulgaria</c:v>
                </c:pt>
                <c:pt idx="9">
                  <c:v>Malta</c:v>
                </c:pt>
                <c:pt idx="10">
                  <c:v>Slovenia</c:v>
                </c:pt>
                <c:pt idx="11">
                  <c:v>Croatia</c:v>
                </c:pt>
                <c:pt idx="12">
                  <c:v>France</c:v>
                </c:pt>
                <c:pt idx="13">
                  <c:v>Lithuania</c:v>
                </c:pt>
                <c:pt idx="14">
                  <c:v>Czechia</c:v>
                </c:pt>
                <c:pt idx="15">
                  <c:v>Belgium</c:v>
                </c:pt>
                <c:pt idx="16">
                  <c:v>Türkiye</c:v>
                </c:pt>
                <c:pt idx="17">
                  <c:v>Austria</c:v>
                </c:pt>
                <c:pt idx="18">
                  <c:v>Denmark</c:v>
                </c:pt>
                <c:pt idx="19">
                  <c:v>Netherlands</c:v>
                </c:pt>
                <c:pt idx="20">
                  <c:v>Italy</c:v>
                </c:pt>
                <c:pt idx="21">
                  <c:v>Spain</c:v>
                </c:pt>
                <c:pt idx="22">
                  <c:v>Estonia</c:v>
                </c:pt>
                <c:pt idx="23">
                  <c:v>Greece</c:v>
                </c:pt>
                <c:pt idx="24">
                  <c:v>Canada</c:v>
                </c:pt>
                <c:pt idx="25">
                  <c:v>Germany</c:v>
                </c:pt>
                <c:pt idx="26">
                  <c:v>Finland</c:v>
                </c:pt>
                <c:pt idx="27">
                  <c:v>Sweden</c:v>
                </c:pt>
                <c:pt idx="28">
                  <c:v>Portugal</c:v>
                </c:pt>
              </c:strCache>
            </c:strRef>
          </c:cat>
          <c:val>
            <c:numRef>
              <c:f>'labour mobility'!$C$2:$C$30</c:f>
              <c:numCache>
                <c:formatCode>0</c:formatCode>
                <c:ptCount val="29"/>
                <c:pt idx="0">
                  <c:v>16.666666666666668</c:v>
                </c:pt>
                <c:pt idx="1">
                  <c:v>22.222222222222221</c:v>
                </c:pt>
                <c:pt idx="2">
                  <c:v>29.666666666666668</c:v>
                </c:pt>
                <c:pt idx="3">
                  <c:v>33.3333333333333</c:v>
                </c:pt>
                <c:pt idx="4">
                  <c:v>37</c:v>
                </c:pt>
                <c:pt idx="5">
                  <c:v>40.777777777777779</c:v>
                </c:pt>
                <c:pt idx="6">
                  <c:v>42.555555555555557</c:v>
                </c:pt>
                <c:pt idx="7">
                  <c:v>46.333333333333336</c:v>
                </c:pt>
                <c:pt idx="8">
                  <c:v>48.111111111111114</c:v>
                </c:pt>
                <c:pt idx="9">
                  <c:v>48.111111111111114</c:v>
                </c:pt>
                <c:pt idx="10">
                  <c:v>48.111111111111114</c:v>
                </c:pt>
                <c:pt idx="11">
                  <c:v>50</c:v>
                </c:pt>
                <c:pt idx="12">
                  <c:v>51.888888888888886</c:v>
                </c:pt>
                <c:pt idx="13">
                  <c:v>51.888888888888886</c:v>
                </c:pt>
                <c:pt idx="14">
                  <c:v>53.666666666666664</c:v>
                </c:pt>
                <c:pt idx="15">
                  <c:v>55.555555555555557</c:v>
                </c:pt>
                <c:pt idx="16">
                  <c:v>56</c:v>
                </c:pt>
                <c:pt idx="17">
                  <c:v>59.222222222222221</c:v>
                </c:pt>
                <c:pt idx="18">
                  <c:v>64.777777777777771</c:v>
                </c:pt>
                <c:pt idx="19">
                  <c:v>64.777777777777771</c:v>
                </c:pt>
                <c:pt idx="20">
                  <c:v>66.666666666666671</c:v>
                </c:pt>
                <c:pt idx="21">
                  <c:v>66.666666666666671</c:v>
                </c:pt>
                <c:pt idx="22">
                  <c:v>68.555555555555557</c:v>
                </c:pt>
                <c:pt idx="23">
                  <c:v>72.222222222222229</c:v>
                </c:pt>
                <c:pt idx="24">
                  <c:v>81</c:v>
                </c:pt>
                <c:pt idx="25">
                  <c:v>81.444444444444443</c:v>
                </c:pt>
                <c:pt idx="26">
                  <c:v>90.777777777777771</c:v>
                </c:pt>
                <c:pt idx="27">
                  <c:v>90.777777777777771</c:v>
                </c:pt>
                <c:pt idx="28">
                  <c:v>94.444444444444443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C9-4DA4-AE9A-AEE76F1CA5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4738240"/>
        <c:axId val="194737280"/>
      </c:barChart>
      <c:catAx>
        <c:axId val="194738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94737280"/>
        <c:crosses val="autoZero"/>
        <c:auto val="1"/>
        <c:lblAlgn val="ctr"/>
        <c:lblOffset val="100"/>
        <c:noMultiLvlLbl val="0"/>
      </c:catAx>
      <c:valAx>
        <c:axId val="194737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94738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cat>
            <c:strRef>
              <c:f>'labour mobility'!$B$2:$B$30</c:f>
              <c:strCache>
                <c:ptCount val="29"/>
                <c:pt idx="0">
                  <c:v>Slovakia</c:v>
                </c:pt>
                <c:pt idx="1">
                  <c:v>Ireland</c:v>
                </c:pt>
                <c:pt idx="2">
                  <c:v>Cyprus</c:v>
                </c:pt>
                <c:pt idx="3">
                  <c:v>Latvia</c:v>
                </c:pt>
                <c:pt idx="4">
                  <c:v>Hungary</c:v>
                </c:pt>
                <c:pt idx="5">
                  <c:v>Luxembourg</c:v>
                </c:pt>
                <c:pt idx="6">
                  <c:v>Poland</c:v>
                </c:pt>
                <c:pt idx="7">
                  <c:v>Romania</c:v>
                </c:pt>
                <c:pt idx="8">
                  <c:v>Bulgaria</c:v>
                </c:pt>
                <c:pt idx="9">
                  <c:v>Malta</c:v>
                </c:pt>
                <c:pt idx="10">
                  <c:v>Slovenia</c:v>
                </c:pt>
                <c:pt idx="11">
                  <c:v>Croatia</c:v>
                </c:pt>
                <c:pt idx="12">
                  <c:v>France</c:v>
                </c:pt>
                <c:pt idx="13">
                  <c:v>Lithuania</c:v>
                </c:pt>
                <c:pt idx="14">
                  <c:v>Czechia</c:v>
                </c:pt>
                <c:pt idx="15">
                  <c:v>Belgium</c:v>
                </c:pt>
                <c:pt idx="16">
                  <c:v>Türkiye</c:v>
                </c:pt>
                <c:pt idx="17">
                  <c:v>Austria</c:v>
                </c:pt>
                <c:pt idx="18">
                  <c:v>Denmark</c:v>
                </c:pt>
                <c:pt idx="19">
                  <c:v>Netherlands</c:v>
                </c:pt>
                <c:pt idx="20">
                  <c:v>Italy</c:v>
                </c:pt>
                <c:pt idx="21">
                  <c:v>Spain</c:v>
                </c:pt>
                <c:pt idx="22">
                  <c:v>Estonia</c:v>
                </c:pt>
                <c:pt idx="23">
                  <c:v>Greece</c:v>
                </c:pt>
                <c:pt idx="24">
                  <c:v>Canada</c:v>
                </c:pt>
                <c:pt idx="25">
                  <c:v>Germany</c:v>
                </c:pt>
                <c:pt idx="26">
                  <c:v>Finland</c:v>
                </c:pt>
                <c:pt idx="27">
                  <c:v>Sweden</c:v>
                </c:pt>
                <c:pt idx="28">
                  <c:v>Portugal</c:v>
                </c:pt>
              </c:strCache>
            </c:strRef>
          </c:cat>
          <c:val>
            <c:numRef>
              <c:f>'labour mobility'!$C$2:$C$30</c:f>
              <c:numCache>
                <c:formatCode>0</c:formatCode>
                <c:ptCount val="29"/>
                <c:pt idx="0">
                  <c:v>16.666666666666668</c:v>
                </c:pt>
                <c:pt idx="1">
                  <c:v>22.222222222222221</c:v>
                </c:pt>
                <c:pt idx="2">
                  <c:v>29.666666666666668</c:v>
                </c:pt>
                <c:pt idx="3">
                  <c:v>33.3333333333333</c:v>
                </c:pt>
                <c:pt idx="4">
                  <c:v>37</c:v>
                </c:pt>
                <c:pt idx="5">
                  <c:v>40.777777777777779</c:v>
                </c:pt>
                <c:pt idx="6">
                  <c:v>42.555555555555557</c:v>
                </c:pt>
                <c:pt idx="7">
                  <c:v>46.333333333333336</c:v>
                </c:pt>
                <c:pt idx="8">
                  <c:v>48.111111111111114</c:v>
                </c:pt>
                <c:pt idx="9">
                  <c:v>48.111111111111114</c:v>
                </c:pt>
                <c:pt idx="10">
                  <c:v>48.111111111111114</c:v>
                </c:pt>
                <c:pt idx="11">
                  <c:v>50</c:v>
                </c:pt>
                <c:pt idx="12">
                  <c:v>51.888888888888886</c:v>
                </c:pt>
                <c:pt idx="13">
                  <c:v>51.888888888888886</c:v>
                </c:pt>
                <c:pt idx="14">
                  <c:v>53.666666666666664</c:v>
                </c:pt>
                <c:pt idx="15">
                  <c:v>55.555555555555557</c:v>
                </c:pt>
                <c:pt idx="16">
                  <c:v>56</c:v>
                </c:pt>
                <c:pt idx="17">
                  <c:v>59.222222222222221</c:v>
                </c:pt>
                <c:pt idx="18">
                  <c:v>64.777777777777771</c:v>
                </c:pt>
                <c:pt idx="19">
                  <c:v>64.777777777777771</c:v>
                </c:pt>
                <c:pt idx="20">
                  <c:v>66.666666666666671</c:v>
                </c:pt>
                <c:pt idx="21">
                  <c:v>66.666666666666671</c:v>
                </c:pt>
                <c:pt idx="22">
                  <c:v>68.555555555555557</c:v>
                </c:pt>
                <c:pt idx="23">
                  <c:v>72.222222222222229</c:v>
                </c:pt>
                <c:pt idx="24">
                  <c:v>81</c:v>
                </c:pt>
                <c:pt idx="25">
                  <c:v>81.444444444444443</c:v>
                </c:pt>
                <c:pt idx="26">
                  <c:v>90.777777777777771</c:v>
                </c:pt>
                <c:pt idx="27">
                  <c:v>90.777777777777771</c:v>
                </c:pt>
                <c:pt idx="28">
                  <c:v>94.444444444444443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56-4929-9C5D-DC030E74EE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4738240"/>
        <c:axId val="194737280"/>
      </c:barChart>
      <c:catAx>
        <c:axId val="194738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94737280"/>
        <c:crosses val="autoZero"/>
        <c:auto val="1"/>
        <c:lblAlgn val="ctr"/>
        <c:lblOffset val="100"/>
        <c:noMultiLvlLbl val="0"/>
      </c:catAx>
      <c:valAx>
        <c:axId val="194737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94738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education!$B$1</c:f>
              <c:strCache>
                <c:ptCount val="1"/>
                <c:pt idx="0">
                  <c:v>Educatio score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cat>
            <c:strRef>
              <c:f>education!$A$2:$A$30</c:f>
              <c:strCache>
                <c:ptCount val="29"/>
                <c:pt idx="0">
                  <c:v>Hungary</c:v>
                </c:pt>
                <c:pt idx="1">
                  <c:v>Bulgaria</c:v>
                </c:pt>
                <c:pt idx="2">
                  <c:v>Latvia</c:v>
                </c:pt>
                <c:pt idx="3">
                  <c:v>Slovakia</c:v>
                </c:pt>
                <c:pt idx="4">
                  <c:v>Ireland</c:v>
                </c:pt>
                <c:pt idx="5">
                  <c:v>Malta</c:v>
                </c:pt>
                <c:pt idx="6">
                  <c:v>Cyprus</c:v>
                </c:pt>
                <c:pt idx="7">
                  <c:v>Croatia</c:v>
                </c:pt>
                <c:pt idx="8">
                  <c:v>France</c:v>
                </c:pt>
                <c:pt idx="9">
                  <c:v>Italy</c:v>
                </c:pt>
                <c:pt idx="10">
                  <c:v>Lithuania</c:v>
                </c:pt>
                <c:pt idx="11">
                  <c:v>Denmark</c:v>
                </c:pt>
                <c:pt idx="12">
                  <c:v>Poland</c:v>
                </c:pt>
                <c:pt idx="13">
                  <c:v>Greece</c:v>
                </c:pt>
                <c:pt idx="14">
                  <c:v>Spain</c:v>
                </c:pt>
                <c:pt idx="15">
                  <c:v>Romania</c:v>
                </c:pt>
                <c:pt idx="16">
                  <c:v>Slovenia</c:v>
                </c:pt>
                <c:pt idx="17">
                  <c:v>Germany</c:v>
                </c:pt>
                <c:pt idx="18">
                  <c:v>Netherlands</c:v>
                </c:pt>
                <c:pt idx="19">
                  <c:v>Czechia</c:v>
                </c:pt>
                <c:pt idx="20">
                  <c:v>Austria</c:v>
                </c:pt>
                <c:pt idx="21">
                  <c:v>Luxembourg</c:v>
                </c:pt>
                <c:pt idx="22">
                  <c:v>Türkiye</c:v>
                </c:pt>
                <c:pt idx="23">
                  <c:v>Estonia</c:v>
                </c:pt>
                <c:pt idx="24">
                  <c:v>Portugal</c:v>
                </c:pt>
                <c:pt idx="25">
                  <c:v>Belgium</c:v>
                </c:pt>
                <c:pt idx="26">
                  <c:v>Finland</c:v>
                </c:pt>
                <c:pt idx="27">
                  <c:v>Sweden</c:v>
                </c:pt>
                <c:pt idx="28">
                  <c:v>Canada</c:v>
                </c:pt>
              </c:strCache>
            </c:strRef>
          </c:cat>
          <c:val>
            <c:numRef>
              <c:f>education!$B$2:$B$30</c:f>
              <c:numCache>
                <c:formatCode>0</c:formatCode>
                <c:ptCount val="29"/>
                <c:pt idx="0">
                  <c:v>0</c:v>
                </c:pt>
                <c:pt idx="1">
                  <c:v>21.380952380952383</c:v>
                </c:pt>
                <c:pt idx="2">
                  <c:v>26.190476190476193</c:v>
                </c:pt>
                <c:pt idx="3">
                  <c:v>26.190476190476193</c:v>
                </c:pt>
                <c:pt idx="4">
                  <c:v>38.142857142857146</c:v>
                </c:pt>
                <c:pt idx="5">
                  <c:v>40.380952380952372</c:v>
                </c:pt>
                <c:pt idx="6">
                  <c:v>40.380952380952387</c:v>
                </c:pt>
                <c:pt idx="7">
                  <c:v>40.380952380952401</c:v>
                </c:pt>
                <c:pt idx="8">
                  <c:v>42.857142857142854</c:v>
                </c:pt>
                <c:pt idx="9">
                  <c:v>42.857142857142854</c:v>
                </c:pt>
                <c:pt idx="10">
                  <c:v>42.857142857142854</c:v>
                </c:pt>
                <c:pt idx="11">
                  <c:v>45.285714285714285</c:v>
                </c:pt>
                <c:pt idx="12">
                  <c:v>47.619047619047628</c:v>
                </c:pt>
                <c:pt idx="13">
                  <c:v>49.952380952380956</c:v>
                </c:pt>
                <c:pt idx="14">
                  <c:v>50</c:v>
                </c:pt>
                <c:pt idx="15">
                  <c:v>50.095238095238095</c:v>
                </c:pt>
                <c:pt idx="16">
                  <c:v>52.777777777777779</c:v>
                </c:pt>
                <c:pt idx="17">
                  <c:v>54.714285714285715</c:v>
                </c:pt>
                <c:pt idx="18">
                  <c:v>57.142857142857146</c:v>
                </c:pt>
                <c:pt idx="19">
                  <c:v>61.904761904761905</c:v>
                </c:pt>
                <c:pt idx="20">
                  <c:v>64.285714285714292</c:v>
                </c:pt>
                <c:pt idx="21">
                  <c:v>64.333333333333329</c:v>
                </c:pt>
                <c:pt idx="22">
                  <c:v>67</c:v>
                </c:pt>
                <c:pt idx="23">
                  <c:v>69</c:v>
                </c:pt>
                <c:pt idx="24">
                  <c:v>73.761904761904745</c:v>
                </c:pt>
                <c:pt idx="25">
                  <c:v>73.857142857142861</c:v>
                </c:pt>
                <c:pt idx="26">
                  <c:v>88.142857142857139</c:v>
                </c:pt>
                <c:pt idx="27">
                  <c:v>92.857142857142861</c:v>
                </c:pt>
                <c:pt idx="28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5E-44D0-B5BB-D8FB6EBC6A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4744000"/>
        <c:axId val="194728640"/>
      </c:barChart>
      <c:catAx>
        <c:axId val="194744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94728640"/>
        <c:crosses val="autoZero"/>
        <c:auto val="1"/>
        <c:lblAlgn val="ctr"/>
        <c:lblOffset val="100"/>
        <c:noMultiLvlLbl val="0"/>
      </c:catAx>
      <c:valAx>
        <c:axId val="194728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94744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cat>
            <c:strRef>
              <c:f>'political participation'!$A$2:$A$30</c:f>
              <c:strCache>
                <c:ptCount val="29"/>
                <c:pt idx="0">
                  <c:v>Bulgaria</c:v>
                </c:pt>
                <c:pt idx="1">
                  <c:v>Lithuania</c:v>
                </c:pt>
                <c:pt idx="2">
                  <c:v>Romania</c:v>
                </c:pt>
                <c:pt idx="3">
                  <c:v>Slovakia</c:v>
                </c:pt>
                <c:pt idx="4">
                  <c:v>Czechia</c:v>
                </c:pt>
                <c:pt idx="5">
                  <c:v>Hungary</c:v>
                </c:pt>
                <c:pt idx="6">
                  <c:v>Türkiye</c:v>
                </c:pt>
                <c:pt idx="7">
                  <c:v>Austria</c:v>
                </c:pt>
                <c:pt idx="8">
                  <c:v>Croatia</c:v>
                </c:pt>
                <c:pt idx="9">
                  <c:v>Estonia</c:v>
                </c:pt>
                <c:pt idx="10">
                  <c:v>Greece</c:v>
                </c:pt>
                <c:pt idx="11">
                  <c:v>Latvia</c:v>
                </c:pt>
                <c:pt idx="12">
                  <c:v>Poland</c:v>
                </c:pt>
                <c:pt idx="13">
                  <c:v>Cyprus</c:v>
                </c:pt>
                <c:pt idx="14">
                  <c:v>Italy</c:v>
                </c:pt>
                <c:pt idx="15">
                  <c:v>Malta</c:v>
                </c:pt>
                <c:pt idx="16">
                  <c:v>Slovenia</c:v>
                </c:pt>
                <c:pt idx="17">
                  <c:v>France</c:v>
                </c:pt>
                <c:pt idx="18">
                  <c:v>Canada</c:v>
                </c:pt>
                <c:pt idx="19">
                  <c:v>Netherlands</c:v>
                </c:pt>
                <c:pt idx="20">
                  <c:v>Spain</c:v>
                </c:pt>
                <c:pt idx="21">
                  <c:v>Denmark</c:v>
                </c:pt>
                <c:pt idx="22">
                  <c:v>Germany</c:v>
                </c:pt>
                <c:pt idx="23">
                  <c:v>Ireland</c:v>
                </c:pt>
                <c:pt idx="24">
                  <c:v>Belgium</c:v>
                </c:pt>
                <c:pt idx="25">
                  <c:v>Luxembourg</c:v>
                </c:pt>
                <c:pt idx="26">
                  <c:v>Portugal</c:v>
                </c:pt>
                <c:pt idx="27">
                  <c:v>Sweden</c:v>
                </c:pt>
                <c:pt idx="28">
                  <c:v>Finland</c:v>
                </c:pt>
              </c:strCache>
            </c:strRef>
          </c:cat>
          <c:val>
            <c:numRef>
              <c:f>'political participation'!$B$2:$B$30</c:f>
              <c:numCache>
                <c:formatCode>0</c:formatCode>
                <c:ptCount val="29"/>
                <c:pt idx="0">
                  <c:v>0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10</c:v>
                </c:pt>
                <c:pt idx="5">
                  <c:v>15</c:v>
                </c:pt>
                <c:pt idx="6">
                  <c:v>15</c:v>
                </c:pt>
                <c:pt idx="7">
                  <c:v>20</c:v>
                </c:pt>
                <c:pt idx="8">
                  <c:v>20</c:v>
                </c:pt>
                <c:pt idx="9">
                  <c:v>20</c:v>
                </c:pt>
                <c:pt idx="10">
                  <c:v>20</c:v>
                </c:pt>
                <c:pt idx="11">
                  <c:v>20</c:v>
                </c:pt>
                <c:pt idx="12">
                  <c:v>20</c:v>
                </c:pt>
                <c:pt idx="13">
                  <c:v>25</c:v>
                </c:pt>
                <c:pt idx="14">
                  <c:v>25</c:v>
                </c:pt>
                <c:pt idx="15">
                  <c:v>35</c:v>
                </c:pt>
                <c:pt idx="16">
                  <c:v>40</c:v>
                </c:pt>
                <c:pt idx="17">
                  <c:v>45</c:v>
                </c:pt>
                <c:pt idx="18">
                  <c:v>45</c:v>
                </c:pt>
                <c:pt idx="19">
                  <c:v>50</c:v>
                </c:pt>
                <c:pt idx="20">
                  <c:v>55</c:v>
                </c:pt>
                <c:pt idx="21">
                  <c:v>60</c:v>
                </c:pt>
                <c:pt idx="22">
                  <c:v>60</c:v>
                </c:pt>
                <c:pt idx="23">
                  <c:v>60</c:v>
                </c:pt>
                <c:pt idx="24">
                  <c:v>65</c:v>
                </c:pt>
                <c:pt idx="25">
                  <c:v>65</c:v>
                </c:pt>
                <c:pt idx="26">
                  <c:v>80</c:v>
                </c:pt>
                <c:pt idx="27">
                  <c:v>80</c:v>
                </c:pt>
                <c:pt idx="28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FB-4C47-87AB-8D2227522E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579088"/>
        <c:axId val="11580048"/>
      </c:barChart>
      <c:catAx>
        <c:axId val="11579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1580048"/>
        <c:crosses val="autoZero"/>
        <c:auto val="1"/>
        <c:lblAlgn val="ctr"/>
        <c:lblOffset val="100"/>
        <c:noMultiLvlLbl val="0"/>
      </c:catAx>
      <c:valAx>
        <c:axId val="11580048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1579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'permanent residence'!$B$1</c:f>
              <c:strCache>
                <c:ptCount val="1"/>
                <c:pt idx="0">
                  <c:v>Permanent residency score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cat>
            <c:strRef>
              <c:f>'permanent residence'!$A$2:$A$30</c:f>
              <c:strCache>
                <c:ptCount val="29"/>
                <c:pt idx="0">
                  <c:v>Denmark</c:v>
                </c:pt>
                <c:pt idx="1">
                  <c:v>Türkiye</c:v>
                </c:pt>
                <c:pt idx="2">
                  <c:v>Malta</c:v>
                </c:pt>
                <c:pt idx="3">
                  <c:v>Greece</c:v>
                </c:pt>
                <c:pt idx="4">
                  <c:v>Latvia</c:v>
                </c:pt>
                <c:pt idx="5">
                  <c:v>Austria</c:v>
                </c:pt>
                <c:pt idx="6">
                  <c:v>Cyprus</c:v>
                </c:pt>
                <c:pt idx="7">
                  <c:v>Czechia</c:v>
                </c:pt>
                <c:pt idx="8">
                  <c:v>Ireland</c:v>
                </c:pt>
                <c:pt idx="9">
                  <c:v>Poland</c:v>
                </c:pt>
                <c:pt idx="10">
                  <c:v>Netherlands</c:v>
                </c:pt>
                <c:pt idx="11">
                  <c:v>Lithuania</c:v>
                </c:pt>
                <c:pt idx="12">
                  <c:v>France</c:v>
                </c:pt>
                <c:pt idx="13">
                  <c:v>Croatia</c:v>
                </c:pt>
                <c:pt idx="14">
                  <c:v>Germany</c:v>
                </c:pt>
                <c:pt idx="15">
                  <c:v>Romania</c:v>
                </c:pt>
                <c:pt idx="16">
                  <c:v>Slovenia</c:v>
                </c:pt>
                <c:pt idx="17">
                  <c:v>Luxembourg</c:v>
                </c:pt>
                <c:pt idx="18">
                  <c:v>Slovakia</c:v>
                </c:pt>
                <c:pt idx="19">
                  <c:v>Estonia</c:v>
                </c:pt>
                <c:pt idx="20">
                  <c:v>Italy</c:v>
                </c:pt>
                <c:pt idx="21">
                  <c:v>Bulgaria</c:v>
                </c:pt>
                <c:pt idx="22">
                  <c:v>Portugal</c:v>
                </c:pt>
                <c:pt idx="23">
                  <c:v>Spain</c:v>
                </c:pt>
                <c:pt idx="24">
                  <c:v>Belgium</c:v>
                </c:pt>
                <c:pt idx="25">
                  <c:v>Canada</c:v>
                </c:pt>
                <c:pt idx="26">
                  <c:v>Hungary</c:v>
                </c:pt>
                <c:pt idx="27">
                  <c:v>Sweden</c:v>
                </c:pt>
                <c:pt idx="28">
                  <c:v>Finland</c:v>
                </c:pt>
              </c:strCache>
            </c:strRef>
          </c:cat>
          <c:val>
            <c:numRef>
              <c:f>'permanent residence'!$B$2:$B$30</c:f>
              <c:numCache>
                <c:formatCode>0</c:formatCode>
                <c:ptCount val="29"/>
                <c:pt idx="0">
                  <c:v>41.666666666666671</c:v>
                </c:pt>
                <c:pt idx="1">
                  <c:v>42</c:v>
                </c:pt>
                <c:pt idx="2">
                  <c:v>45.8333333333333</c:v>
                </c:pt>
                <c:pt idx="3">
                  <c:v>45.833333333333336</c:v>
                </c:pt>
                <c:pt idx="4">
                  <c:v>45.833333333333336</c:v>
                </c:pt>
                <c:pt idx="5">
                  <c:v>50</c:v>
                </c:pt>
                <c:pt idx="6">
                  <c:v>50</c:v>
                </c:pt>
                <c:pt idx="7">
                  <c:v>50</c:v>
                </c:pt>
                <c:pt idx="8">
                  <c:v>50</c:v>
                </c:pt>
                <c:pt idx="9">
                  <c:v>50</c:v>
                </c:pt>
                <c:pt idx="10">
                  <c:v>52.0833333333333</c:v>
                </c:pt>
                <c:pt idx="11">
                  <c:v>52.083333333333336</c:v>
                </c:pt>
                <c:pt idx="12">
                  <c:v>54</c:v>
                </c:pt>
                <c:pt idx="13">
                  <c:v>54.166666666666671</c:v>
                </c:pt>
                <c:pt idx="14">
                  <c:v>54.1666666666667</c:v>
                </c:pt>
                <c:pt idx="15">
                  <c:v>56.25</c:v>
                </c:pt>
                <c:pt idx="16">
                  <c:v>58.333333333333329</c:v>
                </c:pt>
                <c:pt idx="17">
                  <c:v>58.333333333333336</c:v>
                </c:pt>
                <c:pt idx="18">
                  <c:v>64.583333333333343</c:v>
                </c:pt>
                <c:pt idx="19">
                  <c:v>66.666666666666671</c:v>
                </c:pt>
                <c:pt idx="20">
                  <c:v>66.666666666666671</c:v>
                </c:pt>
                <c:pt idx="21">
                  <c:v>68.75</c:v>
                </c:pt>
                <c:pt idx="22">
                  <c:v>70.833333333333329</c:v>
                </c:pt>
                <c:pt idx="23">
                  <c:v>75</c:v>
                </c:pt>
                <c:pt idx="24">
                  <c:v>79.166666666666671</c:v>
                </c:pt>
                <c:pt idx="25">
                  <c:v>81</c:v>
                </c:pt>
                <c:pt idx="26">
                  <c:v>81.25</c:v>
                </c:pt>
                <c:pt idx="27">
                  <c:v>89.583333333333329</c:v>
                </c:pt>
                <c:pt idx="28">
                  <c:v>95.833333333333329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BA-4411-B3AB-52B15256DC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4737760"/>
        <c:axId val="194738720"/>
      </c:barChart>
      <c:catAx>
        <c:axId val="194737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94738720"/>
        <c:crosses val="autoZero"/>
        <c:auto val="1"/>
        <c:lblAlgn val="ctr"/>
        <c:lblOffset val="100"/>
        <c:noMultiLvlLbl val="0"/>
      </c:catAx>
      <c:valAx>
        <c:axId val="194738720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94737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cat>
            <c:strRef>
              <c:f>'access to nationality'!$A$2:$A$30</c:f>
              <c:strCache>
                <c:ptCount val="29"/>
                <c:pt idx="0">
                  <c:v>Bulgaria</c:v>
                </c:pt>
                <c:pt idx="1">
                  <c:v>Austria</c:v>
                </c:pt>
                <c:pt idx="2">
                  <c:v>Estonia</c:v>
                </c:pt>
                <c:pt idx="3">
                  <c:v>Croatia</c:v>
                </c:pt>
                <c:pt idx="4">
                  <c:v>Lithuania</c:v>
                </c:pt>
                <c:pt idx="5">
                  <c:v>Slovenia</c:v>
                </c:pt>
                <c:pt idx="6">
                  <c:v>Latvia</c:v>
                </c:pt>
                <c:pt idx="7">
                  <c:v>Hungary</c:v>
                </c:pt>
                <c:pt idx="8">
                  <c:v>Slovakia</c:v>
                </c:pt>
                <c:pt idx="9">
                  <c:v>Spain</c:v>
                </c:pt>
                <c:pt idx="10">
                  <c:v>Czechia</c:v>
                </c:pt>
                <c:pt idx="11">
                  <c:v>Romania</c:v>
                </c:pt>
                <c:pt idx="12">
                  <c:v>Greece</c:v>
                </c:pt>
                <c:pt idx="13">
                  <c:v>Italy</c:v>
                </c:pt>
                <c:pt idx="14">
                  <c:v>Denmark</c:v>
                </c:pt>
                <c:pt idx="15">
                  <c:v>Cyprus</c:v>
                </c:pt>
                <c:pt idx="16">
                  <c:v>Poland</c:v>
                </c:pt>
                <c:pt idx="17">
                  <c:v>Türkiye</c:v>
                </c:pt>
                <c:pt idx="18">
                  <c:v>Netherlands</c:v>
                </c:pt>
                <c:pt idx="19">
                  <c:v>Malta</c:v>
                </c:pt>
                <c:pt idx="20">
                  <c:v>Belgium</c:v>
                </c:pt>
                <c:pt idx="21">
                  <c:v>Germany</c:v>
                </c:pt>
                <c:pt idx="22">
                  <c:v>France</c:v>
                </c:pt>
                <c:pt idx="23">
                  <c:v>Finland</c:v>
                </c:pt>
                <c:pt idx="24">
                  <c:v>Ireland</c:v>
                </c:pt>
                <c:pt idx="25">
                  <c:v>Luxembourg</c:v>
                </c:pt>
                <c:pt idx="26">
                  <c:v>Sweden</c:v>
                </c:pt>
                <c:pt idx="27">
                  <c:v>Portugal</c:v>
                </c:pt>
                <c:pt idx="28">
                  <c:v>Canada</c:v>
                </c:pt>
              </c:strCache>
            </c:strRef>
          </c:cat>
          <c:val>
            <c:numRef>
              <c:f>'access to nationality'!$B$2:$B$30</c:f>
              <c:numCache>
                <c:formatCode>0</c:formatCode>
                <c:ptCount val="29"/>
                <c:pt idx="0">
                  <c:v>9.375</c:v>
                </c:pt>
                <c:pt idx="1">
                  <c:v>12.5</c:v>
                </c:pt>
                <c:pt idx="2">
                  <c:v>15.625</c:v>
                </c:pt>
                <c:pt idx="3">
                  <c:v>18.75</c:v>
                </c:pt>
                <c:pt idx="4">
                  <c:v>21.875</c:v>
                </c:pt>
                <c:pt idx="5">
                  <c:v>21.875</c:v>
                </c:pt>
                <c:pt idx="6">
                  <c:v>23.875</c:v>
                </c:pt>
                <c:pt idx="7">
                  <c:v>25</c:v>
                </c:pt>
                <c:pt idx="8">
                  <c:v>28.125</c:v>
                </c:pt>
                <c:pt idx="9">
                  <c:v>30.125</c:v>
                </c:pt>
                <c:pt idx="10">
                  <c:v>36.375</c:v>
                </c:pt>
                <c:pt idx="11">
                  <c:v>37.5</c:v>
                </c:pt>
                <c:pt idx="12">
                  <c:v>39.5</c:v>
                </c:pt>
                <c:pt idx="13">
                  <c:v>39.5</c:v>
                </c:pt>
                <c:pt idx="14">
                  <c:v>40.625</c:v>
                </c:pt>
                <c:pt idx="15">
                  <c:v>50</c:v>
                </c:pt>
                <c:pt idx="16">
                  <c:v>50</c:v>
                </c:pt>
                <c:pt idx="17">
                  <c:v>50</c:v>
                </c:pt>
                <c:pt idx="18">
                  <c:v>52</c:v>
                </c:pt>
                <c:pt idx="19">
                  <c:v>62.5</c:v>
                </c:pt>
                <c:pt idx="20">
                  <c:v>64.5</c:v>
                </c:pt>
                <c:pt idx="21">
                  <c:v>67</c:v>
                </c:pt>
                <c:pt idx="22">
                  <c:v>69.875</c:v>
                </c:pt>
                <c:pt idx="23">
                  <c:v>73.875</c:v>
                </c:pt>
                <c:pt idx="24">
                  <c:v>79.25</c:v>
                </c:pt>
                <c:pt idx="25">
                  <c:v>79.25</c:v>
                </c:pt>
                <c:pt idx="26">
                  <c:v>83.25</c:v>
                </c:pt>
                <c:pt idx="27">
                  <c:v>85.5</c:v>
                </c:pt>
                <c:pt idx="28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83-4CCA-943C-6507DD4DD8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4696000"/>
        <c:axId val="194689760"/>
      </c:barChart>
      <c:catAx>
        <c:axId val="194696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94689760"/>
        <c:crosses val="autoZero"/>
        <c:auto val="1"/>
        <c:lblAlgn val="ctr"/>
        <c:lblOffset val="100"/>
        <c:noMultiLvlLbl val="0"/>
      </c:catAx>
      <c:valAx>
        <c:axId val="194689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94696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cat>
            <c:strRef>
              <c:f>'anti-discrimination'!$A$2:$A$30</c:f>
              <c:strCache>
                <c:ptCount val="29"/>
                <c:pt idx="0">
                  <c:v>Türkiye</c:v>
                </c:pt>
                <c:pt idx="1">
                  <c:v>Denmark</c:v>
                </c:pt>
                <c:pt idx="2">
                  <c:v>Lithuania</c:v>
                </c:pt>
                <c:pt idx="3">
                  <c:v>Estonia</c:v>
                </c:pt>
                <c:pt idx="4">
                  <c:v>Austria</c:v>
                </c:pt>
                <c:pt idx="5">
                  <c:v>Poland</c:v>
                </c:pt>
                <c:pt idx="6">
                  <c:v>Cyprus</c:v>
                </c:pt>
                <c:pt idx="7">
                  <c:v>Malta</c:v>
                </c:pt>
                <c:pt idx="8">
                  <c:v>Czechia</c:v>
                </c:pt>
                <c:pt idx="9">
                  <c:v>Greece</c:v>
                </c:pt>
                <c:pt idx="10">
                  <c:v>Latvia</c:v>
                </c:pt>
                <c:pt idx="11">
                  <c:v>Germany</c:v>
                </c:pt>
                <c:pt idx="12">
                  <c:v>Croatia</c:v>
                </c:pt>
                <c:pt idx="13">
                  <c:v>Italy</c:v>
                </c:pt>
                <c:pt idx="14">
                  <c:v>Slovakia</c:v>
                </c:pt>
                <c:pt idx="15">
                  <c:v>France</c:v>
                </c:pt>
                <c:pt idx="16">
                  <c:v>Luxembourg</c:v>
                </c:pt>
                <c:pt idx="17">
                  <c:v>Netherlands</c:v>
                </c:pt>
                <c:pt idx="18">
                  <c:v>Ireland</c:v>
                </c:pt>
                <c:pt idx="19">
                  <c:v>Hungary</c:v>
                </c:pt>
                <c:pt idx="20">
                  <c:v>Slovenia</c:v>
                </c:pt>
                <c:pt idx="21">
                  <c:v>Belgium</c:v>
                </c:pt>
                <c:pt idx="22">
                  <c:v>Bulgaria</c:v>
                </c:pt>
                <c:pt idx="23">
                  <c:v>Finland</c:v>
                </c:pt>
                <c:pt idx="24">
                  <c:v>Portugal</c:v>
                </c:pt>
                <c:pt idx="25">
                  <c:v>Romania</c:v>
                </c:pt>
                <c:pt idx="26">
                  <c:v>Spain</c:v>
                </c:pt>
                <c:pt idx="27">
                  <c:v>Sweden</c:v>
                </c:pt>
                <c:pt idx="28">
                  <c:v>Canada</c:v>
                </c:pt>
              </c:strCache>
            </c:strRef>
          </c:cat>
          <c:val>
            <c:numRef>
              <c:f>'anti-discrimination'!$B$2:$B$30</c:f>
              <c:numCache>
                <c:formatCode>0</c:formatCode>
                <c:ptCount val="29"/>
                <c:pt idx="0">
                  <c:v>50</c:v>
                </c:pt>
                <c:pt idx="1">
                  <c:v>50.666666666666664</c:v>
                </c:pt>
                <c:pt idx="2">
                  <c:v>51.041666666666671</c:v>
                </c:pt>
                <c:pt idx="3">
                  <c:v>52.458333333333329</c:v>
                </c:pt>
                <c:pt idx="4">
                  <c:v>53.125</c:v>
                </c:pt>
                <c:pt idx="5">
                  <c:v>55.875</c:v>
                </c:pt>
                <c:pt idx="6">
                  <c:v>61.833333333333329</c:v>
                </c:pt>
                <c:pt idx="7">
                  <c:v>62.5</c:v>
                </c:pt>
                <c:pt idx="8">
                  <c:v>64.208333333333329</c:v>
                </c:pt>
                <c:pt idx="9">
                  <c:v>66.666666666666671</c:v>
                </c:pt>
                <c:pt idx="10">
                  <c:v>66.666666666666671</c:v>
                </c:pt>
                <c:pt idx="11">
                  <c:v>70.458333333333329</c:v>
                </c:pt>
                <c:pt idx="12">
                  <c:v>73.958333333333329</c:v>
                </c:pt>
                <c:pt idx="13">
                  <c:v>77.75</c:v>
                </c:pt>
                <c:pt idx="14">
                  <c:v>78.5</c:v>
                </c:pt>
                <c:pt idx="15">
                  <c:v>79.166666666666671</c:v>
                </c:pt>
                <c:pt idx="16">
                  <c:v>79.833333333333329</c:v>
                </c:pt>
                <c:pt idx="17">
                  <c:v>85.416666666666671</c:v>
                </c:pt>
                <c:pt idx="18">
                  <c:v>89.5833333333333</c:v>
                </c:pt>
                <c:pt idx="19">
                  <c:v>91.666666666666671</c:v>
                </c:pt>
                <c:pt idx="20">
                  <c:v>95.833333333333329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ED-476E-8590-D97E19039D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539248"/>
        <c:axId val="11533968"/>
      </c:barChart>
      <c:catAx>
        <c:axId val="115392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1533968"/>
        <c:crosses val="autoZero"/>
        <c:auto val="1"/>
        <c:lblAlgn val="ctr"/>
        <c:lblOffset val="100"/>
        <c:noMultiLvlLbl val="0"/>
      </c:catAx>
      <c:valAx>
        <c:axId val="11533968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1539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health!$B$1</c:f>
              <c:strCache>
                <c:ptCount val="1"/>
                <c:pt idx="0">
                  <c:v>Health score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cat>
            <c:strRef>
              <c:f>health!$A$2:$A$30</c:f>
              <c:strCache>
                <c:ptCount val="29"/>
                <c:pt idx="0">
                  <c:v>Hungary</c:v>
                </c:pt>
                <c:pt idx="1">
                  <c:v>Latvia</c:v>
                </c:pt>
                <c:pt idx="2">
                  <c:v>Bulgaria</c:v>
                </c:pt>
                <c:pt idx="3">
                  <c:v>Croatia</c:v>
                </c:pt>
                <c:pt idx="4">
                  <c:v>Lithuania</c:v>
                </c:pt>
                <c:pt idx="5">
                  <c:v>Slovenia</c:v>
                </c:pt>
                <c:pt idx="6">
                  <c:v>Poland</c:v>
                </c:pt>
                <c:pt idx="7">
                  <c:v>Cyprus</c:v>
                </c:pt>
                <c:pt idx="8">
                  <c:v>Slovakia</c:v>
                </c:pt>
                <c:pt idx="9">
                  <c:v>Estonia</c:v>
                </c:pt>
                <c:pt idx="10">
                  <c:v>Greece</c:v>
                </c:pt>
                <c:pt idx="11">
                  <c:v>Luxembourg</c:v>
                </c:pt>
                <c:pt idx="12">
                  <c:v>Czechia</c:v>
                </c:pt>
                <c:pt idx="13">
                  <c:v>Romania</c:v>
                </c:pt>
                <c:pt idx="14">
                  <c:v>Malta</c:v>
                </c:pt>
                <c:pt idx="15">
                  <c:v>Denmark</c:v>
                </c:pt>
                <c:pt idx="16">
                  <c:v>France</c:v>
                </c:pt>
                <c:pt idx="17">
                  <c:v>Germany</c:v>
                </c:pt>
                <c:pt idx="18">
                  <c:v>Netherlands</c:v>
                </c:pt>
                <c:pt idx="19">
                  <c:v>Portugal</c:v>
                </c:pt>
                <c:pt idx="20">
                  <c:v>Belgium</c:v>
                </c:pt>
                <c:pt idx="21">
                  <c:v>Finland</c:v>
                </c:pt>
                <c:pt idx="22">
                  <c:v>Canada</c:v>
                </c:pt>
                <c:pt idx="23">
                  <c:v>Spain</c:v>
                </c:pt>
                <c:pt idx="24">
                  <c:v>Türkiye</c:v>
                </c:pt>
                <c:pt idx="25">
                  <c:v>Italy</c:v>
                </c:pt>
                <c:pt idx="26">
                  <c:v>Austria</c:v>
                </c:pt>
                <c:pt idx="27">
                  <c:v>Sweden</c:v>
                </c:pt>
                <c:pt idx="28">
                  <c:v>Ireland</c:v>
                </c:pt>
              </c:strCache>
            </c:strRef>
          </c:cat>
          <c:val>
            <c:numRef>
              <c:f>health!$B$2:$B$30</c:f>
              <c:numCache>
                <c:formatCode>0</c:formatCode>
                <c:ptCount val="29"/>
                <c:pt idx="0">
                  <c:v>16.666666666666668</c:v>
                </c:pt>
                <c:pt idx="1">
                  <c:v>25.041666666666668</c:v>
                </c:pt>
                <c:pt idx="2">
                  <c:v>29.0833333333333</c:v>
                </c:pt>
                <c:pt idx="3">
                  <c:v>29.166666666666668</c:v>
                </c:pt>
                <c:pt idx="4">
                  <c:v>31.166666666666668</c:v>
                </c:pt>
                <c:pt idx="5">
                  <c:v>33.291666666666671</c:v>
                </c:pt>
                <c:pt idx="6">
                  <c:v>33.333333333333329</c:v>
                </c:pt>
                <c:pt idx="7">
                  <c:v>35.5</c:v>
                </c:pt>
                <c:pt idx="8">
                  <c:v>35.5</c:v>
                </c:pt>
                <c:pt idx="9">
                  <c:v>39.666666666666671</c:v>
                </c:pt>
                <c:pt idx="10">
                  <c:v>45.916666666666671</c:v>
                </c:pt>
                <c:pt idx="11">
                  <c:v>50</c:v>
                </c:pt>
                <c:pt idx="12">
                  <c:v>52.125</c:v>
                </c:pt>
                <c:pt idx="13">
                  <c:v>54.25</c:v>
                </c:pt>
                <c:pt idx="14">
                  <c:v>56.333333333333336</c:v>
                </c:pt>
                <c:pt idx="15">
                  <c:v>60.416666666666671</c:v>
                </c:pt>
                <c:pt idx="16">
                  <c:v>60.4166666666667</c:v>
                </c:pt>
                <c:pt idx="17">
                  <c:v>62.583333333333329</c:v>
                </c:pt>
                <c:pt idx="18">
                  <c:v>64.666666666666671</c:v>
                </c:pt>
                <c:pt idx="19">
                  <c:v>70.833333333333329</c:v>
                </c:pt>
                <c:pt idx="20">
                  <c:v>72.9166666666667</c:v>
                </c:pt>
                <c:pt idx="21">
                  <c:v>72.958333333333343</c:v>
                </c:pt>
                <c:pt idx="22">
                  <c:v>73</c:v>
                </c:pt>
                <c:pt idx="23">
                  <c:v>75</c:v>
                </c:pt>
                <c:pt idx="24">
                  <c:v>75</c:v>
                </c:pt>
                <c:pt idx="25">
                  <c:v>79.166666666666671</c:v>
                </c:pt>
                <c:pt idx="26">
                  <c:v>81.291666666666671</c:v>
                </c:pt>
                <c:pt idx="27">
                  <c:v>83.375</c:v>
                </c:pt>
                <c:pt idx="28">
                  <c:v>85.416666666666671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B1-4B7C-912A-8A7ED6C7A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4741600"/>
        <c:axId val="194734880"/>
      </c:barChart>
      <c:catAx>
        <c:axId val="1947416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94734880"/>
        <c:crosses val="autoZero"/>
        <c:auto val="1"/>
        <c:lblAlgn val="ctr"/>
        <c:lblOffset val="100"/>
        <c:noMultiLvlLbl val="0"/>
      </c:catAx>
      <c:valAx>
        <c:axId val="194734880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94741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>
    <cx:title pos="t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en-US" sz="1400" b="0" i="0" u="none" strike="noStrike" baseline="0">
            <a:solidFill>
              <a:sysClr val="windowText" lastClr="000000">
                <a:lumMod val="65000"/>
                <a:lumOff val="35000"/>
              </a:sysClr>
            </a:solidFill>
            <a:latin typeface="Aptos Narrow" panose="02110004020202020204"/>
          </a:endParaRPr>
        </a:p>
      </cx:txPr>
    </cx:title>
    <cx:plotArea>
      <cx:plotAreaRegion/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6C_47227DE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858F6EB-FE4D-534D-B5DB-86B2AB165C91}" authorId="{D4670D04-7CE0-ED8F-3249-1322E5C80111}" created="2025-09-17T13:01:24.05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647990511" sldId="274"/>
      <ac:spMk id="2" creationId="{06F59CAD-2361-DA72-F4F2-D2442DC3FC22}"/>
    </ac:deMkLst>
    <p188:txBody>
      <a:bodyPr/>
      <a:lstStyle/>
      <a:p>
        <a:r>
          <a:rPr lang="en-BE"/>
          <a:t>Or just mention 2019-2023/24?</a:t>
        </a:r>
      </a:p>
    </p188:txBody>
  </p188:cm>
</p188:cmLst>
</file>

<file path=ppt/comments/modernComment_112_269F8CE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715A616-8F64-4806-BDB6-1D01F48A0995}" authorId="{D4670D04-7CE0-ED8F-3249-1322E5C80111}" created="2025-09-17T13:01:24.05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647990511" sldId="274"/>
      <ac:spMk id="2" creationId="{06F59CAD-2361-DA72-F4F2-D2442DC3FC22}"/>
    </ac:deMkLst>
    <p188:txBody>
      <a:bodyPr/>
      <a:lstStyle/>
      <a:p>
        <a:r>
          <a:rPr lang="en-BE"/>
          <a:t>Or just mention 2019-2023/24?</a:t>
        </a:r>
      </a:p>
    </p188:txBody>
  </p188:cm>
</p188:cmLst>
</file>

<file path=ppt/comments/modernComment_174_DCB8DA1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928BBBF-7B99-C047-9C22-5B6D4FC83E13}" authorId="{D4670D04-7CE0-ED8F-3249-1322E5C80111}" created="2025-09-18T08:50:36.466">
    <pc:sldMkLst xmlns:pc="http://schemas.microsoft.com/office/powerpoint/2013/main/command">
      <pc:docMk/>
      <pc:sldMk cId="3187818658" sldId="291"/>
    </pc:sldMkLst>
    <p188:txBody>
      <a:bodyPr/>
      <a:lstStyle/>
      <a:p>
        <a:r>
          <a:rPr lang="en-BE"/>
          <a:t>Not sure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86D9C4-190B-4A66-BC66-3CA04478647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374798-4725-468B-8D1C-6A971F87F58F}">
      <dgm:prSet/>
      <dgm:spPr/>
      <dgm:t>
        <a:bodyPr/>
        <a:lstStyle/>
        <a:p>
          <a:r>
            <a:rPr lang="en-US" dirty="0">
              <a:latin typeface="Lora" pitchFamily="2" charset="77"/>
              <a:ea typeface="Lato" panose="020F0502020204030203" pitchFamily="34" charset="0"/>
              <a:cs typeface="Lato" panose="020F0502020204030203" pitchFamily="34" charset="0"/>
            </a:rPr>
            <a:t>Comprehensive tool to compare integration policies (2007-2023)</a:t>
          </a:r>
        </a:p>
      </dgm:t>
    </dgm:pt>
    <dgm:pt modelId="{F04C0E4C-8C12-48A0-847A-CD2EEE617EBE}" type="parTrans" cxnId="{A5DB55D7-6AEC-47BA-9248-9FF674FF188C}">
      <dgm:prSet/>
      <dgm:spPr/>
      <dgm:t>
        <a:bodyPr/>
        <a:lstStyle/>
        <a:p>
          <a:endParaRPr lang="en-US"/>
        </a:p>
      </dgm:t>
    </dgm:pt>
    <dgm:pt modelId="{E6D0B953-7BAB-436C-AF28-0F12A2D9680B}" type="sibTrans" cxnId="{A5DB55D7-6AEC-47BA-9248-9FF674FF188C}">
      <dgm:prSet/>
      <dgm:spPr/>
      <dgm:t>
        <a:bodyPr/>
        <a:lstStyle/>
        <a:p>
          <a:endParaRPr lang="en-US"/>
        </a:p>
      </dgm:t>
    </dgm:pt>
    <dgm:pt modelId="{FC478494-8DD3-44D2-AC98-7CB9EFBE9D1F}">
      <dgm:prSet/>
      <dgm:spPr/>
      <dgm:t>
        <a:bodyPr/>
        <a:lstStyle/>
        <a:p>
          <a:r>
            <a:rPr lang="en-US" dirty="0">
              <a:latin typeface="Lora" pitchFamily="2" charset="77"/>
              <a:ea typeface="Lato" panose="020F0502020204030203" pitchFamily="34" charset="0"/>
              <a:cs typeface="Lato" panose="020F0502020204030203" pitchFamily="34" charset="0"/>
            </a:rPr>
            <a:t>Thematic scope across </a:t>
          </a:r>
          <a:br>
            <a:rPr lang="en-US" dirty="0">
              <a:latin typeface="Lora" pitchFamily="2" charset="77"/>
              <a:ea typeface="Lato" panose="020F0502020204030203" pitchFamily="34" charset="0"/>
              <a:cs typeface="Lato" panose="020F0502020204030203" pitchFamily="34" charset="0"/>
            </a:rPr>
          </a:br>
          <a:r>
            <a:rPr lang="en-US" dirty="0">
              <a:latin typeface="Lora" pitchFamily="2" charset="77"/>
              <a:ea typeface="Lato" panose="020F0502020204030203" pitchFamily="34" charset="0"/>
              <a:cs typeface="Lato" panose="020F0502020204030203" pitchFamily="34" charset="0"/>
            </a:rPr>
            <a:t>8 policy areas</a:t>
          </a:r>
        </a:p>
      </dgm:t>
    </dgm:pt>
    <dgm:pt modelId="{0AE3CB78-6B30-4E16-891C-D80AB418C6D8}" type="parTrans" cxnId="{3461893B-DE7C-44A5-ADFB-AEC5F2D388B8}">
      <dgm:prSet/>
      <dgm:spPr/>
      <dgm:t>
        <a:bodyPr/>
        <a:lstStyle/>
        <a:p>
          <a:endParaRPr lang="en-US"/>
        </a:p>
      </dgm:t>
    </dgm:pt>
    <dgm:pt modelId="{F583EA55-04F0-4D48-8759-E79CC9749E23}" type="sibTrans" cxnId="{3461893B-DE7C-44A5-ADFB-AEC5F2D388B8}">
      <dgm:prSet/>
      <dgm:spPr/>
      <dgm:t>
        <a:bodyPr/>
        <a:lstStyle/>
        <a:p>
          <a:endParaRPr lang="en-US"/>
        </a:p>
      </dgm:t>
    </dgm:pt>
    <dgm:pt modelId="{CDBD9B6F-DF5C-4ADE-B850-72B527439BC6}">
      <dgm:prSet/>
      <dgm:spPr/>
      <dgm:t>
        <a:bodyPr/>
        <a:lstStyle/>
        <a:p>
          <a:r>
            <a:rPr lang="en-US" dirty="0">
              <a:latin typeface="Lora" pitchFamily="2" charset="77"/>
              <a:ea typeface="Lato" panose="020F0502020204030203" pitchFamily="34" charset="0"/>
              <a:cs typeface="Lato" panose="020F0502020204030203" pitchFamily="34" charset="0"/>
            </a:rPr>
            <a:t>Target group: international migrants (non-citizens): migrant workers, family reunited migrants, permanent residents</a:t>
          </a:r>
        </a:p>
      </dgm:t>
    </dgm:pt>
    <dgm:pt modelId="{C30648AF-A7B2-48CE-81CC-072DFDB53BB9}" type="parTrans" cxnId="{319FB4DB-B89E-46B6-A862-563701FA6FDB}">
      <dgm:prSet/>
      <dgm:spPr/>
      <dgm:t>
        <a:bodyPr/>
        <a:lstStyle/>
        <a:p>
          <a:endParaRPr lang="en-US"/>
        </a:p>
      </dgm:t>
    </dgm:pt>
    <dgm:pt modelId="{000D95AD-0C71-4E8D-B293-AA00EE188614}" type="sibTrans" cxnId="{319FB4DB-B89E-46B6-A862-563701FA6FDB}">
      <dgm:prSet/>
      <dgm:spPr/>
      <dgm:t>
        <a:bodyPr/>
        <a:lstStyle/>
        <a:p>
          <a:endParaRPr lang="en-US"/>
        </a:p>
      </dgm:t>
    </dgm:pt>
    <dgm:pt modelId="{0BC730BB-8298-4B36-8A71-B9B763871B5A}">
      <dgm:prSet/>
      <dgm:spPr/>
      <dgm:t>
        <a:bodyPr/>
        <a:lstStyle/>
        <a:p>
          <a:r>
            <a:rPr lang="en-US">
              <a:latin typeface="Lora" pitchFamily="2" charset="77"/>
              <a:ea typeface="Lato" panose="020F0502020204030203" pitchFamily="34" charset="0"/>
              <a:cs typeface="Lato" panose="020F0502020204030203" pitchFamily="34" charset="0"/>
            </a:rPr>
            <a:t>Geographic scope (52 countries in 2019)</a:t>
          </a:r>
        </a:p>
      </dgm:t>
    </dgm:pt>
    <dgm:pt modelId="{122FFC16-1DA8-425F-9A8B-F6931C8582A2}" type="parTrans" cxnId="{B036596B-57CE-49E2-AEE9-C3711747957D}">
      <dgm:prSet/>
      <dgm:spPr/>
      <dgm:t>
        <a:bodyPr/>
        <a:lstStyle/>
        <a:p>
          <a:endParaRPr lang="en-US"/>
        </a:p>
      </dgm:t>
    </dgm:pt>
    <dgm:pt modelId="{85FD2573-A6E5-4014-A2D5-4A3917BDB954}" type="sibTrans" cxnId="{B036596B-57CE-49E2-AEE9-C3711747957D}">
      <dgm:prSet/>
      <dgm:spPr/>
      <dgm:t>
        <a:bodyPr/>
        <a:lstStyle/>
        <a:p>
          <a:endParaRPr lang="en-US"/>
        </a:p>
      </dgm:t>
    </dgm:pt>
    <dgm:pt modelId="{97587816-1BE5-4273-BCC2-F712E21DB6F3}">
      <dgm:prSet/>
      <dgm:spPr/>
      <dgm:t>
        <a:bodyPr/>
        <a:lstStyle/>
        <a:p>
          <a:r>
            <a:rPr lang="en-US" dirty="0">
              <a:latin typeface="Lora" pitchFamily="2" charset="77"/>
              <a:ea typeface="Lato" panose="020F0502020204030203" pitchFamily="34" charset="0"/>
              <a:cs typeface="Lato" panose="020F0502020204030203" pitchFamily="34" charset="0"/>
            </a:rPr>
            <a:t>Methodology with national experts &amp; checks over 58 Indicators</a:t>
          </a:r>
        </a:p>
      </dgm:t>
    </dgm:pt>
    <dgm:pt modelId="{F18CF16E-94EE-4542-B860-B4FC54E494E9}" type="parTrans" cxnId="{1A5604E7-08D8-45CB-8E93-6F417E29F13C}">
      <dgm:prSet/>
      <dgm:spPr/>
      <dgm:t>
        <a:bodyPr/>
        <a:lstStyle/>
        <a:p>
          <a:endParaRPr lang="en-US"/>
        </a:p>
      </dgm:t>
    </dgm:pt>
    <dgm:pt modelId="{F930FC1C-4E8F-4A80-9BF0-CF9AFBD56E0E}" type="sibTrans" cxnId="{1A5604E7-08D8-45CB-8E93-6F417E29F13C}">
      <dgm:prSet/>
      <dgm:spPr/>
      <dgm:t>
        <a:bodyPr/>
        <a:lstStyle/>
        <a:p>
          <a:endParaRPr lang="en-US"/>
        </a:p>
      </dgm:t>
    </dgm:pt>
    <dgm:pt modelId="{C460BFDD-28B9-40A2-B183-29EBA92A66C5}">
      <dgm:prSet/>
      <dgm:spPr/>
      <dgm:t>
        <a:bodyPr/>
        <a:lstStyle/>
        <a:p>
          <a:r>
            <a:rPr lang="en-US" dirty="0">
              <a:latin typeface="Lora" pitchFamily="2" charset="77"/>
              <a:ea typeface="Lato" panose="020F0502020204030203" pitchFamily="34" charset="0"/>
              <a:cs typeface="Lato" panose="020F0502020204030203" pitchFamily="34" charset="0"/>
            </a:rPr>
            <a:t>Most cited international benchmark by policymakers, NGOs, media &amp; research</a:t>
          </a:r>
        </a:p>
      </dgm:t>
    </dgm:pt>
    <dgm:pt modelId="{6DECBA6E-1B57-481D-9326-189DE7729065}" type="parTrans" cxnId="{39F5C903-8BBD-48D7-9495-AFCC46789340}">
      <dgm:prSet/>
      <dgm:spPr/>
      <dgm:t>
        <a:bodyPr/>
        <a:lstStyle/>
        <a:p>
          <a:endParaRPr lang="en-US"/>
        </a:p>
      </dgm:t>
    </dgm:pt>
    <dgm:pt modelId="{4155E732-1BE4-4D7B-9F8B-926412D08E86}" type="sibTrans" cxnId="{39F5C903-8BBD-48D7-9495-AFCC46789340}">
      <dgm:prSet/>
      <dgm:spPr/>
      <dgm:t>
        <a:bodyPr/>
        <a:lstStyle/>
        <a:p>
          <a:endParaRPr lang="en-US"/>
        </a:p>
      </dgm:t>
    </dgm:pt>
    <dgm:pt modelId="{0FEBE8FB-6F4E-BC4E-9EF8-086E66EAD40B}" type="pres">
      <dgm:prSet presAssocID="{0F86D9C4-190B-4A66-BC66-3CA044786471}" presName="diagram" presStyleCnt="0">
        <dgm:presLayoutVars>
          <dgm:dir/>
          <dgm:resizeHandles val="exact"/>
        </dgm:presLayoutVars>
      </dgm:prSet>
      <dgm:spPr/>
    </dgm:pt>
    <dgm:pt modelId="{EE6AF700-88EB-CA45-8A3D-C0526970AD5D}" type="pres">
      <dgm:prSet presAssocID="{3F374798-4725-468B-8D1C-6A971F87F58F}" presName="node" presStyleLbl="node1" presStyleIdx="0" presStyleCnt="6">
        <dgm:presLayoutVars>
          <dgm:bulletEnabled val="1"/>
        </dgm:presLayoutVars>
      </dgm:prSet>
      <dgm:spPr/>
    </dgm:pt>
    <dgm:pt modelId="{C027A78B-D3F3-434A-A4DE-07C06CD1F2FA}" type="pres">
      <dgm:prSet presAssocID="{E6D0B953-7BAB-436C-AF28-0F12A2D9680B}" presName="sibTrans" presStyleCnt="0"/>
      <dgm:spPr/>
    </dgm:pt>
    <dgm:pt modelId="{DBDDFE7B-3CA6-2C45-AFB4-98DC300B516C}" type="pres">
      <dgm:prSet presAssocID="{FC478494-8DD3-44D2-AC98-7CB9EFBE9D1F}" presName="node" presStyleLbl="node1" presStyleIdx="1" presStyleCnt="6">
        <dgm:presLayoutVars>
          <dgm:bulletEnabled val="1"/>
        </dgm:presLayoutVars>
      </dgm:prSet>
      <dgm:spPr/>
    </dgm:pt>
    <dgm:pt modelId="{D54E8EBC-8E70-1149-B4A1-3DF1ACF3DD70}" type="pres">
      <dgm:prSet presAssocID="{F583EA55-04F0-4D48-8759-E79CC9749E23}" presName="sibTrans" presStyleCnt="0"/>
      <dgm:spPr/>
    </dgm:pt>
    <dgm:pt modelId="{7686FFB1-BAFB-274E-BFB2-C6B00CFA48F4}" type="pres">
      <dgm:prSet presAssocID="{CDBD9B6F-DF5C-4ADE-B850-72B527439BC6}" presName="node" presStyleLbl="node1" presStyleIdx="2" presStyleCnt="6">
        <dgm:presLayoutVars>
          <dgm:bulletEnabled val="1"/>
        </dgm:presLayoutVars>
      </dgm:prSet>
      <dgm:spPr/>
    </dgm:pt>
    <dgm:pt modelId="{76627CD1-73ED-1549-9ADE-A5D376748032}" type="pres">
      <dgm:prSet presAssocID="{000D95AD-0C71-4E8D-B293-AA00EE188614}" presName="sibTrans" presStyleCnt="0"/>
      <dgm:spPr/>
    </dgm:pt>
    <dgm:pt modelId="{15139B88-B007-E549-A005-62C184F8DA82}" type="pres">
      <dgm:prSet presAssocID="{0BC730BB-8298-4B36-8A71-B9B763871B5A}" presName="node" presStyleLbl="node1" presStyleIdx="3" presStyleCnt="6">
        <dgm:presLayoutVars>
          <dgm:bulletEnabled val="1"/>
        </dgm:presLayoutVars>
      </dgm:prSet>
      <dgm:spPr/>
    </dgm:pt>
    <dgm:pt modelId="{9B78052F-408B-3447-A9A2-87082E77D531}" type="pres">
      <dgm:prSet presAssocID="{85FD2573-A6E5-4014-A2D5-4A3917BDB954}" presName="sibTrans" presStyleCnt="0"/>
      <dgm:spPr/>
    </dgm:pt>
    <dgm:pt modelId="{23408327-9499-BA44-A655-B0DE85D53727}" type="pres">
      <dgm:prSet presAssocID="{97587816-1BE5-4273-BCC2-F712E21DB6F3}" presName="node" presStyleLbl="node1" presStyleIdx="4" presStyleCnt="6">
        <dgm:presLayoutVars>
          <dgm:bulletEnabled val="1"/>
        </dgm:presLayoutVars>
      </dgm:prSet>
      <dgm:spPr/>
    </dgm:pt>
    <dgm:pt modelId="{37B57BD6-BD1F-FE4F-A73F-F418D16AB14A}" type="pres">
      <dgm:prSet presAssocID="{F930FC1C-4E8F-4A80-9BF0-CF9AFBD56E0E}" presName="sibTrans" presStyleCnt="0"/>
      <dgm:spPr/>
    </dgm:pt>
    <dgm:pt modelId="{B55675EB-E992-4548-B510-075F4B4E4C64}" type="pres">
      <dgm:prSet presAssocID="{C460BFDD-28B9-40A2-B183-29EBA92A66C5}" presName="node" presStyleLbl="node1" presStyleIdx="5" presStyleCnt="6">
        <dgm:presLayoutVars>
          <dgm:bulletEnabled val="1"/>
        </dgm:presLayoutVars>
      </dgm:prSet>
      <dgm:spPr/>
    </dgm:pt>
  </dgm:ptLst>
  <dgm:cxnLst>
    <dgm:cxn modelId="{C83A3802-6FF4-1844-9FE6-CA7C04194DCA}" type="presOf" srcId="{0BC730BB-8298-4B36-8A71-B9B763871B5A}" destId="{15139B88-B007-E549-A005-62C184F8DA82}" srcOrd="0" destOrd="0" presId="urn:microsoft.com/office/officeart/2005/8/layout/default"/>
    <dgm:cxn modelId="{39F5C903-8BBD-48D7-9495-AFCC46789340}" srcId="{0F86D9C4-190B-4A66-BC66-3CA044786471}" destId="{C460BFDD-28B9-40A2-B183-29EBA92A66C5}" srcOrd="5" destOrd="0" parTransId="{6DECBA6E-1B57-481D-9326-189DE7729065}" sibTransId="{4155E732-1BE4-4D7B-9F8B-926412D08E86}"/>
    <dgm:cxn modelId="{3461893B-DE7C-44A5-ADFB-AEC5F2D388B8}" srcId="{0F86D9C4-190B-4A66-BC66-3CA044786471}" destId="{FC478494-8DD3-44D2-AC98-7CB9EFBE9D1F}" srcOrd="1" destOrd="0" parTransId="{0AE3CB78-6B30-4E16-891C-D80AB418C6D8}" sibTransId="{F583EA55-04F0-4D48-8759-E79CC9749E23}"/>
    <dgm:cxn modelId="{7757ED5F-4017-DC4F-A818-EA3487B218C1}" type="presOf" srcId="{FC478494-8DD3-44D2-AC98-7CB9EFBE9D1F}" destId="{DBDDFE7B-3CA6-2C45-AFB4-98DC300B516C}" srcOrd="0" destOrd="0" presId="urn:microsoft.com/office/officeart/2005/8/layout/default"/>
    <dgm:cxn modelId="{B036596B-57CE-49E2-AEE9-C3711747957D}" srcId="{0F86D9C4-190B-4A66-BC66-3CA044786471}" destId="{0BC730BB-8298-4B36-8A71-B9B763871B5A}" srcOrd="3" destOrd="0" parTransId="{122FFC16-1DA8-425F-9A8B-F6931C8582A2}" sibTransId="{85FD2573-A6E5-4014-A2D5-4A3917BDB954}"/>
    <dgm:cxn modelId="{2BB05C7C-4DEA-364F-880B-832C97C2A265}" type="presOf" srcId="{0F86D9C4-190B-4A66-BC66-3CA044786471}" destId="{0FEBE8FB-6F4E-BC4E-9EF8-086E66EAD40B}" srcOrd="0" destOrd="0" presId="urn:microsoft.com/office/officeart/2005/8/layout/default"/>
    <dgm:cxn modelId="{AAFF1386-204B-334B-993D-5998416B53F6}" type="presOf" srcId="{97587816-1BE5-4273-BCC2-F712E21DB6F3}" destId="{23408327-9499-BA44-A655-B0DE85D53727}" srcOrd="0" destOrd="0" presId="urn:microsoft.com/office/officeart/2005/8/layout/default"/>
    <dgm:cxn modelId="{456DDE8E-2D48-B046-8D99-6C583A8F7766}" type="presOf" srcId="{3F374798-4725-468B-8D1C-6A971F87F58F}" destId="{EE6AF700-88EB-CA45-8A3D-C0526970AD5D}" srcOrd="0" destOrd="0" presId="urn:microsoft.com/office/officeart/2005/8/layout/default"/>
    <dgm:cxn modelId="{EDF560AD-EEBB-7740-B02A-35E9CFC1475E}" type="presOf" srcId="{C460BFDD-28B9-40A2-B183-29EBA92A66C5}" destId="{B55675EB-E992-4548-B510-075F4B4E4C64}" srcOrd="0" destOrd="0" presId="urn:microsoft.com/office/officeart/2005/8/layout/default"/>
    <dgm:cxn modelId="{A5DB55D7-6AEC-47BA-9248-9FF674FF188C}" srcId="{0F86D9C4-190B-4A66-BC66-3CA044786471}" destId="{3F374798-4725-468B-8D1C-6A971F87F58F}" srcOrd="0" destOrd="0" parTransId="{F04C0E4C-8C12-48A0-847A-CD2EEE617EBE}" sibTransId="{E6D0B953-7BAB-436C-AF28-0F12A2D9680B}"/>
    <dgm:cxn modelId="{319FB4DB-B89E-46B6-A862-563701FA6FDB}" srcId="{0F86D9C4-190B-4A66-BC66-3CA044786471}" destId="{CDBD9B6F-DF5C-4ADE-B850-72B527439BC6}" srcOrd="2" destOrd="0" parTransId="{C30648AF-A7B2-48CE-81CC-072DFDB53BB9}" sibTransId="{000D95AD-0C71-4E8D-B293-AA00EE188614}"/>
    <dgm:cxn modelId="{FE45F9E3-105E-D34B-A466-661647695A49}" type="presOf" srcId="{CDBD9B6F-DF5C-4ADE-B850-72B527439BC6}" destId="{7686FFB1-BAFB-274E-BFB2-C6B00CFA48F4}" srcOrd="0" destOrd="0" presId="urn:microsoft.com/office/officeart/2005/8/layout/default"/>
    <dgm:cxn modelId="{1A5604E7-08D8-45CB-8E93-6F417E29F13C}" srcId="{0F86D9C4-190B-4A66-BC66-3CA044786471}" destId="{97587816-1BE5-4273-BCC2-F712E21DB6F3}" srcOrd="4" destOrd="0" parTransId="{F18CF16E-94EE-4542-B860-B4FC54E494E9}" sibTransId="{F930FC1C-4E8F-4A80-9BF0-CF9AFBD56E0E}"/>
    <dgm:cxn modelId="{EB7C8BCC-8D72-AE47-A97F-1AD88FDC140B}" type="presParOf" srcId="{0FEBE8FB-6F4E-BC4E-9EF8-086E66EAD40B}" destId="{EE6AF700-88EB-CA45-8A3D-C0526970AD5D}" srcOrd="0" destOrd="0" presId="urn:microsoft.com/office/officeart/2005/8/layout/default"/>
    <dgm:cxn modelId="{97A36027-F8A4-C442-BC3B-FEEA38E8C7DF}" type="presParOf" srcId="{0FEBE8FB-6F4E-BC4E-9EF8-086E66EAD40B}" destId="{C027A78B-D3F3-434A-A4DE-07C06CD1F2FA}" srcOrd="1" destOrd="0" presId="urn:microsoft.com/office/officeart/2005/8/layout/default"/>
    <dgm:cxn modelId="{EB521E02-66FE-8741-9FAB-240CC0364177}" type="presParOf" srcId="{0FEBE8FB-6F4E-BC4E-9EF8-086E66EAD40B}" destId="{DBDDFE7B-3CA6-2C45-AFB4-98DC300B516C}" srcOrd="2" destOrd="0" presId="urn:microsoft.com/office/officeart/2005/8/layout/default"/>
    <dgm:cxn modelId="{2E17B79E-C1B9-C648-84F0-123520358613}" type="presParOf" srcId="{0FEBE8FB-6F4E-BC4E-9EF8-086E66EAD40B}" destId="{D54E8EBC-8E70-1149-B4A1-3DF1ACF3DD70}" srcOrd="3" destOrd="0" presId="urn:microsoft.com/office/officeart/2005/8/layout/default"/>
    <dgm:cxn modelId="{E42E8075-0A30-0D40-861D-6E83A379E327}" type="presParOf" srcId="{0FEBE8FB-6F4E-BC4E-9EF8-086E66EAD40B}" destId="{7686FFB1-BAFB-274E-BFB2-C6B00CFA48F4}" srcOrd="4" destOrd="0" presId="urn:microsoft.com/office/officeart/2005/8/layout/default"/>
    <dgm:cxn modelId="{BF8BB22B-FB18-EE47-8464-0F66FC521B07}" type="presParOf" srcId="{0FEBE8FB-6F4E-BC4E-9EF8-086E66EAD40B}" destId="{76627CD1-73ED-1549-9ADE-A5D376748032}" srcOrd="5" destOrd="0" presId="urn:microsoft.com/office/officeart/2005/8/layout/default"/>
    <dgm:cxn modelId="{61FC4E6A-6F1A-3B48-AFCF-847B4CD5EF23}" type="presParOf" srcId="{0FEBE8FB-6F4E-BC4E-9EF8-086E66EAD40B}" destId="{15139B88-B007-E549-A005-62C184F8DA82}" srcOrd="6" destOrd="0" presId="urn:microsoft.com/office/officeart/2005/8/layout/default"/>
    <dgm:cxn modelId="{C070E942-F322-5C41-95B0-777992738E58}" type="presParOf" srcId="{0FEBE8FB-6F4E-BC4E-9EF8-086E66EAD40B}" destId="{9B78052F-408B-3447-A9A2-87082E77D531}" srcOrd="7" destOrd="0" presId="urn:microsoft.com/office/officeart/2005/8/layout/default"/>
    <dgm:cxn modelId="{6B1E3015-F976-B94B-9D04-0C48D76A09CA}" type="presParOf" srcId="{0FEBE8FB-6F4E-BC4E-9EF8-086E66EAD40B}" destId="{23408327-9499-BA44-A655-B0DE85D53727}" srcOrd="8" destOrd="0" presId="urn:microsoft.com/office/officeart/2005/8/layout/default"/>
    <dgm:cxn modelId="{FEAE652E-D4E6-524A-A1BE-00FA99C06C59}" type="presParOf" srcId="{0FEBE8FB-6F4E-BC4E-9EF8-086E66EAD40B}" destId="{37B57BD6-BD1F-FE4F-A73F-F418D16AB14A}" srcOrd="9" destOrd="0" presId="urn:microsoft.com/office/officeart/2005/8/layout/default"/>
    <dgm:cxn modelId="{FA75D17A-2F01-604F-90C7-70722180DBE0}" type="presParOf" srcId="{0FEBE8FB-6F4E-BC4E-9EF8-086E66EAD40B}" destId="{B55675EB-E992-4548-B510-075F4B4E4C6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0FFA84-D3A1-496E-92F4-5D165D7C8F0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EA4A91-6C45-4B44-A57D-6EE28035EFCD}">
      <dgm:prSet custT="1"/>
      <dgm:spPr/>
      <dgm:t>
        <a:bodyPr/>
        <a:lstStyle/>
        <a:p>
          <a:r>
            <a:rPr lang="en-GB" sz="1900" b="1" dirty="0">
              <a:latin typeface="Lora" pitchFamily="2" charset="77"/>
            </a:rPr>
            <a:t>Some progress in most areas</a:t>
          </a:r>
          <a:r>
            <a:rPr lang="en-GB" sz="1900" dirty="0">
              <a:latin typeface="Lora" pitchFamily="2" charset="77"/>
            </a:rPr>
            <a:t>: Progress in overall integration frameworks (+ 3 points)</a:t>
          </a:r>
          <a:endParaRPr lang="en-US" sz="1900" dirty="0">
            <a:latin typeface="Lora" pitchFamily="2" charset="77"/>
          </a:endParaRPr>
        </a:p>
      </dgm:t>
    </dgm:pt>
    <dgm:pt modelId="{02ACFACD-4416-492F-9971-68ED6CB74672}" type="parTrans" cxnId="{E57F8B7A-4793-4911-BD9F-687D09A69003}">
      <dgm:prSet/>
      <dgm:spPr/>
      <dgm:t>
        <a:bodyPr/>
        <a:lstStyle/>
        <a:p>
          <a:endParaRPr lang="en-US">
            <a:latin typeface="Lora" pitchFamily="2" charset="77"/>
          </a:endParaRPr>
        </a:p>
      </dgm:t>
    </dgm:pt>
    <dgm:pt modelId="{4BFB85FB-9925-4FAC-9964-29D2AFDF712C}" type="sibTrans" cxnId="{E57F8B7A-4793-4911-BD9F-687D09A69003}">
      <dgm:prSet/>
      <dgm:spPr/>
      <dgm:t>
        <a:bodyPr/>
        <a:lstStyle/>
        <a:p>
          <a:endParaRPr lang="en-US">
            <a:latin typeface="Lora" pitchFamily="2" charset="77"/>
          </a:endParaRPr>
        </a:p>
      </dgm:t>
    </dgm:pt>
    <dgm:pt modelId="{CAC0824B-F02D-284E-A71B-9EAF1D28D839}">
      <dgm:prSet custT="1"/>
      <dgm:spPr/>
      <dgm:t>
        <a:bodyPr/>
        <a:lstStyle/>
        <a:p>
          <a:r>
            <a:rPr lang="en-US" sz="1900" dirty="0">
              <a:latin typeface="Lora" pitchFamily="2" charset="77"/>
            </a:rPr>
            <a:t>Integration policies in the 27 EU (+ Canada &amp; </a:t>
          </a:r>
          <a:r>
            <a:rPr lang="en-US" sz="1900" b="0" dirty="0">
              <a:latin typeface="Lora" pitchFamily="2" charset="0"/>
            </a:rPr>
            <a:t>Türkiye</a:t>
          </a:r>
          <a:r>
            <a:rPr lang="en-US" sz="1900" dirty="0">
              <a:latin typeface="Lora" pitchFamily="2" charset="77"/>
            </a:rPr>
            <a:t>) countries are, on average, only </a:t>
          </a:r>
          <a:r>
            <a:rPr lang="en-US" sz="1900" b="1" dirty="0">
              <a:latin typeface="Lora" pitchFamily="2" charset="77"/>
            </a:rPr>
            <a:t>halfway </a:t>
          </a:r>
          <a:r>
            <a:rPr lang="en-US" sz="1900" b="1" dirty="0" err="1">
              <a:latin typeface="Lora" pitchFamily="2" charset="77"/>
            </a:rPr>
            <a:t>favourable</a:t>
          </a:r>
          <a:r>
            <a:rPr lang="en-US" sz="1900" b="1" dirty="0">
              <a:latin typeface="Lora" pitchFamily="2" charset="77"/>
            </a:rPr>
            <a:t> </a:t>
          </a:r>
          <a:r>
            <a:rPr lang="en-US" sz="1900" dirty="0">
              <a:latin typeface="Lora" pitchFamily="2" charset="77"/>
            </a:rPr>
            <a:t>(55/100) </a:t>
          </a:r>
        </a:p>
      </dgm:t>
    </dgm:pt>
    <dgm:pt modelId="{B8BE92AC-ECA6-BD4B-B15C-92C4600193B8}" type="sibTrans" cxnId="{BACEE17D-D346-274D-8458-69D2D442FE87}">
      <dgm:prSet/>
      <dgm:spPr/>
      <dgm:t>
        <a:bodyPr/>
        <a:lstStyle/>
        <a:p>
          <a:endParaRPr lang="en-GB"/>
        </a:p>
      </dgm:t>
    </dgm:pt>
    <dgm:pt modelId="{EDD3A439-0706-2E4F-B5FE-53D9EC800201}" type="parTrans" cxnId="{BACEE17D-D346-274D-8458-69D2D442FE87}">
      <dgm:prSet/>
      <dgm:spPr/>
      <dgm:t>
        <a:bodyPr/>
        <a:lstStyle/>
        <a:p>
          <a:endParaRPr lang="en-GB"/>
        </a:p>
      </dgm:t>
    </dgm:pt>
    <dgm:pt modelId="{6D11BC11-7B39-4188-98DB-B06497744355}">
      <dgm:prSet custT="1"/>
      <dgm:spPr/>
      <dgm:t>
        <a:bodyPr/>
        <a:lstStyle/>
        <a:p>
          <a:r>
            <a:rPr lang="en-GB" sz="1900" b="1" dirty="0">
              <a:latin typeface="Lora" pitchFamily="2" charset="77"/>
            </a:rPr>
            <a:t>Citizenship barriers rising</a:t>
          </a:r>
          <a:r>
            <a:rPr lang="en-GB" sz="1900" dirty="0">
              <a:latin typeface="Lora" pitchFamily="2" charset="77"/>
            </a:rPr>
            <a:t>: Tougher naturalisation requirements</a:t>
          </a:r>
          <a:endParaRPr lang="en-US" sz="1900" dirty="0">
            <a:latin typeface="Lora" pitchFamily="2" charset="77"/>
          </a:endParaRPr>
        </a:p>
      </dgm:t>
    </dgm:pt>
    <dgm:pt modelId="{34BD97CB-8EAD-4642-837E-448CCFD418BF}" type="sibTrans" cxnId="{1ADD69F6-24CF-436B-837E-521BE9D621C4}">
      <dgm:prSet/>
      <dgm:spPr/>
      <dgm:t>
        <a:bodyPr/>
        <a:lstStyle/>
        <a:p>
          <a:endParaRPr lang="en-US">
            <a:latin typeface="Lora" pitchFamily="2" charset="77"/>
          </a:endParaRPr>
        </a:p>
      </dgm:t>
    </dgm:pt>
    <dgm:pt modelId="{2E4F42EF-9714-44C7-93EE-85B7B22F5D97}" type="parTrans" cxnId="{1ADD69F6-24CF-436B-837E-521BE9D621C4}">
      <dgm:prSet/>
      <dgm:spPr/>
      <dgm:t>
        <a:bodyPr/>
        <a:lstStyle/>
        <a:p>
          <a:endParaRPr lang="en-US">
            <a:latin typeface="Lora" pitchFamily="2" charset="77"/>
          </a:endParaRPr>
        </a:p>
      </dgm:t>
    </dgm:pt>
    <dgm:pt modelId="{CB5D9EF0-9EC9-4049-A2D9-68F5FA8DD67E}">
      <dgm:prSet custT="1"/>
      <dgm:spPr/>
      <dgm:t>
        <a:bodyPr/>
        <a:lstStyle/>
        <a:p>
          <a:r>
            <a:rPr lang="en-GB" sz="1900" b="1" dirty="0">
              <a:latin typeface="Lora" pitchFamily="2" charset="77"/>
            </a:rPr>
            <a:t>Political participation stagnant</a:t>
          </a:r>
          <a:r>
            <a:rPr lang="en-GB" sz="1900" dirty="0">
              <a:latin typeface="Lora" pitchFamily="2" charset="77"/>
            </a:rPr>
            <a:t>: No progress in this area</a:t>
          </a:r>
          <a:endParaRPr lang="en-US" sz="1900" dirty="0">
            <a:latin typeface="Lora" pitchFamily="2" charset="77"/>
          </a:endParaRPr>
        </a:p>
      </dgm:t>
    </dgm:pt>
    <dgm:pt modelId="{BDF2A0EE-153E-4EF5-AF50-B614082FAF8E}" type="sibTrans" cxnId="{FFBEA667-8728-4F8A-9A0E-4007CC8E6080}">
      <dgm:prSet/>
      <dgm:spPr/>
      <dgm:t>
        <a:bodyPr/>
        <a:lstStyle/>
        <a:p>
          <a:endParaRPr lang="en-US">
            <a:latin typeface="Lora" pitchFamily="2" charset="77"/>
          </a:endParaRPr>
        </a:p>
      </dgm:t>
    </dgm:pt>
    <dgm:pt modelId="{1DFF2BAC-B0AF-4DC7-9AFA-33F80066C5DC}" type="parTrans" cxnId="{FFBEA667-8728-4F8A-9A0E-4007CC8E6080}">
      <dgm:prSet/>
      <dgm:spPr/>
      <dgm:t>
        <a:bodyPr/>
        <a:lstStyle/>
        <a:p>
          <a:endParaRPr lang="en-US">
            <a:latin typeface="Lora" pitchFamily="2" charset="77"/>
          </a:endParaRPr>
        </a:p>
      </dgm:t>
    </dgm:pt>
    <dgm:pt modelId="{2393B036-5EC4-48E9-9FDC-D3A2CE4F437A}">
      <dgm:prSet custT="1"/>
      <dgm:spPr/>
      <dgm:t>
        <a:bodyPr/>
        <a:lstStyle/>
        <a:p>
          <a:r>
            <a:rPr lang="en-GB" sz="1900" b="1" dirty="0">
              <a:latin typeface="Lora" pitchFamily="2" charset="77"/>
            </a:rPr>
            <a:t>Education progress</a:t>
          </a:r>
          <a:r>
            <a:rPr lang="en-GB" sz="1900" dirty="0">
              <a:latin typeface="Lora" pitchFamily="2" charset="77"/>
            </a:rPr>
            <a:t>: More support, but uneven across countries</a:t>
          </a:r>
          <a:endParaRPr lang="en-US" sz="1900" dirty="0">
            <a:latin typeface="Lora" pitchFamily="2" charset="77"/>
          </a:endParaRPr>
        </a:p>
      </dgm:t>
    </dgm:pt>
    <dgm:pt modelId="{62F721EB-98FE-486E-8A85-F9FEAE381B7B}" type="sibTrans" cxnId="{71B2CA0D-584D-4FF7-AF6F-5F5F7A2EB2D0}">
      <dgm:prSet/>
      <dgm:spPr/>
      <dgm:t>
        <a:bodyPr/>
        <a:lstStyle/>
        <a:p>
          <a:endParaRPr lang="en-US">
            <a:latin typeface="Lora" pitchFamily="2" charset="77"/>
          </a:endParaRPr>
        </a:p>
      </dgm:t>
    </dgm:pt>
    <dgm:pt modelId="{D882F288-6BBE-4F9E-8482-1C5269E14B60}" type="parTrans" cxnId="{71B2CA0D-584D-4FF7-AF6F-5F5F7A2EB2D0}">
      <dgm:prSet/>
      <dgm:spPr/>
      <dgm:t>
        <a:bodyPr/>
        <a:lstStyle/>
        <a:p>
          <a:endParaRPr lang="en-US">
            <a:latin typeface="Lora" pitchFamily="2" charset="77"/>
          </a:endParaRPr>
        </a:p>
      </dgm:t>
    </dgm:pt>
    <dgm:pt modelId="{E04E259D-8784-45B3-803A-98F280933F0F}">
      <dgm:prSet custT="1"/>
      <dgm:spPr/>
      <dgm:t>
        <a:bodyPr/>
        <a:lstStyle/>
        <a:p>
          <a:r>
            <a:rPr lang="en-GB" sz="1900" b="1" dirty="0">
              <a:latin typeface="Lora" pitchFamily="2" charset="77"/>
            </a:rPr>
            <a:t>Labour market selectivity</a:t>
          </a:r>
          <a:r>
            <a:rPr lang="en-GB" sz="1900" dirty="0">
              <a:latin typeface="Lora" pitchFamily="2" charset="77"/>
            </a:rPr>
            <a:t>: Inclusive policies mainly target high-skilled migrants</a:t>
          </a:r>
          <a:endParaRPr lang="en-US" sz="1900" dirty="0">
            <a:latin typeface="Lora" pitchFamily="2" charset="77"/>
          </a:endParaRPr>
        </a:p>
      </dgm:t>
    </dgm:pt>
    <dgm:pt modelId="{8559E979-4E6D-42F0-BE19-9ECD5274DDEF}" type="sibTrans" cxnId="{875FA3CC-668C-4004-8FCC-CC6C445DBD1E}">
      <dgm:prSet/>
      <dgm:spPr/>
      <dgm:t>
        <a:bodyPr/>
        <a:lstStyle/>
        <a:p>
          <a:endParaRPr lang="en-US">
            <a:latin typeface="Lora" pitchFamily="2" charset="77"/>
          </a:endParaRPr>
        </a:p>
      </dgm:t>
    </dgm:pt>
    <dgm:pt modelId="{CB406CAB-9DC8-49E9-A695-DF86A77AADD8}" type="parTrans" cxnId="{875FA3CC-668C-4004-8FCC-CC6C445DBD1E}">
      <dgm:prSet/>
      <dgm:spPr/>
      <dgm:t>
        <a:bodyPr/>
        <a:lstStyle/>
        <a:p>
          <a:endParaRPr lang="en-US">
            <a:latin typeface="Lora" pitchFamily="2" charset="77"/>
          </a:endParaRPr>
        </a:p>
      </dgm:t>
    </dgm:pt>
    <dgm:pt modelId="{E213104E-098B-4D74-A43B-A9C1FE41AF7D}">
      <dgm:prSet custT="1"/>
      <dgm:spPr/>
      <dgm:t>
        <a:bodyPr/>
        <a:lstStyle/>
        <a:p>
          <a:r>
            <a:rPr lang="en-GB" sz="1900" b="1" dirty="0">
              <a:latin typeface="Lora" pitchFamily="2" charset="77"/>
            </a:rPr>
            <a:t>Healthcare access</a:t>
          </a:r>
          <a:r>
            <a:rPr lang="en-GB" sz="1900" dirty="0">
              <a:latin typeface="Lora" pitchFamily="2" charset="77"/>
            </a:rPr>
            <a:t>: Improvements linked to COVID-19 (basic services, translated guidance)</a:t>
          </a:r>
          <a:endParaRPr lang="en-US" sz="1900" dirty="0">
            <a:latin typeface="Lora" pitchFamily="2" charset="77"/>
          </a:endParaRPr>
        </a:p>
      </dgm:t>
    </dgm:pt>
    <dgm:pt modelId="{223743EE-1BFB-49E9-8864-7B1067764140}" type="sibTrans" cxnId="{5C6E0624-4E94-4EB5-8E04-DF2820464730}">
      <dgm:prSet/>
      <dgm:spPr/>
      <dgm:t>
        <a:bodyPr/>
        <a:lstStyle/>
        <a:p>
          <a:endParaRPr lang="en-US">
            <a:latin typeface="Lora" pitchFamily="2" charset="77"/>
          </a:endParaRPr>
        </a:p>
      </dgm:t>
    </dgm:pt>
    <dgm:pt modelId="{730A5E5A-782B-4A23-B6FA-2BAD3368B573}" type="parTrans" cxnId="{5C6E0624-4E94-4EB5-8E04-DF2820464730}">
      <dgm:prSet/>
      <dgm:spPr/>
      <dgm:t>
        <a:bodyPr/>
        <a:lstStyle/>
        <a:p>
          <a:endParaRPr lang="en-US">
            <a:latin typeface="Lora" pitchFamily="2" charset="77"/>
          </a:endParaRPr>
        </a:p>
      </dgm:t>
    </dgm:pt>
    <dgm:pt modelId="{2B057FC0-D2B0-47CC-A7E1-FF0E8F2C8B40}">
      <dgm:prSet custT="1"/>
      <dgm:spPr/>
      <dgm:t>
        <a:bodyPr/>
        <a:lstStyle/>
        <a:p>
          <a:r>
            <a:rPr lang="en-GB" sz="1900" b="1" dirty="0">
              <a:latin typeface="Lora" pitchFamily="2" charset="77"/>
            </a:rPr>
            <a:t>Ukrainian refugees</a:t>
          </a:r>
          <a:r>
            <a:rPr lang="en-GB" sz="1900" dirty="0">
              <a:latin typeface="Lora" pitchFamily="2" charset="77"/>
            </a:rPr>
            <a:t>: New inclusive measures, but limited spillover</a:t>
          </a:r>
          <a:endParaRPr lang="en-US" sz="1900" dirty="0">
            <a:latin typeface="Lora" pitchFamily="2" charset="77"/>
          </a:endParaRPr>
        </a:p>
      </dgm:t>
    </dgm:pt>
    <dgm:pt modelId="{B4109E85-2E68-4B32-91D0-85D40CE1BDE0}" type="sibTrans" cxnId="{AE6D0311-CF99-463D-8E5A-156FFE3458B9}">
      <dgm:prSet/>
      <dgm:spPr/>
      <dgm:t>
        <a:bodyPr/>
        <a:lstStyle/>
        <a:p>
          <a:endParaRPr lang="en-US">
            <a:latin typeface="Lora" pitchFamily="2" charset="77"/>
          </a:endParaRPr>
        </a:p>
      </dgm:t>
    </dgm:pt>
    <dgm:pt modelId="{D900BACF-1185-42BD-9E6A-7EF1194AF7F9}" type="parTrans" cxnId="{AE6D0311-CF99-463D-8E5A-156FFE3458B9}">
      <dgm:prSet/>
      <dgm:spPr/>
      <dgm:t>
        <a:bodyPr/>
        <a:lstStyle/>
        <a:p>
          <a:endParaRPr lang="en-US">
            <a:latin typeface="Lora" pitchFamily="2" charset="77"/>
          </a:endParaRPr>
        </a:p>
      </dgm:t>
    </dgm:pt>
    <dgm:pt modelId="{2287C538-5725-684B-8573-9B361BEC275E}" type="pres">
      <dgm:prSet presAssocID="{650FFA84-D3A1-496E-92F4-5D165D7C8F04}" presName="linear" presStyleCnt="0">
        <dgm:presLayoutVars>
          <dgm:animLvl val="lvl"/>
          <dgm:resizeHandles val="exact"/>
        </dgm:presLayoutVars>
      </dgm:prSet>
      <dgm:spPr/>
    </dgm:pt>
    <dgm:pt modelId="{F8D230FF-38C4-3842-9BEC-5293613E0D0B}" type="pres">
      <dgm:prSet presAssocID="{34EA4A91-6C45-4B44-A57D-6EE28035EFCD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FCBBD390-93D6-4E46-8B18-DCF4EF6D02D6}" type="pres">
      <dgm:prSet presAssocID="{4BFB85FB-9925-4FAC-9964-29D2AFDF712C}" presName="spacer" presStyleCnt="0"/>
      <dgm:spPr/>
    </dgm:pt>
    <dgm:pt modelId="{FA7DE02F-C4A9-DB4E-9292-A1F071C8AF74}" type="pres">
      <dgm:prSet presAssocID="{CAC0824B-F02D-284E-A71B-9EAF1D28D839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251A6DDE-D1CD-F84C-91F4-9FC0AD9640C5}" type="pres">
      <dgm:prSet presAssocID="{B8BE92AC-ECA6-BD4B-B15C-92C4600193B8}" presName="spacer" presStyleCnt="0"/>
      <dgm:spPr/>
    </dgm:pt>
    <dgm:pt modelId="{C5BC3655-85A0-EE49-A59D-F30A97CC1B17}" type="pres">
      <dgm:prSet presAssocID="{6D11BC11-7B39-4188-98DB-B06497744355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9ADA2166-2DE3-2F4F-A2FB-A09765000E6A}" type="pres">
      <dgm:prSet presAssocID="{34BD97CB-8EAD-4642-837E-448CCFD418BF}" presName="spacer" presStyleCnt="0"/>
      <dgm:spPr/>
    </dgm:pt>
    <dgm:pt modelId="{52015A16-2BD8-F34D-B500-A17A0AA2EA08}" type="pres">
      <dgm:prSet presAssocID="{CB5D9EF0-9EC9-4049-A2D9-68F5FA8DD67E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99D7CCE0-3B51-B941-9092-B8B7691FA811}" type="pres">
      <dgm:prSet presAssocID="{BDF2A0EE-153E-4EF5-AF50-B614082FAF8E}" presName="spacer" presStyleCnt="0"/>
      <dgm:spPr/>
    </dgm:pt>
    <dgm:pt modelId="{9BB7F828-EE47-5445-9F36-8940105A2620}" type="pres">
      <dgm:prSet presAssocID="{2393B036-5EC4-48E9-9FDC-D3A2CE4F437A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92EBF9EB-21E2-8045-A532-0F397613EAAE}" type="pres">
      <dgm:prSet presAssocID="{62F721EB-98FE-486E-8A85-F9FEAE381B7B}" presName="spacer" presStyleCnt="0"/>
      <dgm:spPr/>
    </dgm:pt>
    <dgm:pt modelId="{A3AFD32E-7BF1-BC44-9B2F-F66CDA63A1B7}" type="pres">
      <dgm:prSet presAssocID="{E04E259D-8784-45B3-803A-98F280933F0F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8973FAA0-1EE6-424A-B2EE-3CB4997A7E9B}" type="pres">
      <dgm:prSet presAssocID="{8559E979-4E6D-42F0-BE19-9ECD5274DDEF}" presName="spacer" presStyleCnt="0"/>
      <dgm:spPr/>
    </dgm:pt>
    <dgm:pt modelId="{E09AAF6A-8C76-6A49-82C2-6A4EB3A3B8A4}" type="pres">
      <dgm:prSet presAssocID="{E213104E-098B-4D74-A43B-A9C1FE41AF7D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1B7E959D-F07B-A64C-BB89-7EBB738534BF}" type="pres">
      <dgm:prSet presAssocID="{223743EE-1BFB-49E9-8864-7B1067764140}" presName="spacer" presStyleCnt="0"/>
      <dgm:spPr/>
    </dgm:pt>
    <dgm:pt modelId="{CC4A3F0B-9858-9048-BE51-3B4D9A3FE526}" type="pres">
      <dgm:prSet presAssocID="{2B057FC0-D2B0-47CC-A7E1-FF0E8F2C8B40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71B2CA0D-584D-4FF7-AF6F-5F5F7A2EB2D0}" srcId="{650FFA84-D3A1-496E-92F4-5D165D7C8F04}" destId="{2393B036-5EC4-48E9-9FDC-D3A2CE4F437A}" srcOrd="4" destOrd="0" parTransId="{D882F288-6BBE-4F9E-8482-1C5269E14B60}" sibTransId="{62F721EB-98FE-486E-8A85-F9FEAE381B7B}"/>
    <dgm:cxn modelId="{AE6D0311-CF99-463D-8E5A-156FFE3458B9}" srcId="{650FFA84-D3A1-496E-92F4-5D165D7C8F04}" destId="{2B057FC0-D2B0-47CC-A7E1-FF0E8F2C8B40}" srcOrd="7" destOrd="0" parTransId="{D900BACF-1185-42BD-9E6A-7EF1194AF7F9}" sibTransId="{B4109E85-2E68-4B32-91D0-85D40CE1BDE0}"/>
    <dgm:cxn modelId="{E644C212-5B40-F548-8EDB-271BBCA2DFE3}" type="presOf" srcId="{E04E259D-8784-45B3-803A-98F280933F0F}" destId="{A3AFD32E-7BF1-BC44-9B2F-F66CDA63A1B7}" srcOrd="0" destOrd="0" presId="urn:microsoft.com/office/officeart/2005/8/layout/vList2"/>
    <dgm:cxn modelId="{5C6E0624-4E94-4EB5-8E04-DF2820464730}" srcId="{650FFA84-D3A1-496E-92F4-5D165D7C8F04}" destId="{E213104E-098B-4D74-A43B-A9C1FE41AF7D}" srcOrd="6" destOrd="0" parTransId="{730A5E5A-782B-4A23-B6FA-2BAD3368B573}" sibTransId="{223743EE-1BFB-49E9-8864-7B1067764140}"/>
    <dgm:cxn modelId="{51A25432-2FF3-6443-833F-A71FA673A555}" type="presOf" srcId="{2B057FC0-D2B0-47CC-A7E1-FF0E8F2C8B40}" destId="{CC4A3F0B-9858-9048-BE51-3B4D9A3FE526}" srcOrd="0" destOrd="0" presId="urn:microsoft.com/office/officeart/2005/8/layout/vList2"/>
    <dgm:cxn modelId="{0D146533-6A85-1242-9838-F434EB257753}" type="presOf" srcId="{CB5D9EF0-9EC9-4049-A2D9-68F5FA8DD67E}" destId="{52015A16-2BD8-F34D-B500-A17A0AA2EA08}" srcOrd="0" destOrd="0" presId="urn:microsoft.com/office/officeart/2005/8/layout/vList2"/>
    <dgm:cxn modelId="{D51A7264-2BC7-ED47-A29A-FFA06697144F}" type="presOf" srcId="{650FFA84-D3A1-496E-92F4-5D165D7C8F04}" destId="{2287C538-5725-684B-8573-9B361BEC275E}" srcOrd="0" destOrd="0" presId="urn:microsoft.com/office/officeart/2005/8/layout/vList2"/>
    <dgm:cxn modelId="{FFBEA667-8728-4F8A-9A0E-4007CC8E6080}" srcId="{650FFA84-D3A1-496E-92F4-5D165D7C8F04}" destId="{CB5D9EF0-9EC9-4049-A2D9-68F5FA8DD67E}" srcOrd="3" destOrd="0" parTransId="{1DFF2BAC-B0AF-4DC7-9AFA-33F80066C5DC}" sibTransId="{BDF2A0EE-153E-4EF5-AF50-B614082FAF8E}"/>
    <dgm:cxn modelId="{BE789779-887A-1044-AF42-85DC9E175FA8}" type="presOf" srcId="{34EA4A91-6C45-4B44-A57D-6EE28035EFCD}" destId="{F8D230FF-38C4-3842-9BEC-5293613E0D0B}" srcOrd="0" destOrd="0" presId="urn:microsoft.com/office/officeart/2005/8/layout/vList2"/>
    <dgm:cxn modelId="{E57F8B7A-4793-4911-BD9F-687D09A69003}" srcId="{650FFA84-D3A1-496E-92F4-5D165D7C8F04}" destId="{34EA4A91-6C45-4B44-A57D-6EE28035EFCD}" srcOrd="0" destOrd="0" parTransId="{02ACFACD-4416-492F-9971-68ED6CB74672}" sibTransId="{4BFB85FB-9925-4FAC-9964-29D2AFDF712C}"/>
    <dgm:cxn modelId="{BACEE17D-D346-274D-8458-69D2D442FE87}" srcId="{650FFA84-D3A1-496E-92F4-5D165D7C8F04}" destId="{CAC0824B-F02D-284E-A71B-9EAF1D28D839}" srcOrd="1" destOrd="0" parTransId="{EDD3A439-0706-2E4F-B5FE-53D9EC800201}" sibTransId="{B8BE92AC-ECA6-BD4B-B15C-92C4600193B8}"/>
    <dgm:cxn modelId="{80025A92-0A75-F748-8BBC-27A401BE39B2}" type="presOf" srcId="{2393B036-5EC4-48E9-9FDC-D3A2CE4F437A}" destId="{9BB7F828-EE47-5445-9F36-8940105A2620}" srcOrd="0" destOrd="0" presId="urn:microsoft.com/office/officeart/2005/8/layout/vList2"/>
    <dgm:cxn modelId="{875FA3CC-668C-4004-8FCC-CC6C445DBD1E}" srcId="{650FFA84-D3A1-496E-92F4-5D165D7C8F04}" destId="{E04E259D-8784-45B3-803A-98F280933F0F}" srcOrd="5" destOrd="0" parTransId="{CB406CAB-9DC8-49E9-A695-DF86A77AADD8}" sibTransId="{8559E979-4E6D-42F0-BE19-9ECD5274DDEF}"/>
    <dgm:cxn modelId="{049D16D6-F1DD-FA4E-A639-E854B79C8FBA}" type="presOf" srcId="{CAC0824B-F02D-284E-A71B-9EAF1D28D839}" destId="{FA7DE02F-C4A9-DB4E-9292-A1F071C8AF74}" srcOrd="0" destOrd="0" presId="urn:microsoft.com/office/officeart/2005/8/layout/vList2"/>
    <dgm:cxn modelId="{7F2B08D9-3CF9-0041-AAC6-64F55135ADEC}" type="presOf" srcId="{E213104E-098B-4D74-A43B-A9C1FE41AF7D}" destId="{E09AAF6A-8C76-6A49-82C2-6A4EB3A3B8A4}" srcOrd="0" destOrd="0" presId="urn:microsoft.com/office/officeart/2005/8/layout/vList2"/>
    <dgm:cxn modelId="{1ADD69F6-24CF-436B-837E-521BE9D621C4}" srcId="{650FFA84-D3A1-496E-92F4-5D165D7C8F04}" destId="{6D11BC11-7B39-4188-98DB-B06497744355}" srcOrd="2" destOrd="0" parTransId="{2E4F42EF-9714-44C7-93EE-85B7B22F5D97}" sibTransId="{34BD97CB-8EAD-4642-837E-448CCFD418BF}"/>
    <dgm:cxn modelId="{127C30FF-4938-3143-BB10-85D19CAA9041}" type="presOf" srcId="{6D11BC11-7B39-4188-98DB-B06497744355}" destId="{C5BC3655-85A0-EE49-A59D-F30A97CC1B17}" srcOrd="0" destOrd="0" presId="urn:microsoft.com/office/officeart/2005/8/layout/vList2"/>
    <dgm:cxn modelId="{EB64C2C0-799F-A641-A988-CAB74E0225EC}" type="presParOf" srcId="{2287C538-5725-684B-8573-9B361BEC275E}" destId="{F8D230FF-38C4-3842-9BEC-5293613E0D0B}" srcOrd="0" destOrd="0" presId="urn:microsoft.com/office/officeart/2005/8/layout/vList2"/>
    <dgm:cxn modelId="{CA382533-469B-EC43-87F7-4405B1C40F9B}" type="presParOf" srcId="{2287C538-5725-684B-8573-9B361BEC275E}" destId="{FCBBD390-93D6-4E46-8B18-DCF4EF6D02D6}" srcOrd="1" destOrd="0" presId="urn:microsoft.com/office/officeart/2005/8/layout/vList2"/>
    <dgm:cxn modelId="{FD90A33B-5FB1-F54B-97AD-251390C42402}" type="presParOf" srcId="{2287C538-5725-684B-8573-9B361BEC275E}" destId="{FA7DE02F-C4A9-DB4E-9292-A1F071C8AF74}" srcOrd="2" destOrd="0" presId="urn:microsoft.com/office/officeart/2005/8/layout/vList2"/>
    <dgm:cxn modelId="{917B2B74-86BD-974B-8BD6-96698750382C}" type="presParOf" srcId="{2287C538-5725-684B-8573-9B361BEC275E}" destId="{251A6DDE-D1CD-F84C-91F4-9FC0AD9640C5}" srcOrd="3" destOrd="0" presId="urn:microsoft.com/office/officeart/2005/8/layout/vList2"/>
    <dgm:cxn modelId="{FBD0C49A-69A9-F349-8100-366A4BE37B4E}" type="presParOf" srcId="{2287C538-5725-684B-8573-9B361BEC275E}" destId="{C5BC3655-85A0-EE49-A59D-F30A97CC1B17}" srcOrd="4" destOrd="0" presId="urn:microsoft.com/office/officeart/2005/8/layout/vList2"/>
    <dgm:cxn modelId="{158080A9-FA29-C644-B2C0-70C3C5C87169}" type="presParOf" srcId="{2287C538-5725-684B-8573-9B361BEC275E}" destId="{9ADA2166-2DE3-2F4F-A2FB-A09765000E6A}" srcOrd="5" destOrd="0" presId="urn:microsoft.com/office/officeart/2005/8/layout/vList2"/>
    <dgm:cxn modelId="{8AA1A278-F068-B946-A552-0009755E50FA}" type="presParOf" srcId="{2287C538-5725-684B-8573-9B361BEC275E}" destId="{52015A16-2BD8-F34D-B500-A17A0AA2EA08}" srcOrd="6" destOrd="0" presId="urn:microsoft.com/office/officeart/2005/8/layout/vList2"/>
    <dgm:cxn modelId="{FDAD9A42-F2A0-D34B-879C-5B051D49BB68}" type="presParOf" srcId="{2287C538-5725-684B-8573-9B361BEC275E}" destId="{99D7CCE0-3B51-B941-9092-B8B7691FA811}" srcOrd="7" destOrd="0" presId="urn:microsoft.com/office/officeart/2005/8/layout/vList2"/>
    <dgm:cxn modelId="{AFAA7C87-4E99-274B-887F-F4B9AE135231}" type="presParOf" srcId="{2287C538-5725-684B-8573-9B361BEC275E}" destId="{9BB7F828-EE47-5445-9F36-8940105A2620}" srcOrd="8" destOrd="0" presId="urn:microsoft.com/office/officeart/2005/8/layout/vList2"/>
    <dgm:cxn modelId="{ED0C8BD9-5205-CA44-A683-46B7CA731186}" type="presParOf" srcId="{2287C538-5725-684B-8573-9B361BEC275E}" destId="{92EBF9EB-21E2-8045-A532-0F397613EAAE}" srcOrd="9" destOrd="0" presId="urn:microsoft.com/office/officeart/2005/8/layout/vList2"/>
    <dgm:cxn modelId="{85AAA46F-98EE-5B4B-B8F8-C4B5D652F4D9}" type="presParOf" srcId="{2287C538-5725-684B-8573-9B361BEC275E}" destId="{A3AFD32E-7BF1-BC44-9B2F-F66CDA63A1B7}" srcOrd="10" destOrd="0" presId="urn:microsoft.com/office/officeart/2005/8/layout/vList2"/>
    <dgm:cxn modelId="{0DC11D05-78A7-A741-A520-D506FA881CB2}" type="presParOf" srcId="{2287C538-5725-684B-8573-9B361BEC275E}" destId="{8973FAA0-1EE6-424A-B2EE-3CB4997A7E9B}" srcOrd="11" destOrd="0" presId="urn:microsoft.com/office/officeart/2005/8/layout/vList2"/>
    <dgm:cxn modelId="{B7730408-D64C-C342-8D54-74463D333065}" type="presParOf" srcId="{2287C538-5725-684B-8573-9B361BEC275E}" destId="{E09AAF6A-8C76-6A49-82C2-6A4EB3A3B8A4}" srcOrd="12" destOrd="0" presId="urn:microsoft.com/office/officeart/2005/8/layout/vList2"/>
    <dgm:cxn modelId="{BD4262BE-4D01-BB43-AC4D-186F4D1C6567}" type="presParOf" srcId="{2287C538-5725-684B-8573-9B361BEC275E}" destId="{1B7E959D-F07B-A64C-BB89-7EBB738534BF}" srcOrd="13" destOrd="0" presId="urn:microsoft.com/office/officeart/2005/8/layout/vList2"/>
    <dgm:cxn modelId="{FF62881B-9BE8-1040-9B70-C5A0F4CB86E3}" type="presParOf" srcId="{2287C538-5725-684B-8573-9B361BEC275E}" destId="{CC4A3F0B-9858-9048-BE51-3B4D9A3FE526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6AF700-88EB-CA45-8A3D-C0526970AD5D}">
      <dsp:nvSpPr>
        <dsp:cNvPr id="0" name=""/>
        <dsp:cNvSpPr/>
      </dsp:nvSpPr>
      <dsp:spPr>
        <a:xfrm>
          <a:off x="167445" y="2011"/>
          <a:ext cx="3616351" cy="21698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Lora" pitchFamily="2" charset="77"/>
              <a:ea typeface="Lato" panose="020F0502020204030203" pitchFamily="34" charset="0"/>
              <a:cs typeface="Lato" panose="020F0502020204030203" pitchFamily="34" charset="0"/>
            </a:rPr>
            <a:t>Comprehensive tool to compare integration policies (2007-2023)</a:t>
          </a:r>
        </a:p>
      </dsp:txBody>
      <dsp:txXfrm>
        <a:off x="167445" y="2011"/>
        <a:ext cx="3616351" cy="2169810"/>
      </dsp:txXfrm>
    </dsp:sp>
    <dsp:sp modelId="{DBDDFE7B-3CA6-2C45-AFB4-98DC300B516C}">
      <dsp:nvSpPr>
        <dsp:cNvPr id="0" name=""/>
        <dsp:cNvSpPr/>
      </dsp:nvSpPr>
      <dsp:spPr>
        <a:xfrm>
          <a:off x="4145431" y="2011"/>
          <a:ext cx="3616351" cy="21698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Lora" pitchFamily="2" charset="77"/>
              <a:ea typeface="Lato" panose="020F0502020204030203" pitchFamily="34" charset="0"/>
              <a:cs typeface="Lato" panose="020F0502020204030203" pitchFamily="34" charset="0"/>
            </a:rPr>
            <a:t>Thematic scope across </a:t>
          </a:r>
          <a:br>
            <a:rPr lang="en-US" sz="2200" kern="1200" dirty="0">
              <a:latin typeface="Lora" pitchFamily="2" charset="77"/>
              <a:ea typeface="Lato" panose="020F0502020204030203" pitchFamily="34" charset="0"/>
              <a:cs typeface="Lato" panose="020F0502020204030203" pitchFamily="34" charset="0"/>
            </a:rPr>
          </a:br>
          <a:r>
            <a:rPr lang="en-US" sz="2200" kern="1200" dirty="0">
              <a:latin typeface="Lora" pitchFamily="2" charset="77"/>
              <a:ea typeface="Lato" panose="020F0502020204030203" pitchFamily="34" charset="0"/>
              <a:cs typeface="Lato" panose="020F0502020204030203" pitchFamily="34" charset="0"/>
            </a:rPr>
            <a:t>8 policy areas</a:t>
          </a:r>
        </a:p>
      </dsp:txBody>
      <dsp:txXfrm>
        <a:off x="4145431" y="2011"/>
        <a:ext cx="3616351" cy="2169810"/>
      </dsp:txXfrm>
    </dsp:sp>
    <dsp:sp modelId="{7686FFB1-BAFB-274E-BFB2-C6B00CFA48F4}">
      <dsp:nvSpPr>
        <dsp:cNvPr id="0" name=""/>
        <dsp:cNvSpPr/>
      </dsp:nvSpPr>
      <dsp:spPr>
        <a:xfrm>
          <a:off x="8123418" y="2011"/>
          <a:ext cx="3616351" cy="21698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Lora" pitchFamily="2" charset="77"/>
              <a:ea typeface="Lato" panose="020F0502020204030203" pitchFamily="34" charset="0"/>
              <a:cs typeface="Lato" panose="020F0502020204030203" pitchFamily="34" charset="0"/>
            </a:rPr>
            <a:t>Target group: international migrants (non-citizens): migrant workers, family reunited migrants, permanent residents</a:t>
          </a:r>
        </a:p>
      </dsp:txBody>
      <dsp:txXfrm>
        <a:off x="8123418" y="2011"/>
        <a:ext cx="3616351" cy="2169810"/>
      </dsp:txXfrm>
    </dsp:sp>
    <dsp:sp modelId="{15139B88-B007-E549-A005-62C184F8DA82}">
      <dsp:nvSpPr>
        <dsp:cNvPr id="0" name=""/>
        <dsp:cNvSpPr/>
      </dsp:nvSpPr>
      <dsp:spPr>
        <a:xfrm>
          <a:off x="167445" y="2533457"/>
          <a:ext cx="3616351" cy="21698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Lora" pitchFamily="2" charset="77"/>
              <a:ea typeface="Lato" panose="020F0502020204030203" pitchFamily="34" charset="0"/>
              <a:cs typeface="Lato" panose="020F0502020204030203" pitchFamily="34" charset="0"/>
            </a:rPr>
            <a:t>Geographic scope (52 countries in 2019)</a:t>
          </a:r>
        </a:p>
      </dsp:txBody>
      <dsp:txXfrm>
        <a:off x="167445" y="2533457"/>
        <a:ext cx="3616351" cy="2169810"/>
      </dsp:txXfrm>
    </dsp:sp>
    <dsp:sp modelId="{23408327-9499-BA44-A655-B0DE85D53727}">
      <dsp:nvSpPr>
        <dsp:cNvPr id="0" name=""/>
        <dsp:cNvSpPr/>
      </dsp:nvSpPr>
      <dsp:spPr>
        <a:xfrm>
          <a:off x="4145431" y="2533457"/>
          <a:ext cx="3616351" cy="21698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Lora" pitchFamily="2" charset="77"/>
              <a:ea typeface="Lato" panose="020F0502020204030203" pitchFamily="34" charset="0"/>
              <a:cs typeface="Lato" panose="020F0502020204030203" pitchFamily="34" charset="0"/>
            </a:rPr>
            <a:t>Methodology with national experts &amp; checks over 58 Indicators</a:t>
          </a:r>
        </a:p>
      </dsp:txBody>
      <dsp:txXfrm>
        <a:off x="4145431" y="2533457"/>
        <a:ext cx="3616351" cy="2169810"/>
      </dsp:txXfrm>
    </dsp:sp>
    <dsp:sp modelId="{B55675EB-E992-4548-B510-075F4B4E4C64}">
      <dsp:nvSpPr>
        <dsp:cNvPr id="0" name=""/>
        <dsp:cNvSpPr/>
      </dsp:nvSpPr>
      <dsp:spPr>
        <a:xfrm>
          <a:off x="8123418" y="2533457"/>
          <a:ext cx="3616351" cy="21698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Lora" pitchFamily="2" charset="77"/>
              <a:ea typeface="Lato" panose="020F0502020204030203" pitchFamily="34" charset="0"/>
              <a:cs typeface="Lato" panose="020F0502020204030203" pitchFamily="34" charset="0"/>
            </a:rPr>
            <a:t>Most cited international benchmark by policymakers, NGOs, media &amp; research</a:t>
          </a:r>
        </a:p>
      </dsp:txBody>
      <dsp:txXfrm>
        <a:off x="8123418" y="2533457"/>
        <a:ext cx="3616351" cy="21698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D230FF-38C4-3842-9BEC-5293613E0D0B}">
      <dsp:nvSpPr>
        <dsp:cNvPr id="0" name=""/>
        <dsp:cNvSpPr/>
      </dsp:nvSpPr>
      <dsp:spPr>
        <a:xfrm>
          <a:off x="0" y="907"/>
          <a:ext cx="11344041" cy="7094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>
              <a:latin typeface="Lora" pitchFamily="2" charset="77"/>
            </a:rPr>
            <a:t>Some progress in most areas</a:t>
          </a:r>
          <a:r>
            <a:rPr lang="en-GB" sz="1900" kern="1200" dirty="0">
              <a:latin typeface="Lora" pitchFamily="2" charset="77"/>
            </a:rPr>
            <a:t>: Progress in overall integration frameworks (+ 3 points)</a:t>
          </a:r>
          <a:endParaRPr lang="en-US" sz="1900" kern="1200" dirty="0">
            <a:latin typeface="Lora" pitchFamily="2" charset="77"/>
          </a:endParaRPr>
        </a:p>
      </dsp:txBody>
      <dsp:txXfrm>
        <a:off x="34634" y="35541"/>
        <a:ext cx="11274773" cy="640210"/>
      </dsp:txXfrm>
    </dsp:sp>
    <dsp:sp modelId="{FA7DE02F-C4A9-DB4E-9292-A1F071C8AF74}">
      <dsp:nvSpPr>
        <dsp:cNvPr id="0" name=""/>
        <dsp:cNvSpPr/>
      </dsp:nvSpPr>
      <dsp:spPr>
        <a:xfrm>
          <a:off x="0" y="723492"/>
          <a:ext cx="11344041" cy="7094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Lora" pitchFamily="2" charset="77"/>
            </a:rPr>
            <a:t>Integration policies in the 27 EU (+ Canada &amp; </a:t>
          </a:r>
          <a:r>
            <a:rPr lang="en-US" sz="1900" b="0" kern="1200" dirty="0">
              <a:latin typeface="Lora" pitchFamily="2" charset="0"/>
            </a:rPr>
            <a:t>Türkiye</a:t>
          </a:r>
          <a:r>
            <a:rPr lang="en-US" sz="1900" kern="1200" dirty="0">
              <a:latin typeface="Lora" pitchFamily="2" charset="77"/>
            </a:rPr>
            <a:t>) countries are, on average, only </a:t>
          </a:r>
          <a:r>
            <a:rPr lang="en-US" sz="1900" b="1" kern="1200" dirty="0">
              <a:latin typeface="Lora" pitchFamily="2" charset="77"/>
            </a:rPr>
            <a:t>halfway </a:t>
          </a:r>
          <a:r>
            <a:rPr lang="en-US" sz="1900" b="1" kern="1200" dirty="0" err="1">
              <a:latin typeface="Lora" pitchFamily="2" charset="77"/>
            </a:rPr>
            <a:t>favourable</a:t>
          </a:r>
          <a:r>
            <a:rPr lang="en-US" sz="1900" b="1" kern="1200" dirty="0">
              <a:latin typeface="Lora" pitchFamily="2" charset="77"/>
            </a:rPr>
            <a:t> </a:t>
          </a:r>
          <a:r>
            <a:rPr lang="en-US" sz="1900" kern="1200" dirty="0">
              <a:latin typeface="Lora" pitchFamily="2" charset="77"/>
            </a:rPr>
            <a:t>(55/100) </a:t>
          </a:r>
        </a:p>
      </dsp:txBody>
      <dsp:txXfrm>
        <a:off x="34634" y="758126"/>
        <a:ext cx="11274773" cy="640210"/>
      </dsp:txXfrm>
    </dsp:sp>
    <dsp:sp modelId="{C5BC3655-85A0-EE49-A59D-F30A97CC1B17}">
      <dsp:nvSpPr>
        <dsp:cNvPr id="0" name=""/>
        <dsp:cNvSpPr/>
      </dsp:nvSpPr>
      <dsp:spPr>
        <a:xfrm>
          <a:off x="0" y="1446076"/>
          <a:ext cx="11344041" cy="7094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>
              <a:latin typeface="Lora" pitchFamily="2" charset="77"/>
            </a:rPr>
            <a:t>Citizenship barriers rising</a:t>
          </a:r>
          <a:r>
            <a:rPr lang="en-GB" sz="1900" kern="1200" dirty="0">
              <a:latin typeface="Lora" pitchFamily="2" charset="77"/>
            </a:rPr>
            <a:t>: Tougher naturalisation requirements</a:t>
          </a:r>
          <a:endParaRPr lang="en-US" sz="1900" kern="1200" dirty="0">
            <a:latin typeface="Lora" pitchFamily="2" charset="77"/>
          </a:endParaRPr>
        </a:p>
      </dsp:txBody>
      <dsp:txXfrm>
        <a:off x="34634" y="1480710"/>
        <a:ext cx="11274773" cy="640210"/>
      </dsp:txXfrm>
    </dsp:sp>
    <dsp:sp modelId="{52015A16-2BD8-F34D-B500-A17A0AA2EA08}">
      <dsp:nvSpPr>
        <dsp:cNvPr id="0" name=""/>
        <dsp:cNvSpPr/>
      </dsp:nvSpPr>
      <dsp:spPr>
        <a:xfrm>
          <a:off x="0" y="2168661"/>
          <a:ext cx="11344041" cy="7094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>
              <a:latin typeface="Lora" pitchFamily="2" charset="77"/>
            </a:rPr>
            <a:t>Political participation stagnant</a:t>
          </a:r>
          <a:r>
            <a:rPr lang="en-GB" sz="1900" kern="1200" dirty="0">
              <a:latin typeface="Lora" pitchFamily="2" charset="77"/>
            </a:rPr>
            <a:t>: No progress in this area</a:t>
          </a:r>
          <a:endParaRPr lang="en-US" sz="1900" kern="1200" dirty="0">
            <a:latin typeface="Lora" pitchFamily="2" charset="77"/>
          </a:endParaRPr>
        </a:p>
      </dsp:txBody>
      <dsp:txXfrm>
        <a:off x="34634" y="2203295"/>
        <a:ext cx="11274773" cy="640210"/>
      </dsp:txXfrm>
    </dsp:sp>
    <dsp:sp modelId="{9BB7F828-EE47-5445-9F36-8940105A2620}">
      <dsp:nvSpPr>
        <dsp:cNvPr id="0" name=""/>
        <dsp:cNvSpPr/>
      </dsp:nvSpPr>
      <dsp:spPr>
        <a:xfrm>
          <a:off x="0" y="2891245"/>
          <a:ext cx="11344041" cy="7094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>
              <a:latin typeface="Lora" pitchFamily="2" charset="77"/>
            </a:rPr>
            <a:t>Education progress</a:t>
          </a:r>
          <a:r>
            <a:rPr lang="en-GB" sz="1900" kern="1200" dirty="0">
              <a:latin typeface="Lora" pitchFamily="2" charset="77"/>
            </a:rPr>
            <a:t>: More support, but uneven across countries</a:t>
          </a:r>
          <a:endParaRPr lang="en-US" sz="1900" kern="1200" dirty="0">
            <a:latin typeface="Lora" pitchFamily="2" charset="77"/>
          </a:endParaRPr>
        </a:p>
      </dsp:txBody>
      <dsp:txXfrm>
        <a:off x="34634" y="2925879"/>
        <a:ext cx="11274773" cy="640210"/>
      </dsp:txXfrm>
    </dsp:sp>
    <dsp:sp modelId="{A3AFD32E-7BF1-BC44-9B2F-F66CDA63A1B7}">
      <dsp:nvSpPr>
        <dsp:cNvPr id="0" name=""/>
        <dsp:cNvSpPr/>
      </dsp:nvSpPr>
      <dsp:spPr>
        <a:xfrm>
          <a:off x="0" y="3613830"/>
          <a:ext cx="11344041" cy="7094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>
              <a:latin typeface="Lora" pitchFamily="2" charset="77"/>
            </a:rPr>
            <a:t>Labour market selectivity</a:t>
          </a:r>
          <a:r>
            <a:rPr lang="en-GB" sz="1900" kern="1200" dirty="0">
              <a:latin typeface="Lora" pitchFamily="2" charset="77"/>
            </a:rPr>
            <a:t>: Inclusive policies mainly target high-skilled migrants</a:t>
          </a:r>
          <a:endParaRPr lang="en-US" sz="1900" kern="1200" dirty="0">
            <a:latin typeface="Lora" pitchFamily="2" charset="77"/>
          </a:endParaRPr>
        </a:p>
      </dsp:txBody>
      <dsp:txXfrm>
        <a:off x="34634" y="3648464"/>
        <a:ext cx="11274773" cy="640210"/>
      </dsp:txXfrm>
    </dsp:sp>
    <dsp:sp modelId="{E09AAF6A-8C76-6A49-82C2-6A4EB3A3B8A4}">
      <dsp:nvSpPr>
        <dsp:cNvPr id="0" name=""/>
        <dsp:cNvSpPr/>
      </dsp:nvSpPr>
      <dsp:spPr>
        <a:xfrm>
          <a:off x="0" y="4336414"/>
          <a:ext cx="11344041" cy="7094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>
              <a:latin typeface="Lora" pitchFamily="2" charset="77"/>
            </a:rPr>
            <a:t>Healthcare access</a:t>
          </a:r>
          <a:r>
            <a:rPr lang="en-GB" sz="1900" kern="1200" dirty="0">
              <a:latin typeface="Lora" pitchFamily="2" charset="77"/>
            </a:rPr>
            <a:t>: Improvements linked to COVID-19 (basic services, translated guidance)</a:t>
          </a:r>
          <a:endParaRPr lang="en-US" sz="1900" kern="1200" dirty="0">
            <a:latin typeface="Lora" pitchFamily="2" charset="77"/>
          </a:endParaRPr>
        </a:p>
      </dsp:txBody>
      <dsp:txXfrm>
        <a:off x="34634" y="4371048"/>
        <a:ext cx="11274773" cy="640210"/>
      </dsp:txXfrm>
    </dsp:sp>
    <dsp:sp modelId="{CC4A3F0B-9858-9048-BE51-3B4D9A3FE526}">
      <dsp:nvSpPr>
        <dsp:cNvPr id="0" name=""/>
        <dsp:cNvSpPr/>
      </dsp:nvSpPr>
      <dsp:spPr>
        <a:xfrm>
          <a:off x="0" y="5058998"/>
          <a:ext cx="11344041" cy="7094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>
              <a:latin typeface="Lora" pitchFamily="2" charset="77"/>
            </a:rPr>
            <a:t>Ukrainian refugees</a:t>
          </a:r>
          <a:r>
            <a:rPr lang="en-GB" sz="1900" kern="1200" dirty="0">
              <a:latin typeface="Lora" pitchFamily="2" charset="77"/>
            </a:rPr>
            <a:t>: New inclusive measures, but limited spillover</a:t>
          </a:r>
          <a:endParaRPr lang="en-US" sz="1900" kern="1200" dirty="0">
            <a:latin typeface="Lora" pitchFamily="2" charset="77"/>
          </a:endParaRPr>
        </a:p>
      </dsp:txBody>
      <dsp:txXfrm>
        <a:off x="34634" y="5093632"/>
        <a:ext cx="11274773" cy="6402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B0DDA-7150-47B5-A303-6EFD8F6DF32A}" type="datetimeFigureOut">
              <a:rPr lang="en-BE" smtClean="0"/>
              <a:t>12/05/2026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36C97-7221-4DD2-B5BA-5450F2B58894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54177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336C97-7221-4DD2-B5BA-5450F2B58894}" type="slidenum">
              <a:rPr lang="en-BE" smtClean="0"/>
              <a:t>7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81809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336C97-7221-4DD2-B5BA-5450F2B58894}" type="slidenum">
              <a:rPr lang="en-BE" smtClean="0"/>
              <a:t>12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154435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9126B-BCD5-4A91-B688-2E099CDD39AB}" type="slidenum">
              <a:rPr lang="en-BE" smtClean="0"/>
              <a:t>32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92071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CAAF3-7924-0D83-EE1E-B8570AD9F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D0FBAE-FFAF-BBDC-12F1-5B6735588D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D8370-52FF-47B6-385F-D96958645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9C6E-1E33-44BA-AD71-F2F1073808A4}" type="datetimeFigureOut">
              <a:rPr lang="en-BE" smtClean="0"/>
              <a:t>12/05/2026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6B20A-114A-0877-AA70-15CD40F71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2823C-0676-8536-7CAD-334B3176B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08C9E-ED0F-49E8-88A1-4E2061E615E3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907992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101D7-9F6F-CA48-72EC-397DBA15B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51D47-D1F6-8489-8948-3AD10D850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29020-673B-F37C-3D38-DBB0F890E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9C6E-1E33-44BA-AD71-F2F1073808A4}" type="datetimeFigureOut">
              <a:rPr lang="en-BE" smtClean="0"/>
              <a:t>12/05/2026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DD16E-5D70-3D05-8AC0-5AAC28589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BC433-C754-3CED-E44D-6D1B6FB3A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08C9E-ED0F-49E8-88A1-4E2061E615E3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18581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ABE1F-8536-0C3D-814D-0A3D5DF49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B90A6-831D-609E-EBD8-5B6591AA0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830A6-D79F-6A36-B3A3-7FE9C2134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9C6E-1E33-44BA-AD71-F2F1073808A4}" type="datetimeFigureOut">
              <a:rPr lang="en-BE" smtClean="0"/>
              <a:t>12/05/2026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5EE70E-59EE-AC27-7729-736103510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D9488-83CF-C38C-8E2C-6FFFD48DC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08C9E-ED0F-49E8-88A1-4E2061E615E3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42338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151CA-96D1-D6BF-95F1-7F0960EAD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8A45A-C0C8-94B4-4957-581154C940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D7A13F-B27F-C152-A91F-C3E1F7A7F4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82D14D-95CF-08EA-C7F4-B7EABB834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9C6E-1E33-44BA-AD71-F2F1073808A4}" type="datetimeFigureOut">
              <a:rPr lang="en-BE" smtClean="0"/>
              <a:t>12/05/2026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689A9B-1AEE-5794-AF42-61828FEE1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AC55F-FC77-FA4E-4F87-5FE23B5AE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08C9E-ED0F-49E8-88A1-4E2061E615E3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931454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6BD6C-8DDC-4C05-E4EB-245523B4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BD555C-BA79-12B6-1D8D-09B7C1C7C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4A1761-DFE0-5557-8816-E08785D5FC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243608-1BBD-7EDC-52FF-A58FED8915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D88FFE-5004-1682-7D1C-2C01D0F5B5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132918-89D4-E7C1-53B0-FCFA05FB1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9C6E-1E33-44BA-AD71-F2F1073808A4}" type="datetimeFigureOut">
              <a:rPr lang="en-BE" smtClean="0"/>
              <a:t>12/05/2026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F03572-3867-695A-9278-A5B1A23B1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E4BDD5-F049-CCD7-B9F5-F172AF512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08C9E-ED0F-49E8-88A1-4E2061E615E3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0597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61CD5-D6A9-E8A3-5494-F3AB100E4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9AB529-20F7-3C47-3128-04D25D0F9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9C6E-1E33-44BA-AD71-F2F1073808A4}" type="datetimeFigureOut">
              <a:rPr lang="en-BE" smtClean="0"/>
              <a:t>12/05/2026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A4A141-81C4-9480-35E9-CE60A33E0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923AED-3AC5-4D54-2581-B0E8B2C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08C9E-ED0F-49E8-88A1-4E2061E615E3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31781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8289B1-BEEE-949F-D793-50BD4C1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9C6E-1E33-44BA-AD71-F2F1073808A4}" type="datetimeFigureOut">
              <a:rPr lang="en-BE" smtClean="0"/>
              <a:t>12/05/2026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C65B30-B87F-ABC7-E3A6-5086834CD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8C5103-79DF-5D98-1614-BB67BD39F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08C9E-ED0F-49E8-88A1-4E2061E615E3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028357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329A0-FC41-EFB2-0170-797A17992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C0F2E-CF28-3756-5419-CCEFFFA5B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8D046-B91C-F64E-B833-830E6A7C0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8D3AE1-1F1E-FFAC-0209-887637EA2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9C6E-1E33-44BA-AD71-F2F1073808A4}" type="datetimeFigureOut">
              <a:rPr lang="en-BE" smtClean="0"/>
              <a:t>12/05/2026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DD8632-8BFE-6349-6588-7E89B29EF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07F7AF-A9A6-14B5-B8F7-06E61F281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08C9E-ED0F-49E8-88A1-4E2061E615E3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60666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048AC-0C41-1C68-E121-A0D0F10A5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F20942-151D-54B3-04A2-E3861540D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249B28-87F3-BDB5-8BF0-144D827F8D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DA044E-0F11-F300-6970-18E1ED90E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9C6E-1E33-44BA-AD71-F2F1073808A4}" type="datetimeFigureOut">
              <a:rPr lang="en-BE" smtClean="0"/>
              <a:t>12/05/2026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5A270B-A538-2C5C-50B9-9A2055AF6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C3799C-14D2-340A-FED1-0987FACCB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08C9E-ED0F-49E8-88A1-4E2061E615E3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82564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E1C7D-933B-C322-025B-2ED59B2D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FE710B-7DB6-B66E-B38E-29E06313B8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B5B57-8B37-C51D-26C2-F1B75E4BE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9C6E-1E33-44BA-AD71-F2F1073808A4}" type="datetimeFigureOut">
              <a:rPr lang="en-BE" smtClean="0"/>
              <a:t>12/05/2026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6FD07-DA1B-8183-8367-B1D10E5C7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59914-D4E1-E277-097A-AAFE32089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08C9E-ED0F-49E8-88A1-4E2061E615E3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1604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A03A37-7FD9-F8BC-6EA7-083507CE85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CE432F-3AAA-E234-B888-2616725FE0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C9D5E-3507-4E7B-F3C1-533021E71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9C6E-1E33-44BA-AD71-F2F1073808A4}" type="datetimeFigureOut">
              <a:rPr lang="en-BE" smtClean="0"/>
              <a:t>12/05/2026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902B3-E924-5417-CFE0-2DFF95C87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1F685-ED89-4897-5FE6-84F971D18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08C9E-ED0F-49E8-88A1-4E2061E615E3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601037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44287F-44BB-5032-8EF2-BD3196F01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7D620-B0CA-3902-4639-17CA93566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325A5-8CAC-5912-E2C9-599908C9B2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E09C6E-1E33-44BA-AD71-F2F1073808A4}" type="datetimeFigureOut">
              <a:rPr lang="en-BE" smtClean="0"/>
              <a:t>12/05/2026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30F3E-BC28-370A-1941-9B40B1B6B2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7698C4-192F-F7DA-57DE-FD3FB7493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008C9E-ED0F-49E8-88A1-4E2061E615E3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556860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1.xml"/><Relationship Id="rId2" Type="http://schemas.microsoft.com/office/2018/10/relationships/comments" Target="../comments/modernComment_112_269F8CEF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8/10/relationships/comments" Target="../comments/modernComment_16C_47227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.jp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microsoft.com/office/2018/10/relationships/comments" Target="../comments/modernComment_174_DCB8DA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>
            <a:extLst>
              <a:ext uri="{FF2B5EF4-FFF2-40B4-BE49-F238E27FC236}">
                <a16:creationId xmlns:a16="http://schemas.microsoft.com/office/drawing/2014/main" id="{E07A0556-96F4-4823-AD3E-B17792CA04B6}"/>
              </a:ext>
            </a:extLst>
          </p:cNvPr>
          <p:cNvSpPr txBox="1">
            <a:spLocks/>
          </p:cNvSpPr>
          <p:nvPr/>
        </p:nvSpPr>
        <p:spPr>
          <a:xfrm>
            <a:off x="1793204" y="4074809"/>
            <a:ext cx="8604891" cy="215054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00" b="1" dirty="0">
                <a:solidFill>
                  <a:srgbClr val="3C6397"/>
                </a:solidFill>
                <a:latin typeface="Lora" pitchFamily="2" charset="0"/>
                <a:ea typeface="Lato" panose="020F0502020204030203" pitchFamily="34" charset="0"/>
                <a:cs typeface="Lato" panose="020F0502020204030203" pitchFamily="34" charset="0"/>
              </a:rPr>
              <a:t>Başak </a:t>
            </a:r>
            <a:r>
              <a:rPr lang="en-US" sz="2600" b="1" dirty="0" err="1">
                <a:solidFill>
                  <a:srgbClr val="3C6397"/>
                </a:solidFill>
                <a:latin typeface="Lora" pitchFamily="2" charset="0"/>
                <a:ea typeface="Lato" panose="020F0502020204030203" pitchFamily="34" charset="0"/>
                <a:cs typeface="Lato" panose="020F0502020204030203" pitchFamily="34" charset="0"/>
              </a:rPr>
              <a:t>Yavçan</a:t>
            </a:r>
            <a:r>
              <a:rPr lang="en-US" sz="2600" b="1" dirty="0">
                <a:solidFill>
                  <a:srgbClr val="3C6397"/>
                </a:solidFill>
                <a:latin typeface="Lora" pitchFamily="2" charset="0"/>
                <a:ea typeface="Lato" panose="020F0502020204030203" pitchFamily="34" charset="0"/>
                <a:cs typeface="Lato" panose="020F0502020204030203" pitchFamily="34" charset="0"/>
              </a:rPr>
              <a:t>, PhD </a:t>
            </a:r>
          </a:p>
          <a:p>
            <a:pPr algn="ctr"/>
            <a:r>
              <a:rPr lang="en-US" sz="2400" dirty="0">
                <a:solidFill>
                  <a:srgbClr val="3C6397"/>
                </a:solidFill>
                <a:latin typeface="Lora" pitchFamily="2" charset="0"/>
                <a:ea typeface="Lato" panose="020F0502020204030203" pitchFamily="34" charset="0"/>
                <a:cs typeface="Lato" panose="020F0502020204030203" pitchFamily="34" charset="0"/>
              </a:rPr>
              <a:t>Head of Research</a:t>
            </a:r>
            <a:br>
              <a:rPr lang="en-US" sz="2400" dirty="0">
                <a:solidFill>
                  <a:srgbClr val="3C6397"/>
                </a:solidFill>
                <a:latin typeface="Lora" pitchFamily="2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2400" dirty="0">
                <a:solidFill>
                  <a:srgbClr val="3C6397"/>
                </a:solidFill>
                <a:latin typeface="Lora" pitchFamily="2" charset="0"/>
                <a:ea typeface="Lato" panose="020F0502020204030203" pitchFamily="34" charset="0"/>
                <a:cs typeface="Lato" panose="020F0502020204030203" pitchFamily="34" charset="0"/>
              </a:rPr>
              <a:t>Migration Policy Group</a:t>
            </a:r>
          </a:p>
          <a:p>
            <a:pPr algn="ctr"/>
            <a:endParaRPr lang="en-US" sz="2400" b="1" dirty="0">
              <a:solidFill>
                <a:srgbClr val="3C6397"/>
              </a:solidFill>
              <a:latin typeface="Lora" pitchFamily="2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dirty="0">
              <a:latin typeface="Ubuntu" pitchFamily="34"/>
            </a:endParaRPr>
          </a:p>
        </p:txBody>
      </p:sp>
      <p:pic>
        <p:nvPicPr>
          <p:cNvPr id="5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661F856E-9B49-4FE5-A1DC-91314F16AC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72"/>
          <a:stretch/>
        </p:blipFill>
        <p:spPr>
          <a:xfrm>
            <a:off x="287362" y="218654"/>
            <a:ext cx="1914423" cy="169481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Rectangle 7" descr="colored rectangle">
            <a:extLst>
              <a:ext uri="{FF2B5EF4-FFF2-40B4-BE49-F238E27FC236}">
                <a16:creationId xmlns:a16="http://schemas.microsoft.com/office/drawing/2014/main" id="{69FE2EEB-C21D-4680-9797-9B0C5C908617}"/>
              </a:ext>
            </a:extLst>
          </p:cNvPr>
          <p:cNvSpPr/>
          <p:nvPr/>
        </p:nvSpPr>
        <p:spPr>
          <a:xfrm>
            <a:off x="-349" y="1687879"/>
            <a:ext cx="12191999" cy="2293811"/>
          </a:xfrm>
          <a:prstGeom prst="rect">
            <a:avLst/>
          </a:prstGeom>
          <a:solidFill>
            <a:srgbClr val="8B8277">
              <a:alpha val="20000"/>
            </a:srgbClr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BE" sz="1800" b="0" i="0" u="none" strike="noStrike" kern="1200" cap="none" spc="0" baseline="0" dirty="0">
              <a:solidFill>
                <a:srgbClr val="C776B3"/>
              </a:solidFill>
              <a:highlight>
                <a:srgbClr val="C776B3"/>
              </a:highlight>
              <a:uFillTx/>
              <a:latin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ABE116-1F8E-4D7F-A52A-FA442E2EB9C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89814" y="1999183"/>
            <a:ext cx="11485525" cy="1524000"/>
          </a:xfrm>
        </p:spPr>
        <p:txBody>
          <a:bodyPr anchor="t">
            <a:normAutofit/>
          </a:bodyPr>
          <a:lstStyle/>
          <a:p>
            <a:pPr lvl="0"/>
            <a:r>
              <a:rPr lang="en-US" sz="4000" b="1" dirty="0">
                <a:solidFill>
                  <a:srgbClr val="C776B3"/>
                </a:solidFill>
                <a:latin typeface="Lora" pitchFamily="2"/>
              </a:rPr>
              <a:t>Unlocking Integration – Enabling Participation</a:t>
            </a:r>
            <a:endParaRPr lang="en-US" sz="4000" dirty="0">
              <a:solidFill>
                <a:srgbClr val="C776B3"/>
              </a:solidFill>
              <a:latin typeface="Lora" pitchFamily="2"/>
            </a:endParaRPr>
          </a:p>
        </p:txBody>
      </p:sp>
      <p:cxnSp>
        <p:nvCxnSpPr>
          <p:cNvPr id="11" name="Straight Connector 5" descr="text divider">
            <a:extLst>
              <a:ext uri="{FF2B5EF4-FFF2-40B4-BE49-F238E27FC236}">
                <a16:creationId xmlns:a16="http://schemas.microsoft.com/office/drawing/2014/main" id="{43E9B82A-BE93-4160-96F1-FC205CFD6B26}"/>
              </a:ext>
            </a:extLst>
          </p:cNvPr>
          <p:cNvCxnSpPr>
            <a:cxnSpLocks/>
          </p:cNvCxnSpPr>
          <p:nvPr/>
        </p:nvCxnSpPr>
        <p:spPr>
          <a:xfrm>
            <a:off x="5703219" y="5476136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2786D9E-BE40-2BC9-76D6-E19350CFD067}"/>
              </a:ext>
            </a:extLst>
          </p:cNvPr>
          <p:cNvSpPr txBox="1"/>
          <p:nvPr/>
        </p:nvSpPr>
        <p:spPr>
          <a:xfrm>
            <a:off x="1704473" y="3297627"/>
            <a:ext cx="95672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C776B3"/>
                </a:solidFill>
                <a:latin typeface="Lora" pitchFamily="2"/>
              </a:rPr>
              <a:t>MIPEX 2025 – A Roadmap for Inclusive Policy in the EU, Canada and Türkiye</a:t>
            </a:r>
            <a:endParaRPr lang="en-BE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7D7748-CD30-F2DA-C32E-0B4612EEBA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624E1F2-8FFA-9C46-8B42-ED647A6287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24421" y="397393"/>
            <a:ext cx="2373388" cy="10901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3FE6D-1212-9AC8-5ED4-B16358D66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4837F2-8361-CA5F-FA98-DE8BBC32D3F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22463" y="2064769"/>
            <a:ext cx="7793633" cy="3856598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BE" dirty="0">
                <a:latin typeface="Lora" pitchFamily="2" charset="0"/>
              </a:rPr>
              <a:t>Importance of Integration Policies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BE" dirty="0">
                <a:latin typeface="Lora" pitchFamily="2" charset="0"/>
              </a:rPr>
              <a:t>Introducing MIPEX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BE" dirty="0">
                <a:latin typeface="Lora" pitchFamily="2" charset="0"/>
              </a:rPr>
              <a:t>Comparative Results, Preliminary Findings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BE" dirty="0">
                <a:latin typeface="Lora" pitchFamily="2" charset="0"/>
              </a:rPr>
              <a:t>Higlights on the policy dimensions of integration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BE" dirty="0">
                <a:latin typeface="Lora" pitchFamily="2" charset="0"/>
              </a:rPr>
              <a:t>Conclusions</a:t>
            </a:r>
          </a:p>
        </p:txBody>
      </p:sp>
      <p:cxnSp>
        <p:nvCxnSpPr>
          <p:cNvPr id="9" name="Straight Connector 5" descr="text divider">
            <a:extLst>
              <a:ext uri="{FF2B5EF4-FFF2-40B4-BE49-F238E27FC236}">
                <a16:creationId xmlns:a16="http://schemas.microsoft.com/office/drawing/2014/main" id="{27CD05FD-63CF-4317-439E-746728C3BA39}"/>
              </a:ext>
            </a:extLst>
          </p:cNvPr>
          <p:cNvCxnSpPr/>
          <p:nvPr/>
        </p:nvCxnSpPr>
        <p:spPr>
          <a:xfrm>
            <a:off x="443042" y="1612718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sp>
        <p:nvSpPr>
          <p:cNvPr id="10" name="Subtitle 2">
            <a:extLst>
              <a:ext uri="{FF2B5EF4-FFF2-40B4-BE49-F238E27FC236}">
                <a16:creationId xmlns:a16="http://schemas.microsoft.com/office/drawing/2014/main" id="{15B6797C-4FEC-AF62-EED7-36EE29B33F6B}"/>
              </a:ext>
            </a:extLst>
          </p:cNvPr>
          <p:cNvSpPr txBox="1">
            <a:spLocks/>
          </p:cNvSpPr>
          <p:nvPr/>
        </p:nvSpPr>
        <p:spPr>
          <a:xfrm>
            <a:off x="-384812" y="848142"/>
            <a:ext cx="2903224" cy="7645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800" b="1" dirty="0" err="1">
                <a:latin typeface="Lora" pitchFamily="2" charset="0"/>
              </a:rPr>
              <a:t>Outline</a:t>
            </a:r>
            <a:endParaRPr lang="fr-FR" sz="2800" b="1" dirty="0">
              <a:latin typeface="Lora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AAB99E-726F-09E3-E800-0EF577684F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089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AD0A91E-9872-469F-B176-DF8345EF40E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4731" y="1612717"/>
            <a:ext cx="11059918" cy="4896031"/>
          </a:xfrm>
        </p:spPr>
        <p:txBody>
          <a:bodyPr>
            <a:normAutofit/>
          </a:bodyPr>
          <a:lstStyle/>
          <a:p>
            <a:pPr marL="546100" lvl="0" indent="-3175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BE" altLang="en-BE" sz="2800" dirty="0">
                <a:latin typeface="Lora" pitchFamily="2" charset="77"/>
              </a:rPr>
              <a:t>Foster a </a:t>
            </a:r>
            <a:r>
              <a:rPr lang="en-BE" altLang="en-BE" sz="2800" b="1" dirty="0">
                <a:latin typeface="Lora" pitchFamily="2" charset="77"/>
              </a:rPr>
              <a:t>virtuous cycle</a:t>
            </a:r>
            <a:r>
              <a:rPr lang="en-BE" altLang="en-BE" sz="2800" dirty="0">
                <a:latin typeface="Lora" pitchFamily="2" charset="77"/>
              </a:rPr>
              <a:t> of inclusion → openness, respect, engagement</a:t>
            </a:r>
          </a:p>
          <a:p>
            <a:pPr marL="546100" lvl="0" indent="-3175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BE" altLang="en-BE" sz="2800" dirty="0">
                <a:latin typeface="Lora" pitchFamily="2" charset="77"/>
              </a:rPr>
              <a:t>Reduce prejudice, strengthen trust, and improve public perceptions of migrants</a:t>
            </a:r>
          </a:p>
          <a:p>
            <a:pPr marL="546100" lvl="0" indent="-3175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BE" altLang="en-BE" sz="2800" b="1" dirty="0">
                <a:latin typeface="Lora" pitchFamily="2" charset="77"/>
              </a:rPr>
              <a:t>Address inequalities</a:t>
            </a:r>
            <a:r>
              <a:rPr lang="en-BE" altLang="en-BE" sz="2800" dirty="0">
                <a:latin typeface="Lora" pitchFamily="2" charset="77"/>
              </a:rPr>
              <a:t>:</a:t>
            </a:r>
          </a:p>
          <a:p>
            <a:pPr marL="1003300" lvl="2" indent="-3175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BE" altLang="en-BE" sz="2200" dirty="0">
                <a:latin typeface="Lora" pitchFamily="2" charset="77"/>
              </a:rPr>
              <a:t>Health: migrant-friendly policies improve access &amp; reduce unmet needs</a:t>
            </a:r>
          </a:p>
          <a:p>
            <a:pPr marL="1003300" lvl="2" indent="-3175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BE" altLang="en-BE" sz="2200" dirty="0">
                <a:latin typeface="Lora" pitchFamily="2" charset="77"/>
              </a:rPr>
              <a:t>Labour: targeted measures help low-educated migrants overcome barriers</a:t>
            </a:r>
          </a:p>
          <a:p>
            <a:pPr marL="1003300" lvl="2" indent="-3175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BE" altLang="en-BE" sz="2200" dirty="0">
                <a:latin typeface="Lora" pitchFamily="2" charset="77"/>
              </a:rPr>
              <a:t>Family: restrictive reunification disproportionately harms vulnerable groups</a:t>
            </a:r>
          </a:p>
          <a:p>
            <a:pPr marL="546100" lvl="0" indent="-3175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BE" altLang="en-BE" sz="2800" b="1" dirty="0">
                <a:latin typeface="Lora" pitchFamily="2" charset="77"/>
              </a:rPr>
              <a:t>Shape belonging &amp; participation</a:t>
            </a:r>
            <a:r>
              <a:rPr lang="en-BE" altLang="en-BE" sz="2800" dirty="0">
                <a:latin typeface="Lora" pitchFamily="2" charset="77"/>
              </a:rPr>
              <a:t>:</a:t>
            </a:r>
          </a:p>
          <a:p>
            <a:pPr marL="1003300" lvl="2" indent="-3175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BE" altLang="en-BE" sz="2200" dirty="0">
                <a:latin typeface="Lora" pitchFamily="2" charset="77"/>
              </a:rPr>
              <a:t>Citizenship rules influence sense of identity &amp; naturalisation rates</a:t>
            </a:r>
          </a:p>
          <a:p>
            <a:pPr marL="1003300" lvl="2" indent="-3175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BE" altLang="en-BE" sz="2200" dirty="0">
                <a:latin typeface="Lora" pitchFamily="2" charset="77"/>
              </a:rPr>
              <a:t>Inclusive political participation boosts trust &amp; democratic engagement</a:t>
            </a:r>
          </a:p>
          <a:p>
            <a:pPr algn="l"/>
            <a:endParaRPr lang="en-GB" dirty="0">
              <a:latin typeface="Lora" pitchFamily="2" charset="77"/>
            </a:endParaRPr>
          </a:p>
        </p:txBody>
      </p:sp>
      <p:cxnSp>
        <p:nvCxnSpPr>
          <p:cNvPr id="9" name="Straight Connector 5" descr="text divider">
            <a:extLst>
              <a:ext uri="{FF2B5EF4-FFF2-40B4-BE49-F238E27FC236}">
                <a16:creationId xmlns:a16="http://schemas.microsoft.com/office/drawing/2014/main" id="{BAA351F0-EC53-4426-8550-1AAFE51795D0}"/>
              </a:ext>
            </a:extLst>
          </p:cNvPr>
          <p:cNvCxnSpPr/>
          <p:nvPr/>
        </p:nvCxnSpPr>
        <p:spPr>
          <a:xfrm>
            <a:off x="443042" y="1612718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sp>
        <p:nvSpPr>
          <p:cNvPr id="10" name="Subtitle 2">
            <a:extLst>
              <a:ext uri="{FF2B5EF4-FFF2-40B4-BE49-F238E27FC236}">
                <a16:creationId xmlns:a16="http://schemas.microsoft.com/office/drawing/2014/main" id="{1468D2CF-23A7-40B7-9C11-273EA58670E8}"/>
              </a:ext>
            </a:extLst>
          </p:cNvPr>
          <p:cNvSpPr txBox="1">
            <a:spLocks/>
          </p:cNvSpPr>
          <p:nvPr/>
        </p:nvSpPr>
        <p:spPr>
          <a:xfrm>
            <a:off x="-384813" y="848142"/>
            <a:ext cx="10974553" cy="7645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800" b="1" dirty="0" err="1">
                <a:latin typeface="Lora" pitchFamily="2" charset="0"/>
              </a:rPr>
              <a:t>Why</a:t>
            </a:r>
            <a:r>
              <a:rPr lang="fr-FR" sz="2800" b="1" dirty="0">
                <a:latin typeface="Lora" pitchFamily="2" charset="0"/>
              </a:rPr>
              <a:t> </a:t>
            </a:r>
            <a:r>
              <a:rPr lang="fr-FR" sz="2800" b="1" dirty="0" err="1">
                <a:latin typeface="Lora" pitchFamily="2" charset="0"/>
              </a:rPr>
              <a:t>Integration</a:t>
            </a:r>
            <a:r>
              <a:rPr lang="fr-FR" sz="2800" b="1" dirty="0">
                <a:latin typeface="Lora" pitchFamily="2" charset="0"/>
              </a:rPr>
              <a:t> </a:t>
            </a:r>
            <a:r>
              <a:rPr lang="fr-FR" sz="2800" b="1" dirty="0" err="1">
                <a:latin typeface="Lora" pitchFamily="2" charset="0"/>
              </a:rPr>
              <a:t>Policies</a:t>
            </a:r>
            <a:r>
              <a:rPr lang="fr-FR" sz="2800" b="1" dirty="0">
                <a:latin typeface="Lora" pitchFamily="2" charset="0"/>
              </a:rPr>
              <a:t> </a:t>
            </a:r>
            <a:r>
              <a:rPr lang="fr-FR" sz="2800" b="1" dirty="0" err="1">
                <a:latin typeface="Lora" pitchFamily="2" charset="0"/>
              </a:rPr>
              <a:t>Matter</a:t>
            </a:r>
            <a:r>
              <a:rPr lang="fr-FR" sz="2800" b="1" dirty="0">
                <a:latin typeface="Lora" pitchFamily="2" charset="0"/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895D6B-E85F-B8EB-D9B5-454066229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8750"/>
            <a:ext cx="121920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12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A5C58-E77C-ACCD-92C5-D5D501255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0EB5E3D8-861E-8234-36B8-F776E4F3C65B}"/>
              </a:ext>
            </a:extLst>
          </p:cNvPr>
          <p:cNvSpPr txBox="1">
            <a:spLocks/>
          </p:cNvSpPr>
          <p:nvPr/>
        </p:nvSpPr>
        <p:spPr>
          <a:xfrm>
            <a:off x="-551961" y="632645"/>
            <a:ext cx="4711006" cy="7645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800" b="1" dirty="0" err="1">
                <a:latin typeface="Lora" pitchFamily="2" charset="0"/>
              </a:rPr>
              <a:t>What</a:t>
            </a:r>
            <a:r>
              <a:rPr lang="fr-FR" sz="2800" b="1" dirty="0">
                <a:latin typeface="Lora" pitchFamily="2" charset="0"/>
              </a:rPr>
              <a:t> </a:t>
            </a:r>
            <a:r>
              <a:rPr lang="fr-FR" sz="2800" b="1" dirty="0" err="1">
                <a:latin typeface="Lora" pitchFamily="2" charset="0"/>
              </a:rPr>
              <a:t>is</a:t>
            </a:r>
            <a:r>
              <a:rPr lang="fr-FR" sz="2800" b="1" dirty="0">
                <a:latin typeface="Lora" pitchFamily="2" charset="0"/>
              </a:rPr>
              <a:t> MIPEX?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F5A52E-B4B6-DB01-7C0A-EBADC1678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graphicFrame>
        <p:nvGraphicFramePr>
          <p:cNvPr id="12" name="Subtitle 2">
            <a:extLst>
              <a:ext uri="{FF2B5EF4-FFF2-40B4-BE49-F238E27FC236}">
                <a16:creationId xmlns:a16="http://schemas.microsoft.com/office/drawing/2014/main" id="{1F22ED01-DDFA-1DB9-4E79-A390FDF021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3708482"/>
              </p:ext>
            </p:extLst>
          </p:nvPr>
        </p:nvGraphicFramePr>
        <p:xfrm>
          <a:off x="142042" y="1397221"/>
          <a:ext cx="11907215" cy="4705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4799051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D8E4E2-E3F3-A6A1-7569-DA41DBDA0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B33DC6A-1F1C-4A06-834E-CFF88F1C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0FE1D5CF-87B8-4A8A-AD3C-01D06A607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208641" cy="6858000"/>
          </a:xfrm>
          <a:custGeom>
            <a:avLst/>
            <a:gdLst>
              <a:gd name="connsiteX0" fmla="*/ 0 w 6208641"/>
              <a:gd name="connsiteY0" fmla="*/ 0 h 6858000"/>
              <a:gd name="connsiteX1" fmla="*/ 5464181 w 6208641"/>
              <a:gd name="connsiteY1" fmla="*/ 0 h 6858000"/>
              <a:gd name="connsiteX2" fmla="*/ 5538086 w 6208641"/>
              <a:gd name="connsiteY2" fmla="*/ 159684 h 6858000"/>
              <a:gd name="connsiteX3" fmla="*/ 6208641 w 6208641"/>
              <a:gd name="connsiteY3" fmla="*/ 3706589 h 6858000"/>
              <a:gd name="connsiteX4" fmla="*/ 5734754 w 6208641"/>
              <a:gd name="connsiteY4" fmla="*/ 6730443 h 6858000"/>
              <a:gd name="connsiteX5" fmla="*/ 5689361 w 6208641"/>
              <a:gd name="connsiteY5" fmla="*/ 6858000 h 6858000"/>
              <a:gd name="connsiteX6" fmla="*/ 0 w 62086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8641" h="6858000">
                <a:moveTo>
                  <a:pt x="0" y="0"/>
                </a:moveTo>
                <a:lnTo>
                  <a:pt x="5464181" y="0"/>
                </a:lnTo>
                <a:lnTo>
                  <a:pt x="5538086" y="159684"/>
                </a:lnTo>
                <a:cubicBezTo>
                  <a:pt x="5961440" y="1172168"/>
                  <a:pt x="6208641" y="2392735"/>
                  <a:pt x="6208641" y="3706589"/>
                </a:cubicBezTo>
                <a:cubicBezTo>
                  <a:pt x="6208641" y="4801467"/>
                  <a:pt x="6036974" y="5831563"/>
                  <a:pt x="5734754" y="6730443"/>
                </a:cubicBezTo>
                <a:lnTo>
                  <a:pt x="568936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60926200-45C2-41E9-839F-31CD5FE4C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03325" cy="6858000"/>
          </a:xfrm>
          <a:custGeom>
            <a:avLst/>
            <a:gdLst>
              <a:gd name="connsiteX0" fmla="*/ 0 w 6203325"/>
              <a:gd name="connsiteY0" fmla="*/ 0 h 6858000"/>
              <a:gd name="connsiteX1" fmla="*/ 5458865 w 6203325"/>
              <a:gd name="connsiteY1" fmla="*/ 0 h 6858000"/>
              <a:gd name="connsiteX2" fmla="*/ 5532770 w 6203325"/>
              <a:gd name="connsiteY2" fmla="*/ 159684 h 6858000"/>
              <a:gd name="connsiteX3" fmla="*/ 6203325 w 6203325"/>
              <a:gd name="connsiteY3" fmla="*/ 3706589 h 6858000"/>
              <a:gd name="connsiteX4" fmla="*/ 5729438 w 6203325"/>
              <a:gd name="connsiteY4" fmla="*/ 6730443 h 6858000"/>
              <a:gd name="connsiteX5" fmla="*/ 5684045 w 6203325"/>
              <a:gd name="connsiteY5" fmla="*/ 6858000 h 6858000"/>
              <a:gd name="connsiteX6" fmla="*/ 0 w 620332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3325" h="6858000">
                <a:moveTo>
                  <a:pt x="0" y="0"/>
                </a:moveTo>
                <a:lnTo>
                  <a:pt x="5458865" y="0"/>
                </a:lnTo>
                <a:lnTo>
                  <a:pt x="5532770" y="159684"/>
                </a:lnTo>
                <a:cubicBezTo>
                  <a:pt x="5956124" y="1172168"/>
                  <a:pt x="6203325" y="2392735"/>
                  <a:pt x="6203325" y="3706589"/>
                </a:cubicBezTo>
                <a:cubicBezTo>
                  <a:pt x="6203325" y="4801467"/>
                  <a:pt x="6031658" y="5831563"/>
                  <a:pt x="5729438" y="6730443"/>
                </a:cubicBezTo>
                <a:lnTo>
                  <a:pt x="568404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9B51D4F-25CE-9A62-DA8A-31F060CAFA3E}"/>
              </a:ext>
            </a:extLst>
          </p:cNvPr>
          <p:cNvSpPr txBox="1">
            <a:spLocks/>
          </p:cNvSpPr>
          <p:nvPr/>
        </p:nvSpPr>
        <p:spPr>
          <a:xfrm>
            <a:off x="489098" y="1106034"/>
            <a:ext cx="4029114" cy="3204134"/>
          </a:xfrm>
          <a:prstGeom prst="rect">
            <a:avLst/>
          </a:prstGeom>
        </p:spPr>
        <p:txBody>
          <a:bodyPr vert="horz" lIns="91440" tIns="45720" rIns="91440" bIns="45720" rtlCol="0" anchor="b" anchorCtr="1" compatLnSpc="1">
            <a:norm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spcAft>
                <a:spcPts val="600"/>
              </a:spcAft>
            </a:pPr>
            <a:r>
              <a:rPr lang="en-US" sz="4500" b="1" dirty="0">
                <a:solidFill>
                  <a:schemeClr val="tx1"/>
                </a:solidFill>
                <a:latin typeface="Lora" pitchFamily="2" charset="77"/>
                <a:ea typeface="+mj-ea"/>
                <a:cs typeface="+mj-cs"/>
              </a:rPr>
              <a:t>8 Policy Dimensions </a:t>
            </a:r>
            <a:br>
              <a:rPr lang="en-US" sz="4500" b="1" dirty="0">
                <a:solidFill>
                  <a:schemeClr val="tx1"/>
                </a:solidFill>
                <a:latin typeface="Lora" pitchFamily="2" charset="77"/>
                <a:ea typeface="+mj-ea"/>
                <a:cs typeface="+mj-cs"/>
              </a:rPr>
            </a:br>
            <a:r>
              <a:rPr lang="en-US" sz="4500" b="1" dirty="0">
                <a:solidFill>
                  <a:schemeClr val="tx1"/>
                </a:solidFill>
                <a:latin typeface="Lora" pitchFamily="2" charset="77"/>
                <a:ea typeface="+mj-ea"/>
                <a:cs typeface="+mj-cs"/>
              </a:rPr>
              <a:t>of MIPEX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0919019-9E1C-E0E2-BE0F-D5A3CDE4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3" t="16848" r="18160" b="5640"/>
          <a:stretch>
            <a:fillRect/>
          </a:stretch>
        </p:blipFill>
        <p:spPr>
          <a:xfrm>
            <a:off x="4285130" y="610045"/>
            <a:ext cx="7536198" cy="523606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546920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5982F4-F24F-7535-F7FD-432AC161E3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0154"/>
            <a:ext cx="12192000" cy="71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44279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75C8B-CDF8-4949-7CFA-08D399D8C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6AF67CA-7FD8-4FDD-B62D-E9E620CE2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86" y="442670"/>
            <a:ext cx="10668046" cy="6276367"/>
          </a:xfrm>
          <a:prstGeom prst="rect">
            <a:avLst/>
          </a:prstGeom>
        </p:spPr>
      </p:pic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" name="Chart 1">
                <a:extLst>
                  <a:ext uri="{FF2B5EF4-FFF2-40B4-BE49-F238E27FC236}">
                    <a16:creationId xmlns:a16="http://schemas.microsoft.com/office/drawing/2014/main" id="{F7106204-6CD6-3CBE-BB3E-1271FFD2167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542349233"/>
                  </p:ext>
                </p:extLst>
              </p:nvPr>
            </p:nvGraphicFramePr>
            <p:xfrm>
              <a:off x="-15660321" y="-6008827"/>
              <a:ext cx="47616432" cy="1930633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2" name="Chart 1">
                <a:extLst>
                  <a:ext uri="{FF2B5EF4-FFF2-40B4-BE49-F238E27FC236}">
                    <a16:creationId xmlns:a16="http://schemas.microsoft.com/office/drawing/2014/main" id="{F7106204-6CD6-3CBE-BB3E-1271FFD2167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5660321" y="-6008827"/>
                <a:ext cx="47616432" cy="19306338"/>
              </a:xfrm>
              <a:prstGeom prst="rect">
                <a:avLst/>
              </a:prstGeom>
            </p:spPr>
          </p:pic>
        </mc:Fallback>
      </mc:AlternateContent>
      <p:cxnSp>
        <p:nvCxnSpPr>
          <p:cNvPr id="9" name="Straight Connector 5" descr="text divider">
            <a:extLst>
              <a:ext uri="{FF2B5EF4-FFF2-40B4-BE49-F238E27FC236}">
                <a16:creationId xmlns:a16="http://schemas.microsoft.com/office/drawing/2014/main" id="{1A3822C6-9CC3-E92E-E170-315A14D24974}"/>
              </a:ext>
            </a:extLst>
          </p:cNvPr>
          <p:cNvCxnSpPr/>
          <p:nvPr/>
        </p:nvCxnSpPr>
        <p:spPr>
          <a:xfrm>
            <a:off x="443042" y="1612718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D14695A8-4C8A-527B-13F0-3B93260BB6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57E82D3-B225-D87E-8309-367268C77206}"/>
              </a:ext>
            </a:extLst>
          </p:cNvPr>
          <p:cNvSpPr txBox="1"/>
          <p:nvPr/>
        </p:nvSpPr>
        <p:spPr>
          <a:xfrm>
            <a:off x="2333760" y="138963"/>
            <a:ext cx="111098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Lora" pitchFamily="2" charset="0"/>
              </a:rPr>
              <a:t>MIPEX EU, Canada &amp; Türkiye 2023/2025</a:t>
            </a:r>
            <a:endParaRPr lang="en-BE" sz="2800" b="1" dirty="0">
              <a:latin typeface="Lora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303622-5326-9D17-68AF-E489801D533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4429"/>
          <a:stretch>
            <a:fillRect/>
          </a:stretch>
        </p:blipFill>
        <p:spPr>
          <a:xfrm>
            <a:off x="9588351" y="1553732"/>
            <a:ext cx="2484234" cy="23653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DD9FD9-9DE0-0BDA-29BF-8BAA30D49F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67" y="751358"/>
            <a:ext cx="4753551" cy="2829495"/>
          </a:xfrm>
          <a:prstGeom prst="rect">
            <a:avLst/>
          </a:prstGeom>
          <a:ln w="6350" cap="sq" cmpd="thickThin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39509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1873B-28C8-8C5A-CF07-B503B3414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5" descr="text divider">
            <a:extLst>
              <a:ext uri="{FF2B5EF4-FFF2-40B4-BE49-F238E27FC236}">
                <a16:creationId xmlns:a16="http://schemas.microsoft.com/office/drawing/2014/main" id="{E891A825-84FA-4B9D-168B-82F273E5CE31}"/>
              </a:ext>
            </a:extLst>
          </p:cNvPr>
          <p:cNvCxnSpPr/>
          <p:nvPr/>
        </p:nvCxnSpPr>
        <p:spPr>
          <a:xfrm>
            <a:off x="443042" y="1435663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sp>
        <p:nvSpPr>
          <p:cNvPr id="10" name="Subtitle 2">
            <a:extLst>
              <a:ext uri="{FF2B5EF4-FFF2-40B4-BE49-F238E27FC236}">
                <a16:creationId xmlns:a16="http://schemas.microsoft.com/office/drawing/2014/main" id="{C9814D2C-DA47-9652-2CDD-8326D61EED7E}"/>
              </a:ext>
            </a:extLst>
          </p:cNvPr>
          <p:cNvSpPr txBox="1">
            <a:spLocks/>
          </p:cNvSpPr>
          <p:nvPr/>
        </p:nvSpPr>
        <p:spPr>
          <a:xfrm>
            <a:off x="0" y="310756"/>
            <a:ext cx="12191999" cy="6985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800" b="1" dirty="0">
                <a:latin typeface="Lora" pitchFamily="2" charset="0"/>
              </a:rPr>
              <a:t>Key insights and </a:t>
            </a:r>
            <a:r>
              <a:rPr lang="en-GB" sz="2800" b="1" dirty="0">
                <a:latin typeface="Lora" pitchFamily="2" charset="0"/>
              </a:rPr>
              <a:t>Trends in Integration Policies (2019–2023/2025)</a:t>
            </a:r>
          </a:p>
          <a:p>
            <a:pPr algn="l"/>
            <a:endParaRPr lang="fr-FR" sz="2800" b="1" dirty="0">
              <a:latin typeface="Lora" pitchFamily="2" charset="0"/>
            </a:endParaRPr>
          </a:p>
        </p:txBody>
      </p:sp>
      <p:graphicFrame>
        <p:nvGraphicFramePr>
          <p:cNvPr id="15" name="Subtitle 2">
            <a:extLst>
              <a:ext uri="{FF2B5EF4-FFF2-40B4-BE49-F238E27FC236}">
                <a16:creationId xmlns:a16="http://schemas.microsoft.com/office/drawing/2014/main" id="{FB574D15-78D1-7AB2-CC14-5BA7F84125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86657"/>
              </p:ext>
            </p:extLst>
          </p:nvPr>
        </p:nvGraphicFramePr>
        <p:xfrm>
          <a:off x="443042" y="878541"/>
          <a:ext cx="11344041" cy="57693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55839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19BB4-69C4-1A8A-F848-8447F05ED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itle 2">
            <a:extLst>
              <a:ext uri="{FF2B5EF4-FFF2-40B4-BE49-F238E27FC236}">
                <a16:creationId xmlns:a16="http://schemas.microsoft.com/office/drawing/2014/main" id="{0D7E24E6-A2C0-B206-40AA-CC1F3DB01508}"/>
              </a:ext>
            </a:extLst>
          </p:cNvPr>
          <p:cNvSpPr txBox="1">
            <a:spLocks/>
          </p:cNvSpPr>
          <p:nvPr/>
        </p:nvSpPr>
        <p:spPr>
          <a:xfrm>
            <a:off x="1010478" y="114195"/>
            <a:ext cx="10436966" cy="7645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800" b="1" dirty="0">
                <a:latin typeface="Lora" pitchFamily="2" charset="0"/>
              </a:rPr>
              <a:t>MIPEX Overall Scores (EU27 + Canada &amp; Türkiye 2023/2025)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305703-BBDC-8310-F23E-49E60D5400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85D990C-F8F8-33E1-BC78-C516141F8D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6844180"/>
              </p:ext>
            </p:extLst>
          </p:nvPr>
        </p:nvGraphicFramePr>
        <p:xfrm>
          <a:off x="361095" y="765313"/>
          <a:ext cx="11086349" cy="5171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79943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989D0-F346-4177-3DE9-6CA1E1DD3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6611C4-C707-F2E4-C0D4-E4C3D7480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73E8004-25B0-B424-BA6A-BF937D43CB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1487901"/>
              </p:ext>
            </p:extLst>
          </p:nvPr>
        </p:nvGraphicFramePr>
        <p:xfrm>
          <a:off x="-155492" y="247136"/>
          <a:ext cx="12347142" cy="6264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9821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DCC0A-8CA4-AA00-BE8F-37A85AC46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 descr="colored rectangle">
            <a:extLst>
              <a:ext uri="{FF2B5EF4-FFF2-40B4-BE49-F238E27FC236}">
                <a16:creationId xmlns:a16="http://schemas.microsoft.com/office/drawing/2014/main" id="{35CDAD41-17D7-0AC4-7E9B-FFE88950B4A9}"/>
              </a:ext>
            </a:extLst>
          </p:cNvPr>
          <p:cNvSpPr/>
          <p:nvPr/>
        </p:nvSpPr>
        <p:spPr>
          <a:xfrm>
            <a:off x="1" y="0"/>
            <a:ext cx="4624253" cy="6348548"/>
          </a:xfrm>
          <a:prstGeom prst="rect">
            <a:avLst/>
          </a:prstGeom>
          <a:solidFill>
            <a:srgbClr val="8B8277">
              <a:alpha val="20000"/>
            </a:srgbClr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B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4F6BDE-7EB1-FBCE-2A33-951C355FAEA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00888" y="1524124"/>
            <a:ext cx="3981552" cy="4571876"/>
          </a:xfrm>
        </p:spPr>
        <p:txBody>
          <a:bodyPr>
            <a:noAutofit/>
          </a:bodyPr>
          <a:lstStyle/>
          <a:p>
            <a:pPr lvl="0" algn="l">
              <a:lnSpc>
                <a:spcPct val="100000"/>
              </a:lnSpc>
            </a:pPr>
            <a:r>
              <a:rPr lang="en-US" sz="2000" dirty="0">
                <a:latin typeface="Lora" pitchFamily="2" charset="77"/>
              </a:rPr>
              <a:t>Integration policies </a:t>
            </a:r>
            <a:r>
              <a:rPr lang="en-US" sz="2000" b="1" dirty="0">
                <a:latin typeface="Lora" pitchFamily="2" charset="77"/>
              </a:rPr>
              <a:t>improved</a:t>
            </a:r>
            <a:r>
              <a:rPr lang="en-US" sz="2000" dirty="0">
                <a:latin typeface="Lora" pitchFamily="2" charset="77"/>
              </a:rPr>
              <a:t> in:</a:t>
            </a:r>
          </a:p>
          <a:p>
            <a:pPr marL="342900" indent="-342900" algn="l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Lora" pitchFamily="2" charset="77"/>
              </a:rPr>
              <a:t>Education (+6)</a:t>
            </a:r>
          </a:p>
          <a:p>
            <a:pPr marL="342900" lvl="0" indent="-342900" algn="l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latin typeface="Lora" pitchFamily="2" charset="77"/>
              </a:rPr>
              <a:t>Labour</a:t>
            </a:r>
            <a:r>
              <a:rPr lang="en-US" sz="2000" dirty="0">
                <a:latin typeface="Lora" pitchFamily="2" charset="77"/>
              </a:rPr>
              <a:t> market (+4)</a:t>
            </a:r>
          </a:p>
          <a:p>
            <a:pPr marL="342900" lvl="0" indent="-342900" algn="l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Lora" pitchFamily="2" charset="77"/>
              </a:rPr>
              <a:t>Anti-discrimination (+4)</a:t>
            </a:r>
          </a:p>
          <a:p>
            <a:pPr marL="342900" indent="-342900" algn="l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Lora" pitchFamily="2" charset="77"/>
              </a:rPr>
              <a:t>Health (+3)</a:t>
            </a:r>
          </a:p>
          <a:p>
            <a:pPr marL="342900" indent="-342900" algn="l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Lora" pitchFamily="2" charset="77"/>
              </a:rPr>
              <a:t>Family reunification (+2)</a:t>
            </a:r>
          </a:p>
          <a:p>
            <a:pPr marL="342900" indent="-342900" algn="l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Lora" pitchFamily="2" charset="77"/>
              </a:rPr>
              <a:t>Permanent residence (+1)</a:t>
            </a:r>
          </a:p>
          <a:p>
            <a:pPr marL="342900" indent="-342900" algn="l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Lora" pitchFamily="2" charset="77"/>
              </a:rPr>
              <a:t>Citizenship (+2)</a:t>
            </a:r>
          </a:p>
          <a:p>
            <a:pPr lvl="0" algn="l">
              <a:lnSpc>
                <a:spcPct val="60000"/>
              </a:lnSpc>
            </a:pPr>
            <a:endParaRPr lang="en-US" sz="2000" dirty="0">
              <a:latin typeface="Lora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US" sz="2000" dirty="0">
                <a:latin typeface="Lora" pitchFamily="2" charset="77"/>
              </a:rPr>
              <a:t>No change: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Lora" pitchFamily="2" charset="77"/>
              </a:rPr>
              <a:t>Political participation</a:t>
            </a:r>
          </a:p>
          <a:p>
            <a:pPr algn="l">
              <a:lnSpc>
                <a:spcPct val="60000"/>
              </a:lnSpc>
            </a:pPr>
            <a:endParaRPr lang="en-US" sz="2000" dirty="0">
              <a:latin typeface="Lora" pitchFamily="2" charset="77"/>
            </a:endParaRPr>
          </a:p>
        </p:txBody>
      </p:sp>
      <p:cxnSp>
        <p:nvCxnSpPr>
          <p:cNvPr id="11" name="Straight Connector 5" descr="text divider">
            <a:extLst>
              <a:ext uri="{FF2B5EF4-FFF2-40B4-BE49-F238E27FC236}">
                <a16:creationId xmlns:a16="http://schemas.microsoft.com/office/drawing/2014/main" id="{C99FBB36-4358-CA8E-795D-3DBEB8A68A04}"/>
              </a:ext>
            </a:extLst>
          </p:cNvPr>
          <p:cNvCxnSpPr/>
          <p:nvPr/>
        </p:nvCxnSpPr>
        <p:spPr>
          <a:xfrm>
            <a:off x="443042" y="1267278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sp>
        <p:nvSpPr>
          <p:cNvPr id="18" name="Subtitle 2">
            <a:extLst>
              <a:ext uri="{FF2B5EF4-FFF2-40B4-BE49-F238E27FC236}">
                <a16:creationId xmlns:a16="http://schemas.microsoft.com/office/drawing/2014/main" id="{CEE95FD7-8DE3-5222-F3EE-83566F338EF2}"/>
              </a:ext>
            </a:extLst>
          </p:cNvPr>
          <p:cNvSpPr txBox="1">
            <a:spLocks/>
          </p:cNvSpPr>
          <p:nvPr/>
        </p:nvSpPr>
        <p:spPr>
          <a:xfrm>
            <a:off x="-81630" y="272834"/>
            <a:ext cx="4364070" cy="7645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800" b="1" dirty="0">
                <a:latin typeface="Lora" pitchFamily="2" charset="0"/>
              </a:rPr>
              <a:t>Areas of Strength and </a:t>
            </a:r>
            <a:r>
              <a:rPr lang="fr-FR" sz="2800" b="1" dirty="0" err="1">
                <a:latin typeface="Lora" pitchFamily="2" charset="0"/>
              </a:rPr>
              <a:t>Weakness</a:t>
            </a:r>
            <a:r>
              <a:rPr lang="fr-FR" sz="2800" b="1" dirty="0">
                <a:latin typeface="Lora" pitchFamily="2" charset="0"/>
              </a:rPr>
              <a:t> (EU+2)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7FC946-FBD0-E569-2FE8-E388A54F54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51904AC-6604-5E4C-A05A-E3A9BF30D1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761238"/>
              </p:ext>
            </p:extLst>
          </p:nvPr>
        </p:nvGraphicFramePr>
        <p:xfrm>
          <a:off x="4583327" y="-1"/>
          <a:ext cx="7608323" cy="6477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37268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F29DA-C8ED-8261-3555-47FE2D108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 descr="colored rectangle">
            <a:extLst>
              <a:ext uri="{FF2B5EF4-FFF2-40B4-BE49-F238E27FC236}">
                <a16:creationId xmlns:a16="http://schemas.microsoft.com/office/drawing/2014/main" id="{DEF343B6-276B-7A86-918C-8B065751C97B}"/>
              </a:ext>
            </a:extLst>
          </p:cNvPr>
          <p:cNvSpPr/>
          <p:nvPr/>
        </p:nvSpPr>
        <p:spPr>
          <a:xfrm>
            <a:off x="1" y="0"/>
            <a:ext cx="4624253" cy="6348548"/>
          </a:xfrm>
          <a:prstGeom prst="rect">
            <a:avLst/>
          </a:prstGeom>
          <a:solidFill>
            <a:srgbClr val="8B8277">
              <a:alpha val="20000"/>
            </a:srgbClr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B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cxnSp>
        <p:nvCxnSpPr>
          <p:cNvPr id="11" name="Straight Connector 5" descr="text divider">
            <a:extLst>
              <a:ext uri="{FF2B5EF4-FFF2-40B4-BE49-F238E27FC236}">
                <a16:creationId xmlns:a16="http://schemas.microsoft.com/office/drawing/2014/main" id="{6900EFA4-8996-4900-AE76-095988213E5D}"/>
              </a:ext>
            </a:extLst>
          </p:cNvPr>
          <p:cNvCxnSpPr/>
          <p:nvPr/>
        </p:nvCxnSpPr>
        <p:spPr>
          <a:xfrm>
            <a:off x="443042" y="1267278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sp>
        <p:nvSpPr>
          <p:cNvPr id="18" name="Subtitle 2">
            <a:extLst>
              <a:ext uri="{FF2B5EF4-FFF2-40B4-BE49-F238E27FC236}">
                <a16:creationId xmlns:a16="http://schemas.microsoft.com/office/drawing/2014/main" id="{EBB47960-DC39-0C8A-2C08-2B3B441BA205}"/>
              </a:ext>
            </a:extLst>
          </p:cNvPr>
          <p:cNvSpPr txBox="1">
            <a:spLocks/>
          </p:cNvSpPr>
          <p:nvPr/>
        </p:nvSpPr>
        <p:spPr>
          <a:xfrm>
            <a:off x="-81630" y="272834"/>
            <a:ext cx="4364070" cy="7645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800" b="1" dirty="0">
                <a:latin typeface="Lora" pitchFamily="2" charset="0"/>
              </a:rPr>
              <a:t>Areas of Strength and </a:t>
            </a:r>
            <a:r>
              <a:rPr lang="fr-FR" sz="2800" b="1" dirty="0" err="1">
                <a:latin typeface="Lora" pitchFamily="2" charset="0"/>
              </a:rPr>
              <a:t>Weakness</a:t>
            </a:r>
            <a:r>
              <a:rPr lang="fr-FR" sz="2800" b="1" dirty="0">
                <a:latin typeface="Lora" pitchFamily="2" charset="0"/>
              </a:rPr>
              <a:t> (EU)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399B50-AA49-73DF-DA01-6749B6609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AE675E32-8F23-E520-F3B1-F43930C627F2}"/>
              </a:ext>
            </a:extLst>
          </p:cNvPr>
          <p:cNvSpPr txBox="1">
            <a:spLocks/>
          </p:cNvSpPr>
          <p:nvPr/>
        </p:nvSpPr>
        <p:spPr>
          <a:xfrm>
            <a:off x="300888" y="1524124"/>
            <a:ext cx="3981552" cy="45718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000" dirty="0">
                <a:latin typeface="Lora" pitchFamily="2" charset="77"/>
              </a:rPr>
              <a:t>Integration policies </a:t>
            </a:r>
            <a:r>
              <a:rPr lang="en-US" sz="2000" b="1" dirty="0">
                <a:latin typeface="Lora" pitchFamily="2" charset="77"/>
              </a:rPr>
              <a:t>improved</a:t>
            </a:r>
            <a:r>
              <a:rPr lang="en-US" sz="2000" dirty="0">
                <a:latin typeface="Lora" pitchFamily="2" charset="77"/>
              </a:rPr>
              <a:t> most in:</a:t>
            </a:r>
          </a:p>
          <a:p>
            <a:pPr marL="342900" indent="-342900" algn="l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Lora" pitchFamily="2" charset="77"/>
              </a:rPr>
              <a:t>Education (+3)</a:t>
            </a:r>
          </a:p>
          <a:p>
            <a:pPr marL="342900" indent="-342900" algn="l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latin typeface="Lora" pitchFamily="2" charset="77"/>
              </a:rPr>
              <a:t>Labour</a:t>
            </a:r>
            <a:r>
              <a:rPr lang="en-US" sz="2000" dirty="0">
                <a:latin typeface="Lora" pitchFamily="2" charset="77"/>
              </a:rPr>
              <a:t> market (+1)</a:t>
            </a:r>
          </a:p>
          <a:p>
            <a:pPr marL="342900" indent="-342900" algn="l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Lora" pitchFamily="2" charset="77"/>
              </a:rPr>
              <a:t>Anti-discrimination (+1)</a:t>
            </a:r>
          </a:p>
          <a:p>
            <a:pPr algn="l">
              <a:lnSpc>
                <a:spcPct val="60000"/>
              </a:lnSpc>
            </a:pPr>
            <a:endParaRPr lang="en-US" sz="2000" dirty="0">
              <a:latin typeface="Lora" pitchFamily="2" charset="77"/>
            </a:endParaRPr>
          </a:p>
          <a:p>
            <a:pPr algn="l">
              <a:lnSpc>
                <a:spcPct val="100000"/>
              </a:lnSpc>
            </a:pPr>
            <a:r>
              <a:rPr lang="en-US" sz="2000" dirty="0">
                <a:latin typeface="Lora" pitchFamily="2" charset="77"/>
              </a:rPr>
              <a:t>Other areas showed </a:t>
            </a:r>
            <a:r>
              <a:rPr lang="en-US" sz="2000" b="1" dirty="0">
                <a:latin typeface="Lora" pitchFamily="2" charset="77"/>
              </a:rPr>
              <a:t>limited</a:t>
            </a:r>
            <a:r>
              <a:rPr lang="en-US" sz="2000" dirty="0">
                <a:latin typeface="Lora" pitchFamily="2" charset="77"/>
              </a:rPr>
              <a:t> or </a:t>
            </a:r>
            <a:r>
              <a:rPr lang="en-US" sz="2000" b="1" dirty="0">
                <a:latin typeface="Lora" pitchFamily="2" charset="77"/>
              </a:rPr>
              <a:t>negative</a:t>
            </a:r>
            <a:r>
              <a:rPr lang="en-US" sz="2000" dirty="0">
                <a:latin typeface="Lora" pitchFamily="2" charset="77"/>
              </a:rPr>
              <a:t> change: </a:t>
            </a:r>
          </a:p>
          <a:p>
            <a:pPr marL="342900" indent="-342900" algn="l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Lora" pitchFamily="2" charset="77"/>
              </a:rPr>
              <a:t>Citizenship (–1)</a:t>
            </a:r>
          </a:p>
          <a:p>
            <a:pPr marL="342900" indent="-342900" algn="l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Lora" pitchFamily="2" charset="77"/>
              </a:rPr>
              <a:t>Family reunification (+0.4)</a:t>
            </a:r>
          </a:p>
          <a:p>
            <a:pPr marL="342900" indent="-342900" algn="l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Lora" pitchFamily="2" charset="77"/>
              </a:rPr>
              <a:t>Health (+0.7)</a:t>
            </a:r>
          </a:p>
          <a:p>
            <a:pPr marL="342900" indent="-342900" algn="l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Lora" pitchFamily="2" charset="77"/>
              </a:rPr>
              <a:t>Permanent residence (–1)</a:t>
            </a:r>
          </a:p>
          <a:p>
            <a:pPr marL="342900" indent="-342900" algn="l">
              <a:lnSpc>
                <a:spcPct val="6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Lora" pitchFamily="2" charset="77"/>
              </a:rPr>
              <a:t>Political participation (–1)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FD1E3A8-991D-617F-C0C7-6E644F8EF9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5024910"/>
              </p:ext>
            </p:extLst>
          </p:nvPr>
        </p:nvGraphicFramePr>
        <p:xfrm>
          <a:off x="4624254" y="-1"/>
          <a:ext cx="7567746" cy="6477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90547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17FAB2D-31C5-AE39-33E7-464199DEF3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1847176"/>
              </p:ext>
            </p:extLst>
          </p:nvPr>
        </p:nvGraphicFramePr>
        <p:xfrm>
          <a:off x="0" y="1516284"/>
          <a:ext cx="12192000" cy="5341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7" descr="colored rectangle">
            <a:extLst>
              <a:ext uri="{FF2B5EF4-FFF2-40B4-BE49-F238E27FC236}">
                <a16:creationId xmlns:a16="http://schemas.microsoft.com/office/drawing/2014/main" id="{1909C59F-40A8-DBC7-A88C-93E931C83AD8}"/>
              </a:ext>
            </a:extLst>
          </p:cNvPr>
          <p:cNvSpPr/>
          <p:nvPr/>
        </p:nvSpPr>
        <p:spPr>
          <a:xfrm>
            <a:off x="1" y="0"/>
            <a:ext cx="12191999" cy="1516284"/>
          </a:xfrm>
          <a:prstGeom prst="rect">
            <a:avLst/>
          </a:prstGeom>
          <a:solidFill>
            <a:srgbClr val="8B8277">
              <a:alpha val="20000"/>
            </a:srgbClr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800" b="1" i="0" u="none" strike="noStrike" kern="1200" cap="none" spc="0" baseline="0" dirty="0">
              <a:solidFill>
                <a:srgbClr val="000000"/>
              </a:solidFill>
              <a:uFillTx/>
              <a:latin typeface="Lora" pitchFamily="2" charset="0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 dirty="0">
                <a:solidFill>
                  <a:srgbClr val="000000"/>
                </a:solidFill>
                <a:uFillTx/>
                <a:latin typeface="Lora" pitchFamily="2" charset="0"/>
              </a:rPr>
              <a:t>EU+2 (+ Türkiye &amp; Canada) 2019 &amp; 2023/25 vs. EU 2019 &amp; 2023/25</a:t>
            </a:r>
            <a:endParaRPr lang="en-BE" sz="2800" b="1" i="0" u="none" strike="noStrike" kern="1200" cap="none" spc="0" baseline="0" dirty="0">
              <a:solidFill>
                <a:srgbClr val="000000"/>
              </a:solidFill>
              <a:uFillTx/>
              <a:latin typeface="Lor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94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1FE00-42D3-C293-5A9E-3737282D9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80D6953C-123E-A4C2-34CD-801AA9E6278F}"/>
              </a:ext>
            </a:extLst>
          </p:cNvPr>
          <p:cNvSpPr txBox="1">
            <a:spLocks/>
          </p:cNvSpPr>
          <p:nvPr/>
        </p:nvSpPr>
        <p:spPr>
          <a:xfrm>
            <a:off x="0" y="31175"/>
            <a:ext cx="12191650" cy="956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br>
              <a:rPr lang="fr-FR" sz="2800" b="1" dirty="0">
                <a:latin typeface="Lora" pitchFamily="2" charset="0"/>
              </a:rPr>
            </a:br>
            <a:r>
              <a:rPr lang="fr-FR" sz="2800" b="1" dirty="0">
                <a:latin typeface="Lora" pitchFamily="2" charset="0"/>
              </a:rPr>
              <a:t>Progress in Labour </a:t>
            </a:r>
            <a:r>
              <a:rPr lang="fr-FR" sz="2800" b="1" dirty="0" err="1">
                <a:latin typeface="Lora" pitchFamily="2" charset="0"/>
              </a:rPr>
              <a:t>Market</a:t>
            </a:r>
            <a:r>
              <a:rPr lang="fr-FR" sz="2800" b="1" dirty="0">
                <a:latin typeface="Lora" pitchFamily="2" charset="0"/>
              </a:rPr>
              <a:t> </a:t>
            </a:r>
            <a:r>
              <a:rPr lang="fr-FR" sz="2800" b="1" dirty="0" err="1">
                <a:latin typeface="Lora" pitchFamily="2" charset="0"/>
              </a:rPr>
              <a:t>Mobility</a:t>
            </a:r>
            <a:endParaRPr lang="fr-FR" sz="2800" b="1" dirty="0">
              <a:latin typeface="Lora" pitchFamily="2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10D9937-F462-5D9F-A77D-B47C7A47D08F}"/>
              </a:ext>
            </a:extLst>
          </p:cNvPr>
          <p:cNvSpPr txBox="1">
            <a:spLocks/>
          </p:cNvSpPr>
          <p:nvPr/>
        </p:nvSpPr>
        <p:spPr>
          <a:xfrm>
            <a:off x="115283" y="1309841"/>
            <a:ext cx="7095746" cy="49155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rmAutofit fontScale="92500" lnSpcReduction="20000"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00" lvl="0" indent="-300038" algn="l">
              <a:buSzTx/>
              <a:buFont typeface="Arial" panose="020B0604020202020204" pitchFamily="34" charset="0"/>
              <a:buChar char="•"/>
              <a:defRPr/>
            </a:pPr>
            <a:r>
              <a:rPr kumimoji="0" lang="en-US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ora" pitchFamily="2" charset="77"/>
              </a:rPr>
              <a:t>Halfway </a:t>
            </a:r>
            <a:r>
              <a:rPr kumimoji="0" lang="en-US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ora" pitchFamily="2" charset="77"/>
              </a:rPr>
              <a:t>favourable</a:t>
            </a:r>
            <a:r>
              <a:rPr kumimoji="0" lang="en-US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ora" pitchFamily="2" charset="77"/>
              </a:rPr>
              <a:t>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ora" pitchFamily="2" charset="77"/>
              </a:rPr>
              <a:t>for promoting equality quality employment over the long-term (56/100) </a:t>
            </a:r>
            <a:r>
              <a:rPr lang="en-US" b="1" dirty="0">
                <a:solidFill>
                  <a:prstClr val="black"/>
                </a:solidFill>
                <a:latin typeface="Lora" pitchFamily="2" charset="77"/>
              </a:rPr>
              <a:t>+4 points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ora" pitchFamily="2" charset="77"/>
            </a:endParaRPr>
          </a:p>
          <a:p>
            <a:pPr marL="317500" lvl="0" indent="-300038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BE" altLang="en-BE" dirty="0">
                <a:solidFill>
                  <a:schemeClr val="tx1"/>
                </a:solidFill>
                <a:latin typeface="Lora" pitchFamily="2" charset="77"/>
              </a:rPr>
              <a:t>Implementation of EU </a:t>
            </a:r>
            <a:r>
              <a:rPr lang="en-BE" altLang="en-BE" b="1" dirty="0">
                <a:solidFill>
                  <a:schemeClr val="tx1"/>
                </a:solidFill>
                <a:latin typeface="Lora" pitchFamily="2" charset="77"/>
              </a:rPr>
              <a:t>Single Permit Directive</a:t>
            </a:r>
            <a:r>
              <a:rPr lang="en-BE" altLang="en-BE" dirty="0">
                <a:solidFill>
                  <a:schemeClr val="tx1"/>
                </a:solidFill>
                <a:latin typeface="Lora" pitchFamily="2" charset="77"/>
              </a:rPr>
              <a:t> improved access</a:t>
            </a:r>
          </a:p>
          <a:p>
            <a:pPr marL="317500" lvl="0" indent="-300038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BE" altLang="en-BE" dirty="0">
                <a:solidFill>
                  <a:schemeClr val="tx1"/>
                </a:solidFill>
                <a:latin typeface="Lora" pitchFamily="2" charset="77"/>
              </a:rPr>
              <a:t>Reforms in </a:t>
            </a:r>
            <a:r>
              <a:rPr lang="en-BE" altLang="en-BE" b="1" dirty="0">
                <a:solidFill>
                  <a:schemeClr val="tx1"/>
                </a:solidFill>
                <a:latin typeface="Lora" pitchFamily="2" charset="77"/>
              </a:rPr>
              <a:t>Cyprus, Greece, Luxembourg, Slovenia</a:t>
            </a:r>
            <a:endParaRPr lang="en-BE" altLang="en-BE" dirty="0">
              <a:solidFill>
                <a:schemeClr val="tx1"/>
              </a:solidFill>
              <a:latin typeface="Lora" pitchFamily="2" charset="77"/>
            </a:endParaRPr>
          </a:p>
          <a:p>
            <a:pPr marL="774700" lvl="2" indent="-300038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BE" altLang="en-BE" sz="2400" dirty="0">
                <a:solidFill>
                  <a:schemeClr val="tx1"/>
                </a:solidFill>
                <a:latin typeface="Lora" pitchFamily="2" charset="77"/>
              </a:rPr>
              <a:t>Reduced waiting periods for asylum seekers, broader access to employment services and targeted support for youth &amp; women</a:t>
            </a:r>
          </a:p>
          <a:p>
            <a:pPr marL="774700" lvl="2" indent="-300038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BE" altLang="en-BE" sz="2400" b="1" dirty="0">
                <a:solidFill>
                  <a:schemeClr val="tx1"/>
                </a:solidFill>
                <a:latin typeface="Lora" pitchFamily="2" charset="77"/>
              </a:rPr>
              <a:t>Greece</a:t>
            </a:r>
            <a:r>
              <a:rPr lang="en-BE" altLang="en-BE" sz="2400" dirty="0">
                <a:solidFill>
                  <a:schemeClr val="tx1"/>
                </a:solidFill>
                <a:latin typeface="Lora" pitchFamily="2" charset="77"/>
              </a:rPr>
              <a:t>: recognition of foreign qualifications, expanded employment support</a:t>
            </a:r>
            <a:endParaRPr lang="en-US" altLang="en-BE" sz="2400" dirty="0">
              <a:solidFill>
                <a:schemeClr val="tx1"/>
              </a:solidFill>
              <a:latin typeface="Lora" pitchFamily="2" charset="77"/>
            </a:endParaRPr>
          </a:p>
          <a:p>
            <a:pPr marL="317500" lvl="0" indent="-300038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BE" altLang="en-BE" b="1" dirty="0">
                <a:solidFill>
                  <a:schemeClr val="tx1"/>
                </a:solidFill>
                <a:latin typeface="Lora" pitchFamily="2" charset="77"/>
              </a:rPr>
              <a:t>Türkiye</a:t>
            </a:r>
            <a:r>
              <a:rPr lang="en-US" altLang="en-BE" b="1" dirty="0">
                <a:solidFill>
                  <a:schemeClr val="tx1"/>
                </a:solidFill>
                <a:latin typeface="Lora" pitchFamily="2" charset="77"/>
              </a:rPr>
              <a:t>: </a:t>
            </a:r>
            <a:r>
              <a:rPr lang="en-US" altLang="en-BE" dirty="0">
                <a:solidFill>
                  <a:schemeClr val="tx1"/>
                </a:solidFill>
                <a:latin typeface="Lora" pitchFamily="2" charset="77"/>
              </a:rPr>
              <a:t>all foreigners can access higher education and vocational training and improved economic integration measures</a:t>
            </a:r>
          </a:p>
          <a:p>
            <a:pPr marL="317500" lvl="0" indent="-300038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BE" b="1" dirty="0">
                <a:solidFill>
                  <a:schemeClr val="tx1"/>
                </a:solidFill>
                <a:latin typeface="Lora" pitchFamily="2" charset="77"/>
              </a:rPr>
              <a:t>Canada: </a:t>
            </a:r>
            <a:r>
              <a:rPr lang="en-US" altLang="en-BE" dirty="0">
                <a:solidFill>
                  <a:schemeClr val="tx1"/>
                </a:solidFill>
                <a:latin typeface="Lora" pitchFamily="2" charset="77"/>
              </a:rPr>
              <a:t>new targeted programs for migrant youth and women</a:t>
            </a:r>
            <a:endParaRPr lang="en-BE" altLang="en-BE" dirty="0">
              <a:solidFill>
                <a:schemeClr val="tx1"/>
              </a:solidFill>
              <a:latin typeface="Lora" pitchFamily="2" charset="77"/>
            </a:endParaRPr>
          </a:p>
          <a:p>
            <a:pPr marL="474662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endParaRPr lang="en-US" altLang="en-BE" sz="2400" dirty="0">
              <a:solidFill>
                <a:schemeClr val="tx1"/>
              </a:solidFill>
              <a:latin typeface="Lora" pitchFamily="2" charset="77"/>
            </a:endParaRPr>
          </a:p>
          <a:p>
            <a:pPr marL="774700" lvl="2" indent="-300038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n-BE" altLang="en-BE" sz="2400" dirty="0">
              <a:solidFill>
                <a:schemeClr val="tx1"/>
              </a:solidFill>
              <a:latin typeface="Lora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6D701D-C1F0-59EF-6B78-CE97F5BB3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cxnSp>
        <p:nvCxnSpPr>
          <p:cNvPr id="2" name="Straight Connector 5" descr="text divider">
            <a:extLst>
              <a:ext uri="{FF2B5EF4-FFF2-40B4-BE49-F238E27FC236}">
                <a16:creationId xmlns:a16="http://schemas.microsoft.com/office/drawing/2014/main" id="{6B6BF5DE-D79D-81A1-BABF-5A15551E15EB}"/>
              </a:ext>
            </a:extLst>
          </p:cNvPr>
          <p:cNvCxnSpPr/>
          <p:nvPr/>
        </p:nvCxnSpPr>
        <p:spPr>
          <a:xfrm>
            <a:off x="443042" y="987685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pic>
        <p:nvPicPr>
          <p:cNvPr id="3" name="Picture 2" descr="Tallahassee, FL Area: Hometown Hero Appreciation &amp; Meet The Builder ...">
            <a:extLst>
              <a:ext uri="{FF2B5EF4-FFF2-40B4-BE49-F238E27FC236}">
                <a16:creationId xmlns:a16="http://schemas.microsoft.com/office/drawing/2014/main" id="{4B0F586B-106E-2ABB-4065-FD0D67CCA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071" y="2098727"/>
            <a:ext cx="4729857" cy="26605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58339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9211C-1405-58A9-70FF-DDB30BDC5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5" descr="text divider">
            <a:extLst>
              <a:ext uri="{FF2B5EF4-FFF2-40B4-BE49-F238E27FC236}">
                <a16:creationId xmlns:a16="http://schemas.microsoft.com/office/drawing/2014/main" id="{3180AB55-E276-1884-CD0B-94E446B4A903}"/>
              </a:ext>
            </a:extLst>
          </p:cNvPr>
          <p:cNvCxnSpPr/>
          <p:nvPr/>
        </p:nvCxnSpPr>
        <p:spPr>
          <a:xfrm>
            <a:off x="443042" y="987685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sp>
        <p:nvSpPr>
          <p:cNvPr id="10" name="Subtitle 2">
            <a:extLst>
              <a:ext uri="{FF2B5EF4-FFF2-40B4-BE49-F238E27FC236}">
                <a16:creationId xmlns:a16="http://schemas.microsoft.com/office/drawing/2014/main" id="{9651EE56-3D30-9BFE-C33B-0A49C659E97F}"/>
              </a:ext>
            </a:extLst>
          </p:cNvPr>
          <p:cNvSpPr txBox="1">
            <a:spLocks/>
          </p:cNvSpPr>
          <p:nvPr/>
        </p:nvSpPr>
        <p:spPr>
          <a:xfrm>
            <a:off x="-1" y="1"/>
            <a:ext cx="12191651" cy="9876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br>
              <a:rPr lang="fr-FR" sz="2800" b="1" dirty="0">
                <a:latin typeface="Lora" pitchFamily="2" charset="0"/>
              </a:rPr>
            </a:br>
            <a:r>
              <a:rPr lang="fr-FR" sz="2800" b="1" dirty="0">
                <a:latin typeface="Lora" pitchFamily="2" charset="0"/>
              </a:rPr>
              <a:t>Education</a:t>
            </a:r>
            <a:endParaRPr lang="fr-FR" sz="2800" b="1" dirty="0">
              <a:highlight>
                <a:srgbClr val="FFFF00"/>
              </a:highlight>
              <a:latin typeface="Lora" pitchFamily="2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CB0DD603-C9AB-F6F0-77C5-11A21ACABDD6}"/>
              </a:ext>
            </a:extLst>
          </p:cNvPr>
          <p:cNvSpPr txBox="1">
            <a:spLocks/>
          </p:cNvSpPr>
          <p:nvPr/>
        </p:nvSpPr>
        <p:spPr>
          <a:xfrm>
            <a:off x="160638" y="1445737"/>
            <a:ext cx="8161559" cy="47796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200" dirty="0">
                <a:latin typeface="Lora" pitchFamily="2" charset="77"/>
              </a:rPr>
              <a:t>Education remains a significant area of weakness in the integration policies of most countries (52/100), but </a:t>
            </a:r>
            <a:r>
              <a:rPr lang="en-US" sz="2200" b="1" dirty="0">
                <a:latin typeface="Lora" pitchFamily="2" charset="77"/>
              </a:rPr>
              <a:t>+6 points increase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200" dirty="0">
                <a:latin typeface="Lora" pitchFamily="2" charset="77"/>
              </a:rPr>
              <a:t>Ukrainian arrivals → expanded </a:t>
            </a:r>
            <a:r>
              <a:rPr lang="en-GB" sz="2200" b="1" dirty="0">
                <a:latin typeface="Lora" pitchFamily="2" charset="77"/>
              </a:rPr>
              <a:t>translation &amp; multilingual school support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200" dirty="0">
                <a:latin typeface="Lora" pitchFamily="2" charset="77"/>
              </a:rPr>
              <a:t>Expanded support in </a:t>
            </a:r>
            <a:r>
              <a:rPr lang="en-GB" sz="2200" b="1" dirty="0">
                <a:latin typeface="Lora" pitchFamily="2" charset="77"/>
              </a:rPr>
              <a:t>Poland, Czechia, Slovakia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200" dirty="0">
                <a:latin typeface="Lora" pitchFamily="2" charset="77"/>
              </a:rPr>
              <a:t>Reforms in </a:t>
            </a:r>
            <a:r>
              <a:rPr lang="en-GB" sz="2200" b="1" dirty="0">
                <a:latin typeface="Lora" pitchFamily="2" charset="77"/>
              </a:rPr>
              <a:t>Greece, Austria, France, Croatia, Spain </a:t>
            </a:r>
            <a:r>
              <a:rPr lang="en-GB" sz="2200" dirty="0">
                <a:latin typeface="Lora" pitchFamily="2" charset="77"/>
              </a:rPr>
              <a:t>(translation, multilingual guidance, improved language teaching)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200" dirty="0">
                <a:latin typeface="Lora" pitchFamily="2" charset="77"/>
              </a:rPr>
              <a:t>Improvements in diversity and migrant teachers’ support in </a:t>
            </a:r>
            <a:r>
              <a:rPr lang="en-US" sz="2200" b="1" dirty="0">
                <a:latin typeface="Lora" pitchFamily="2" charset="77"/>
              </a:rPr>
              <a:t>Türkiye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200" dirty="0">
                <a:latin typeface="Lora" pitchFamily="2" charset="77"/>
              </a:rPr>
              <a:t>Improvement in educational integration of migrants’ pupils in </a:t>
            </a:r>
            <a:r>
              <a:rPr lang="en-US" sz="2200" b="1" dirty="0">
                <a:latin typeface="Lora" pitchFamily="2" charset="77"/>
              </a:rPr>
              <a:t>Canada</a:t>
            </a:r>
            <a:endParaRPr lang="en-GB" sz="2200" b="1" dirty="0">
              <a:latin typeface="Lora" pitchFamily="2" charset="77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600" dirty="0">
              <a:latin typeface="Lora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3518B2-E4F3-0AC3-7328-57C0FF5F0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pic>
        <p:nvPicPr>
          <p:cNvPr id="2" name="Picture 2" descr="Grade 9 Math Curriculum - Spirit of Math Schools Inc.">
            <a:extLst>
              <a:ext uri="{FF2B5EF4-FFF2-40B4-BE49-F238E27FC236}">
                <a16:creationId xmlns:a16="http://schemas.microsoft.com/office/drawing/2014/main" id="{CAFC6AAC-E8DC-049C-FB67-7685A739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197" y="1575061"/>
            <a:ext cx="3540074" cy="383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519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66A4D-2A9B-3F21-6F7E-6A67B8D8E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btitle 2">
            <a:extLst>
              <a:ext uri="{FF2B5EF4-FFF2-40B4-BE49-F238E27FC236}">
                <a16:creationId xmlns:a16="http://schemas.microsoft.com/office/drawing/2014/main" id="{6C06A93A-E8C4-6BE3-B2E5-23D78426FEFA}"/>
              </a:ext>
            </a:extLst>
          </p:cNvPr>
          <p:cNvSpPr txBox="1">
            <a:spLocks/>
          </p:cNvSpPr>
          <p:nvPr/>
        </p:nvSpPr>
        <p:spPr>
          <a:xfrm>
            <a:off x="196770" y="1365812"/>
            <a:ext cx="8333772" cy="47785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200" dirty="0">
                <a:latin typeface="Lora" pitchFamily="2" charset="77"/>
              </a:rPr>
              <a:t>Health integration policies in EU (+ Canada &amp; Türkiye) countries are </a:t>
            </a:r>
            <a:r>
              <a:rPr lang="en-US" sz="2200" i="1" dirty="0">
                <a:latin typeface="Lora" pitchFamily="2" charset="77"/>
              </a:rPr>
              <a:t>halfway </a:t>
            </a:r>
            <a:r>
              <a:rPr lang="en-US" sz="2200" i="1" dirty="0" err="1">
                <a:latin typeface="Lora" pitchFamily="2" charset="77"/>
              </a:rPr>
              <a:t>favourable</a:t>
            </a:r>
            <a:r>
              <a:rPr lang="en-US" sz="2200" i="1" dirty="0">
                <a:latin typeface="Lora" pitchFamily="2" charset="77"/>
              </a:rPr>
              <a:t> </a:t>
            </a:r>
            <a:r>
              <a:rPr lang="en-US" sz="2200" dirty="0">
                <a:latin typeface="Lora" pitchFamily="2" charset="77"/>
              </a:rPr>
              <a:t>for promoting healthcare coverage and ability to access services for immigrants (55/100), </a:t>
            </a:r>
            <a:r>
              <a:rPr lang="en-US" sz="2200" b="1" dirty="0">
                <a:latin typeface="Lora" pitchFamily="2" charset="77"/>
              </a:rPr>
              <a:t>+3 points increase</a:t>
            </a:r>
          </a:p>
          <a:p>
            <a:pPr marL="457200" lvl="0" indent="-4572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BE" altLang="en-BE" sz="2200" dirty="0">
                <a:solidFill>
                  <a:schemeClr val="tx1"/>
                </a:solidFill>
                <a:latin typeface="Lora" pitchFamily="2" charset="77"/>
              </a:rPr>
              <a:t>Better information dissemination, translation, migrant involvement in planning</a:t>
            </a:r>
          </a:p>
          <a:p>
            <a:pPr marL="457200" lvl="0" indent="-4572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BE" altLang="en-BE" sz="2200" dirty="0">
                <a:solidFill>
                  <a:schemeClr val="tx1"/>
                </a:solidFill>
                <a:latin typeface="Lora" pitchFamily="2" charset="77"/>
              </a:rPr>
              <a:t>Improvements in </a:t>
            </a:r>
            <a:r>
              <a:rPr lang="en-BE" altLang="en-BE" sz="2200" b="1" dirty="0">
                <a:solidFill>
                  <a:schemeClr val="tx1"/>
                </a:solidFill>
                <a:latin typeface="Lora" pitchFamily="2" charset="77"/>
              </a:rPr>
              <a:t>Estonia, Poland, Romania</a:t>
            </a:r>
          </a:p>
          <a:p>
            <a:pPr marL="457200" lvl="0" indent="-4572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GB" sz="2200" b="1" dirty="0">
                <a:latin typeface="Lora" pitchFamily="2" charset="77"/>
              </a:rPr>
              <a:t>COVID-19:</a:t>
            </a:r>
            <a:r>
              <a:rPr lang="en-GB" sz="2200" dirty="0">
                <a:latin typeface="Lora" pitchFamily="2" charset="77"/>
              </a:rPr>
              <a:t> raised awareness but </a:t>
            </a:r>
            <a:r>
              <a:rPr lang="en-GB" sz="2200" b="1" dirty="0">
                <a:latin typeface="Lora" pitchFamily="2" charset="77"/>
              </a:rPr>
              <a:t>few lasting reforms</a:t>
            </a:r>
            <a:endParaRPr lang="en-BE" altLang="en-BE" sz="2200" dirty="0">
              <a:solidFill>
                <a:schemeClr val="tx1"/>
              </a:solidFill>
              <a:latin typeface="Lora" pitchFamily="2" charset="77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200" b="1" dirty="0">
                <a:latin typeface="Lora" pitchFamily="2" charset="77"/>
              </a:rPr>
              <a:t>Türkiye</a:t>
            </a:r>
            <a:r>
              <a:rPr lang="en-US" sz="2200" dirty="0">
                <a:latin typeface="Lora" pitchFamily="2" charset="77"/>
              </a:rPr>
              <a:t>: c</a:t>
            </a:r>
            <a:r>
              <a:rPr lang="en-US" sz="2200" dirty="0">
                <a:latin typeface="Lora" pitchFamily="2" charset="0"/>
              </a:rPr>
              <a:t>onsolidation of efforts to include all migrants in provision of health-related information &amp; more support and funding for research on migrant health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200" b="1" dirty="0">
                <a:latin typeface="Lora" pitchFamily="2" charset="0"/>
              </a:rPr>
              <a:t>Canada</a:t>
            </a:r>
            <a:r>
              <a:rPr lang="en-US" sz="2200" dirty="0">
                <a:latin typeface="Lora" pitchFamily="2" charset="0"/>
              </a:rPr>
              <a:t>: improvements in access to healthcare for migrants and their families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600" dirty="0">
              <a:latin typeface="Lora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F01D00-581F-DF73-C1B1-0D9537A7F5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cxnSp>
        <p:nvCxnSpPr>
          <p:cNvPr id="2" name="Straight Connector 5" descr="text divider">
            <a:extLst>
              <a:ext uri="{FF2B5EF4-FFF2-40B4-BE49-F238E27FC236}">
                <a16:creationId xmlns:a16="http://schemas.microsoft.com/office/drawing/2014/main" id="{14479B1F-B34B-B9A9-89FC-F2828F7B0869}"/>
              </a:ext>
            </a:extLst>
          </p:cNvPr>
          <p:cNvCxnSpPr/>
          <p:nvPr/>
        </p:nvCxnSpPr>
        <p:spPr>
          <a:xfrm>
            <a:off x="443042" y="987685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7B614DED-4394-90EA-2F47-0E1F46A6CA7B}"/>
              </a:ext>
            </a:extLst>
          </p:cNvPr>
          <p:cNvSpPr txBox="1">
            <a:spLocks/>
          </p:cNvSpPr>
          <p:nvPr/>
        </p:nvSpPr>
        <p:spPr>
          <a:xfrm>
            <a:off x="-1180904" y="1"/>
            <a:ext cx="13372903" cy="9876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2800" b="1" dirty="0">
              <a:latin typeface="Lora" pitchFamily="2" charset="0"/>
            </a:endParaRPr>
          </a:p>
          <a:p>
            <a:pPr algn="l"/>
            <a:r>
              <a:rPr lang="fr-FR" sz="2800" b="1" dirty="0">
                <a:latin typeface="Lora" pitchFamily="2" charset="0"/>
              </a:rPr>
              <a:t>Health</a:t>
            </a:r>
            <a:endParaRPr lang="fr-FR" sz="2800" b="1" dirty="0">
              <a:highlight>
                <a:srgbClr val="FFFF00"/>
              </a:highlight>
              <a:latin typeface="Lora" pitchFamily="2" charset="0"/>
            </a:endParaRPr>
          </a:p>
        </p:txBody>
      </p:sp>
      <p:pic>
        <p:nvPicPr>
          <p:cNvPr id="4" name="Picture 4" descr="Difficult access to health care for refugees - Archyde">
            <a:extLst>
              <a:ext uri="{FF2B5EF4-FFF2-40B4-BE49-F238E27FC236}">
                <a16:creationId xmlns:a16="http://schemas.microsoft.com/office/drawing/2014/main" id="{5948D06E-411C-FF43-CF24-E49F736FA1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9"/>
          <a:stretch>
            <a:fillRect/>
          </a:stretch>
        </p:blipFill>
        <p:spPr bwMode="auto">
          <a:xfrm>
            <a:off x="8627927" y="2187675"/>
            <a:ext cx="3238348" cy="2482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98297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23F60-8DF0-05FC-ECDC-6426896EE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701D8192-4CF5-7769-4E57-C40C2B1B1068}"/>
              </a:ext>
            </a:extLst>
          </p:cNvPr>
          <p:cNvSpPr txBox="1">
            <a:spLocks/>
          </p:cNvSpPr>
          <p:nvPr/>
        </p:nvSpPr>
        <p:spPr>
          <a:xfrm>
            <a:off x="0" y="33980"/>
            <a:ext cx="12191650" cy="9537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br>
              <a:rPr lang="fr-FR" sz="2800" b="1" dirty="0">
                <a:latin typeface="Lora" pitchFamily="2" charset="0"/>
              </a:rPr>
            </a:br>
            <a:r>
              <a:rPr lang="fr-FR" sz="2800" b="1" dirty="0">
                <a:latin typeface="Lora" pitchFamily="2" charset="0"/>
              </a:rPr>
              <a:t>Access to </a:t>
            </a:r>
            <a:r>
              <a:rPr lang="fr-FR" sz="2800" b="1" dirty="0" err="1">
                <a:latin typeface="Lora" pitchFamily="2" charset="0"/>
              </a:rPr>
              <a:t>Nationality</a:t>
            </a:r>
            <a:r>
              <a:rPr lang="fr-FR" sz="2800" b="1" dirty="0">
                <a:latin typeface="Lora" pitchFamily="2" charset="0"/>
              </a:rPr>
              <a:t>: More Obstacles 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91809A7-BC08-87C2-A064-F1233FBB773C}"/>
              </a:ext>
            </a:extLst>
          </p:cNvPr>
          <p:cNvSpPr txBox="1">
            <a:spLocks/>
          </p:cNvSpPr>
          <p:nvPr/>
        </p:nvSpPr>
        <p:spPr>
          <a:xfrm>
            <a:off x="180503" y="1379306"/>
            <a:ext cx="6245011" cy="44544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4813" indent="-387350" algn="l">
              <a:buFont typeface="Arial" panose="020B0604020202020204" pitchFamily="34" charset="0"/>
              <a:buChar char="•"/>
            </a:pPr>
            <a:r>
              <a:rPr lang="en-US" sz="2200" dirty="0">
                <a:latin typeface="Lora" pitchFamily="2" charset="77"/>
              </a:rPr>
              <a:t>Nationality policies qualify as only halfway </a:t>
            </a:r>
            <a:r>
              <a:rPr lang="en-US" sz="2200" dirty="0" err="1">
                <a:latin typeface="Lora" pitchFamily="2" charset="77"/>
              </a:rPr>
              <a:t>favourable</a:t>
            </a:r>
            <a:r>
              <a:rPr lang="en-US" sz="2200" dirty="0">
                <a:latin typeface="Lora" pitchFamily="2" charset="77"/>
              </a:rPr>
              <a:t> for promoting </a:t>
            </a:r>
            <a:r>
              <a:rPr lang="en-US" sz="2200" dirty="0" err="1">
                <a:latin typeface="Lora" pitchFamily="2" charset="77"/>
              </a:rPr>
              <a:t>naturalisation</a:t>
            </a:r>
            <a:r>
              <a:rPr lang="en-US" sz="2200" dirty="0">
                <a:latin typeface="Lora" pitchFamily="2" charset="77"/>
              </a:rPr>
              <a:t> of immigrants (47/100)</a:t>
            </a:r>
          </a:p>
          <a:p>
            <a:pPr marL="404813" indent="-387350" algn="l">
              <a:buFont typeface="Arial" panose="020B0604020202020204" pitchFamily="34" charset="0"/>
              <a:buChar char="•"/>
            </a:pPr>
            <a:r>
              <a:rPr lang="en-US" sz="2200" dirty="0">
                <a:latin typeface="Lora" pitchFamily="2" charset="77"/>
              </a:rPr>
              <a:t>The average scores </a:t>
            </a:r>
            <a:r>
              <a:rPr lang="en-US" sz="2200" b="1" dirty="0">
                <a:latin typeface="Lora" pitchFamily="2" charset="77"/>
              </a:rPr>
              <a:t>remained mostly static </a:t>
            </a:r>
            <a:r>
              <a:rPr lang="en-US" sz="2200" dirty="0">
                <a:latin typeface="Lora" pitchFamily="2" charset="77"/>
              </a:rPr>
              <a:t>since 2018, most changes have been </a:t>
            </a:r>
            <a:r>
              <a:rPr lang="en-US" sz="2200" b="1" dirty="0">
                <a:latin typeface="Lora" pitchFamily="2" charset="77"/>
              </a:rPr>
              <a:t>regressive</a:t>
            </a:r>
            <a:r>
              <a:rPr lang="en-US" sz="2200" dirty="0">
                <a:latin typeface="Lora" pitchFamily="2" charset="77"/>
              </a:rPr>
              <a:t>, and likely to decline further</a:t>
            </a:r>
            <a:br>
              <a:rPr lang="en-US" sz="2200" dirty="0">
                <a:latin typeface="Lora" pitchFamily="2" charset="77"/>
              </a:rPr>
            </a:br>
            <a:endParaRPr lang="en-US" sz="2200" dirty="0">
              <a:latin typeface="Lora" pitchFamily="2" charset="77"/>
            </a:endParaRPr>
          </a:p>
          <a:p>
            <a:pPr marL="404813" lvl="0" indent="-3873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BE" altLang="en-BE" sz="2200" b="1" dirty="0">
                <a:solidFill>
                  <a:schemeClr val="tx1"/>
                </a:solidFill>
                <a:latin typeface="Lora" pitchFamily="2" charset="77"/>
              </a:rPr>
              <a:t>Tougher naturalisation requirements</a:t>
            </a:r>
            <a:r>
              <a:rPr lang="en-BE" altLang="en-BE" sz="2200" dirty="0">
                <a:solidFill>
                  <a:schemeClr val="tx1"/>
                </a:solidFill>
                <a:latin typeface="Lora" pitchFamily="2" charset="77"/>
              </a:rPr>
              <a:t>: longer residency, higher language &amp; economic demands: </a:t>
            </a:r>
            <a:r>
              <a:rPr lang="en-BE" altLang="en-BE" sz="2200" b="1" dirty="0">
                <a:solidFill>
                  <a:schemeClr val="tx1"/>
                </a:solidFill>
                <a:latin typeface="Lora" pitchFamily="2" charset="77"/>
              </a:rPr>
              <a:t>Greece, Cyprus, Belgium, Finland, Sweden, Netherlands</a:t>
            </a:r>
            <a:br>
              <a:rPr lang="en-BE" altLang="en-BE" sz="2200" b="1" dirty="0">
                <a:solidFill>
                  <a:schemeClr val="tx1"/>
                </a:solidFill>
                <a:latin typeface="Lora" pitchFamily="2" charset="77"/>
              </a:rPr>
            </a:br>
            <a:endParaRPr lang="en-BE" altLang="en-BE" sz="2200" dirty="0">
              <a:solidFill>
                <a:schemeClr val="tx1"/>
              </a:solidFill>
              <a:latin typeface="Lora" pitchFamily="2" charset="77"/>
            </a:endParaRPr>
          </a:p>
          <a:p>
            <a:pPr marL="404813" lvl="0" indent="-3873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BE" altLang="en-BE" sz="2200" dirty="0">
                <a:solidFill>
                  <a:schemeClr val="tx1"/>
                </a:solidFill>
                <a:latin typeface="Lora" pitchFamily="2" charset="77"/>
              </a:rPr>
              <a:t>Germany (2024): more liberal – shorter residency, dual citizenship allowed</a:t>
            </a:r>
            <a:endParaRPr lang="en-US" sz="2200" dirty="0">
              <a:latin typeface="Lora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BA379F-4F46-6077-2B7C-B42BDC1B0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cxnSp>
        <p:nvCxnSpPr>
          <p:cNvPr id="3" name="Straight Connector 5" descr="text divider">
            <a:extLst>
              <a:ext uri="{FF2B5EF4-FFF2-40B4-BE49-F238E27FC236}">
                <a16:creationId xmlns:a16="http://schemas.microsoft.com/office/drawing/2014/main" id="{A887E9DD-4925-3EE9-222C-F714F692AD45}"/>
              </a:ext>
            </a:extLst>
          </p:cNvPr>
          <p:cNvCxnSpPr/>
          <p:nvPr/>
        </p:nvCxnSpPr>
        <p:spPr>
          <a:xfrm>
            <a:off x="443042" y="987685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BFBCC7E1-FBEA-51EB-2385-FA30ACCD4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159" y="1417149"/>
            <a:ext cx="3909591" cy="21893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C75630-17E1-B6F1-83CE-0C4DE0A6DE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02"/>
          <a:stretch>
            <a:fillRect/>
          </a:stretch>
        </p:blipFill>
        <p:spPr>
          <a:xfrm>
            <a:off x="7467235" y="3188980"/>
            <a:ext cx="4403779" cy="25521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38925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361DB-4BE3-5ECE-3F43-DD8E361D5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F3E12B95-D740-B33B-9C85-4AB0F2DF20F1}"/>
              </a:ext>
            </a:extLst>
          </p:cNvPr>
          <p:cNvSpPr txBox="1">
            <a:spLocks/>
          </p:cNvSpPr>
          <p:nvPr/>
        </p:nvSpPr>
        <p:spPr>
          <a:xfrm>
            <a:off x="442692" y="1"/>
            <a:ext cx="11748958" cy="987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2800" b="1" dirty="0">
              <a:latin typeface="Lora" pitchFamily="2" charset="0"/>
            </a:endParaRPr>
          </a:p>
          <a:p>
            <a:pPr algn="l"/>
            <a:r>
              <a:rPr lang="fr-FR" sz="2800" b="1" dirty="0">
                <a:latin typeface="Lora" pitchFamily="2" charset="0"/>
              </a:rPr>
              <a:t>Family </a:t>
            </a:r>
            <a:r>
              <a:rPr lang="fr-FR" sz="2800" b="1" dirty="0" err="1">
                <a:latin typeface="Lora" pitchFamily="2" charset="0"/>
              </a:rPr>
              <a:t>Reunification</a:t>
            </a:r>
            <a:endParaRPr lang="fr-FR" sz="2800" b="1" dirty="0">
              <a:latin typeface="Lora" pitchFamily="2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6BC1A90-3045-CB08-0E03-71FC046A190D}"/>
              </a:ext>
            </a:extLst>
          </p:cNvPr>
          <p:cNvSpPr txBox="1">
            <a:spLocks/>
          </p:cNvSpPr>
          <p:nvPr/>
        </p:nvSpPr>
        <p:spPr>
          <a:xfrm>
            <a:off x="442692" y="1624310"/>
            <a:ext cx="6131728" cy="437862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rmAutofit fontScale="92500" lnSpcReduction="10000"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ora" pitchFamily="2" charset="77"/>
              </a:rPr>
              <a:t>Halfway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ora" pitchFamily="2" charset="77"/>
              </a:rPr>
              <a:t>favourable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ora" pitchFamily="2" charset="77"/>
              </a:rPr>
              <a:t>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ora" pitchFamily="2" charset="77"/>
              </a:rPr>
              <a:t>for family reunification and integration (54/100)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Lora" pitchFamily="2" charset="77"/>
            </a:endParaRPr>
          </a:p>
          <a:p>
            <a:pPr marL="228600" lvl="0" indent="-228600" algn="l"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ora" pitchFamily="2" charset="77"/>
              </a:rPr>
              <a:t>Since 2019, family reunification policies have remained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ora" pitchFamily="2" charset="77"/>
              </a:rPr>
              <a:t>mostly unchanged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ora" pitchFamily="2" charset="77"/>
              </a:rPr>
              <a:t>in most EU countries (+ Canada &amp; </a:t>
            </a:r>
            <a:r>
              <a:rPr lang="en-US" sz="2600" dirty="0">
                <a:latin typeface="Lora" pitchFamily="2" charset="77"/>
              </a:rPr>
              <a:t>Türkiye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ora" pitchFamily="2" charset="77"/>
              </a:rPr>
              <a:t>), with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ora" pitchFamily="2" charset="77"/>
              </a:rPr>
              <a:t>some changes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ora" pitchFamily="2" charset="77"/>
              </a:rPr>
              <a:t>in some countries</a:t>
            </a:r>
          </a:p>
          <a:p>
            <a:pPr lvl="1"/>
            <a:r>
              <a:rPr lang="en-GB" dirty="0">
                <a:latin typeface="Lora" pitchFamily="2" charset="77"/>
              </a:rPr>
              <a:t>Stricter in Ireland, Slovenia, Netherlands (income, housing, language tests)</a:t>
            </a:r>
          </a:p>
          <a:p>
            <a:pPr lvl="1"/>
            <a:r>
              <a:rPr lang="en-GB" dirty="0">
                <a:latin typeface="Lora" pitchFamily="2" charset="77"/>
              </a:rPr>
              <a:t>More inclusive in Portugal (simultaneous entry) &amp; Croatia (limited rejection grounds)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ora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9059D4-BA25-BABC-E1DC-7E904EDB7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cxnSp>
        <p:nvCxnSpPr>
          <p:cNvPr id="2" name="Straight Connector 5" descr="text divider">
            <a:extLst>
              <a:ext uri="{FF2B5EF4-FFF2-40B4-BE49-F238E27FC236}">
                <a16:creationId xmlns:a16="http://schemas.microsoft.com/office/drawing/2014/main" id="{3FFB6F8D-96DB-B525-8602-7900963FA4B9}"/>
              </a:ext>
            </a:extLst>
          </p:cNvPr>
          <p:cNvCxnSpPr/>
          <p:nvPr/>
        </p:nvCxnSpPr>
        <p:spPr>
          <a:xfrm>
            <a:off x="443042" y="987685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A66EF80-039B-0E1F-98FB-023767B370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447" r="13632" b="23697"/>
          <a:stretch>
            <a:fillRect/>
          </a:stretch>
        </p:blipFill>
        <p:spPr>
          <a:xfrm>
            <a:off x="6706084" y="1098896"/>
            <a:ext cx="4220418" cy="25863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4" descr="Grandparent Health and Family Well-Being - The Vanier Institute of the ...">
            <a:extLst>
              <a:ext uri="{FF2B5EF4-FFF2-40B4-BE49-F238E27FC236}">
                <a16:creationId xmlns:a16="http://schemas.microsoft.com/office/drawing/2014/main" id="{A455E2A1-CAA7-6CDF-A2C4-6D7DB1D991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" b="4341"/>
          <a:stretch/>
        </p:blipFill>
        <p:spPr bwMode="auto">
          <a:xfrm>
            <a:off x="7656311" y="3379388"/>
            <a:ext cx="4358247" cy="27347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921320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46667-8DB0-D797-88D6-E2CB354B9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03A183AE-5F2C-ABE5-8568-A85CB1164933}"/>
              </a:ext>
            </a:extLst>
          </p:cNvPr>
          <p:cNvSpPr txBox="1">
            <a:spLocks/>
          </p:cNvSpPr>
          <p:nvPr/>
        </p:nvSpPr>
        <p:spPr>
          <a:xfrm>
            <a:off x="442692" y="1"/>
            <a:ext cx="11748958" cy="987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2800" b="1" dirty="0">
              <a:latin typeface="Lora" pitchFamily="2" charset="0"/>
            </a:endParaRPr>
          </a:p>
          <a:p>
            <a:pPr algn="l"/>
            <a:r>
              <a:rPr lang="fr-FR" sz="2800" b="1" dirty="0">
                <a:latin typeface="Lora" pitchFamily="2" charset="0"/>
              </a:rPr>
              <a:t>Permanent </a:t>
            </a:r>
            <a:r>
              <a:rPr lang="fr-FR" sz="2800" b="1" dirty="0" err="1">
                <a:latin typeface="Lora" pitchFamily="2" charset="0"/>
              </a:rPr>
              <a:t>Residence</a:t>
            </a:r>
            <a:endParaRPr lang="fr-FR" sz="2800" b="1" dirty="0">
              <a:latin typeface="Lora" pitchFamily="2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C1A4FDA0-CD67-93DC-BECF-D0F94440A8ED}"/>
              </a:ext>
            </a:extLst>
          </p:cNvPr>
          <p:cNvSpPr txBox="1">
            <a:spLocks/>
          </p:cNvSpPr>
          <p:nvPr/>
        </p:nvSpPr>
        <p:spPr>
          <a:xfrm>
            <a:off x="442692" y="1846731"/>
            <a:ext cx="5402296" cy="437862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ora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5027A7-36BD-A917-E679-9D150A84E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B51F1B40-8725-96FE-ACB3-A0D671F1D107}"/>
              </a:ext>
            </a:extLst>
          </p:cNvPr>
          <p:cNvSpPr txBox="1">
            <a:spLocks/>
          </p:cNvSpPr>
          <p:nvPr/>
        </p:nvSpPr>
        <p:spPr>
          <a:xfrm>
            <a:off x="247255" y="1527857"/>
            <a:ext cx="6069916" cy="4466000"/>
          </a:xfrm>
          <a:prstGeom prst="rect">
            <a:avLst/>
          </a:prstGeom>
          <a:noFill/>
          <a:ln>
            <a:noFill/>
          </a:ln>
        </p:spPr>
        <p:txBody>
          <a:bodyPr vert="horz" wrap="square" lIns="137160" tIns="68580" rIns="137160" bIns="68580" anchor="t" anchorCtr="1" compatLnSpc="1">
            <a:normAutofit fontScale="85000" lnSpcReduction="10000"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6250" indent="-450057" algn="l">
              <a:buSzTx/>
              <a:buFont typeface="Arial" panose="020B0604020202020204" pitchFamily="34" charset="0"/>
              <a:buChar char="•"/>
              <a:defRPr/>
            </a:pPr>
            <a:r>
              <a:rPr lang="en-US" sz="2600" i="1" dirty="0" err="1">
                <a:solidFill>
                  <a:prstClr val="black"/>
                </a:solidFill>
                <a:latin typeface="Lora" pitchFamily="2" charset="77"/>
              </a:rPr>
              <a:t>Slighlty</a:t>
            </a:r>
            <a:r>
              <a:rPr lang="en-US" sz="2600" i="1" dirty="0">
                <a:solidFill>
                  <a:prstClr val="black"/>
                </a:solidFill>
                <a:latin typeface="Lora" pitchFamily="2" charset="77"/>
              </a:rPr>
              <a:t> </a:t>
            </a:r>
            <a:r>
              <a:rPr lang="en-US" sz="2600" i="1" dirty="0" err="1">
                <a:solidFill>
                  <a:prstClr val="black"/>
                </a:solidFill>
                <a:latin typeface="Lora" pitchFamily="2" charset="77"/>
              </a:rPr>
              <a:t>favourable</a:t>
            </a:r>
            <a:r>
              <a:rPr lang="en-US" sz="2600" i="1" dirty="0">
                <a:solidFill>
                  <a:prstClr val="black"/>
                </a:solidFill>
                <a:latin typeface="Lora" pitchFamily="2" charset="77"/>
              </a:rPr>
              <a:t> pathway </a:t>
            </a:r>
            <a:r>
              <a:rPr lang="en-US" sz="2600" dirty="0">
                <a:solidFill>
                  <a:prstClr val="black"/>
                </a:solidFill>
                <a:latin typeface="Lora" pitchFamily="2" charset="77"/>
              </a:rPr>
              <a:t>for permanent residence (60/100), </a:t>
            </a:r>
            <a:r>
              <a:rPr lang="en-US" sz="2600" b="1" dirty="0">
                <a:solidFill>
                  <a:prstClr val="black"/>
                </a:solidFill>
                <a:latin typeface="Lora" pitchFamily="2" charset="77"/>
              </a:rPr>
              <a:t>+1 point</a:t>
            </a:r>
          </a:p>
          <a:p>
            <a:pPr marL="476250" indent="-450057" algn="l">
              <a:buSzTx/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solidFill>
                  <a:prstClr val="black"/>
                </a:solidFill>
                <a:latin typeface="Lora" pitchFamily="2" charset="77"/>
              </a:rPr>
              <a:t>After 5 years, most residents can apply for long-term residence (if self-sufficient), with citizenship conditions increasingly extended to permanent residence</a:t>
            </a:r>
          </a:p>
          <a:p>
            <a:pPr marL="476250" indent="-450057" algn="l">
              <a:buSzTx/>
              <a:buFont typeface="Arial" panose="020B0604020202020204" pitchFamily="34" charset="0"/>
              <a:buChar char="•"/>
              <a:defRPr/>
            </a:pPr>
            <a:r>
              <a:rPr lang="en-US" sz="2600" b="1" dirty="0">
                <a:solidFill>
                  <a:prstClr val="black"/>
                </a:solidFill>
                <a:latin typeface="Lora" pitchFamily="2" charset="77"/>
              </a:rPr>
              <a:t>Top-scoring countries</a:t>
            </a:r>
            <a:r>
              <a:rPr lang="en-US" sz="2600" dirty="0">
                <a:solidFill>
                  <a:prstClr val="black"/>
                </a:solidFill>
                <a:latin typeface="Lora" pitchFamily="2" charset="77"/>
              </a:rPr>
              <a:t>: the Nordics, Canada, Spain, Slovenia and Portugal</a:t>
            </a:r>
          </a:p>
          <a:p>
            <a:pPr marL="476250" indent="-450057" algn="l">
              <a:buSzTx/>
              <a:buFont typeface="Arial" panose="020B0604020202020204" pitchFamily="34" charset="0"/>
              <a:buChar char="•"/>
              <a:defRPr/>
            </a:pPr>
            <a:r>
              <a:rPr lang="en-US" sz="2600" b="1" dirty="0">
                <a:solidFill>
                  <a:prstClr val="black"/>
                </a:solidFill>
                <a:latin typeface="Lora" pitchFamily="2" charset="77"/>
              </a:rPr>
              <a:t>Setback in Slovenia</a:t>
            </a:r>
            <a:r>
              <a:rPr lang="en-US" sz="2600" dirty="0">
                <a:solidFill>
                  <a:prstClr val="black"/>
                </a:solidFill>
                <a:latin typeface="Lora" pitchFamily="2" charset="77"/>
              </a:rPr>
              <a:t>: stricter income and language requirements</a:t>
            </a:r>
          </a:p>
          <a:p>
            <a:pPr marL="476250" indent="-450057" algn="l">
              <a:buSzTx/>
              <a:buFont typeface="Arial" panose="020B0604020202020204" pitchFamily="34" charset="0"/>
              <a:buChar char="•"/>
              <a:defRPr/>
            </a:pPr>
            <a:r>
              <a:rPr lang="en-US" sz="2600" b="1" dirty="0">
                <a:solidFill>
                  <a:prstClr val="black"/>
                </a:solidFill>
                <a:latin typeface="Lora" pitchFamily="2" charset="77"/>
              </a:rPr>
              <a:t>Progress in Belgium</a:t>
            </a:r>
            <a:r>
              <a:rPr lang="en-US" sz="2600" dirty="0">
                <a:solidFill>
                  <a:prstClr val="black"/>
                </a:solidFill>
                <a:latin typeface="Lora" pitchFamily="2" charset="77"/>
              </a:rPr>
              <a:t>: reform in 2021 to increase validity of residence card from 5 to 10 years</a:t>
            </a:r>
          </a:p>
          <a:p>
            <a:pPr marL="476250" indent="-450057" algn="l">
              <a:buSzTx/>
              <a:buFont typeface="Arial" panose="020B0604020202020204" pitchFamily="34" charset="0"/>
              <a:buChar char="•"/>
              <a:defRPr/>
            </a:pPr>
            <a:endParaRPr lang="en-US" sz="3900" dirty="0">
              <a:solidFill>
                <a:prstClr val="black"/>
              </a:solidFill>
              <a:latin typeface="Lora" pitchFamily="2" charset="77"/>
            </a:endParaRPr>
          </a:p>
        </p:txBody>
      </p:sp>
      <p:cxnSp>
        <p:nvCxnSpPr>
          <p:cNvPr id="3" name="Straight Connector 5" descr="text divider">
            <a:extLst>
              <a:ext uri="{FF2B5EF4-FFF2-40B4-BE49-F238E27FC236}">
                <a16:creationId xmlns:a16="http://schemas.microsoft.com/office/drawing/2014/main" id="{41544BEF-3CDD-4F1F-49E8-6C0A6B498992}"/>
              </a:ext>
            </a:extLst>
          </p:cNvPr>
          <p:cNvCxnSpPr/>
          <p:nvPr/>
        </p:nvCxnSpPr>
        <p:spPr>
          <a:xfrm>
            <a:off x="443042" y="987685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BA5259F1-E8F0-2D79-3D9A-12A08497B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05" y="1913571"/>
            <a:ext cx="4041141" cy="30308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63891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D7327-CEF1-A79E-7BA1-F41F0C0B4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B394C383-D65E-DA9A-D4D1-AA10CCAA1AA1}"/>
              </a:ext>
            </a:extLst>
          </p:cNvPr>
          <p:cNvSpPr txBox="1">
            <a:spLocks/>
          </p:cNvSpPr>
          <p:nvPr/>
        </p:nvSpPr>
        <p:spPr>
          <a:xfrm>
            <a:off x="-528494" y="12952"/>
            <a:ext cx="12720144" cy="974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br>
              <a:rPr lang="fr-FR" sz="2800" b="1" dirty="0">
                <a:latin typeface="Lora" pitchFamily="2" charset="0"/>
              </a:rPr>
            </a:br>
            <a:r>
              <a:rPr lang="fr-FR" sz="2800" b="1" dirty="0" err="1">
                <a:latin typeface="Lora" pitchFamily="2" charset="0"/>
              </a:rPr>
              <a:t>Political</a:t>
            </a:r>
            <a:r>
              <a:rPr lang="fr-FR" sz="2800" b="1" dirty="0">
                <a:latin typeface="Lora" pitchFamily="2" charset="0"/>
              </a:rPr>
              <a:t> Participation: </a:t>
            </a:r>
            <a:r>
              <a:rPr lang="fr-FR" sz="2800" b="1" dirty="0" err="1">
                <a:latin typeface="Lora" pitchFamily="2" charset="0"/>
              </a:rPr>
              <a:t>Still</a:t>
            </a:r>
            <a:r>
              <a:rPr lang="fr-FR" sz="2800" b="1" dirty="0">
                <a:latin typeface="Lora" pitchFamily="2" charset="0"/>
              </a:rPr>
              <a:t> No Seat at the Table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12665007-A57D-B1FD-9C91-32116C9D2C3B}"/>
              </a:ext>
            </a:extLst>
          </p:cNvPr>
          <p:cNvSpPr txBox="1">
            <a:spLocks/>
          </p:cNvSpPr>
          <p:nvPr/>
        </p:nvSpPr>
        <p:spPr>
          <a:xfrm>
            <a:off x="184559" y="1192202"/>
            <a:ext cx="6443757" cy="538240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latin typeface="Lora" pitchFamily="2" charset="77"/>
              </a:rPr>
              <a:t>Political participation is the weakest area of integration policy (36/100)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latin typeface="Lora" pitchFamily="2" charset="77"/>
              </a:rPr>
              <a:t>Since 2019, political opportunities for migrants in EU countries have </a:t>
            </a:r>
            <a:r>
              <a:rPr lang="en-US" sz="2200" b="1" dirty="0">
                <a:latin typeface="Lora" pitchFamily="2" charset="77"/>
              </a:rPr>
              <a:t>slightly declined</a:t>
            </a:r>
          </a:p>
          <a:p>
            <a:pPr marL="457200" lvl="0" indent="-4572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BE" altLang="en-BE" sz="2200" b="1" dirty="0">
                <a:solidFill>
                  <a:schemeClr val="tx1"/>
                </a:solidFill>
                <a:latin typeface="Lora" pitchFamily="2" charset="77"/>
              </a:rPr>
              <a:t>Few countries have voting rights</a:t>
            </a:r>
            <a:r>
              <a:rPr lang="en-BE" altLang="en-BE" sz="2200" dirty="0">
                <a:solidFill>
                  <a:schemeClr val="tx1"/>
                </a:solidFill>
                <a:latin typeface="Lora" pitchFamily="2" charset="77"/>
              </a:rPr>
              <a:t> for non-EU citizens</a:t>
            </a:r>
          </a:p>
          <a:p>
            <a:pPr marL="457200" lvl="0" indent="-4572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BE" altLang="en-BE" sz="2200" dirty="0">
                <a:solidFill>
                  <a:schemeClr val="tx1"/>
                </a:solidFill>
                <a:latin typeface="Lora" pitchFamily="2" charset="77"/>
              </a:rPr>
              <a:t>Weakening of consultative bodies:</a:t>
            </a:r>
          </a:p>
          <a:p>
            <a:pPr marL="914400" lvl="2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BE" altLang="en-BE" sz="2200" b="1" dirty="0">
                <a:solidFill>
                  <a:schemeClr val="tx1"/>
                </a:solidFill>
                <a:latin typeface="Lora" pitchFamily="2" charset="77"/>
              </a:rPr>
              <a:t>Luxembourg</a:t>
            </a:r>
            <a:r>
              <a:rPr lang="en-BE" altLang="en-BE" sz="2200" dirty="0">
                <a:solidFill>
                  <a:schemeClr val="tx1"/>
                </a:solidFill>
                <a:latin typeface="Lora" pitchFamily="2" charset="77"/>
              </a:rPr>
              <a:t> (CNE abolished 2023)</a:t>
            </a:r>
          </a:p>
          <a:p>
            <a:pPr marL="914400" lvl="2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BE" altLang="en-BE" sz="2200" b="1" dirty="0">
                <a:solidFill>
                  <a:schemeClr val="tx1"/>
                </a:solidFill>
                <a:latin typeface="Lora" pitchFamily="2" charset="77"/>
              </a:rPr>
              <a:t>Denmark</a:t>
            </a:r>
            <a:r>
              <a:rPr lang="en-BE" altLang="en-BE" sz="2200" dirty="0">
                <a:solidFill>
                  <a:schemeClr val="tx1"/>
                </a:solidFill>
                <a:latin typeface="Lora" pitchFamily="2" charset="77"/>
              </a:rPr>
              <a:t> (Council for Ethnic Minorities replaced)</a:t>
            </a:r>
          </a:p>
          <a:p>
            <a:pPr marL="457200" lvl="0" indent="-4572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BE" altLang="en-BE" sz="2200" b="1" dirty="0">
                <a:solidFill>
                  <a:schemeClr val="tx1"/>
                </a:solidFill>
                <a:latin typeface="Lora" pitchFamily="2" charset="77"/>
              </a:rPr>
              <a:t>Ireland</a:t>
            </a:r>
            <a:r>
              <a:rPr lang="en-BE" altLang="en-BE" sz="2200" dirty="0">
                <a:solidFill>
                  <a:schemeClr val="tx1"/>
                </a:solidFill>
                <a:latin typeface="Lora" pitchFamily="2" charset="77"/>
              </a:rPr>
              <a:t> (strategy ended, no replacement forums)</a:t>
            </a:r>
            <a:endParaRPr lang="en-US" altLang="en-BE" sz="2200" dirty="0">
              <a:solidFill>
                <a:schemeClr val="tx1"/>
              </a:solidFill>
              <a:latin typeface="Lora" pitchFamily="2" charset="77"/>
            </a:endParaRPr>
          </a:p>
          <a:p>
            <a:pPr marL="457200" lvl="0" indent="-4572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BE" sz="2200" b="1" dirty="0">
                <a:solidFill>
                  <a:schemeClr val="tx1"/>
                </a:solidFill>
                <a:latin typeface="Lora" pitchFamily="2" charset="77"/>
              </a:rPr>
              <a:t>Türkiye:</a:t>
            </a:r>
            <a:r>
              <a:rPr lang="en-US" altLang="en-BE" sz="2200" dirty="0">
                <a:solidFill>
                  <a:schemeClr val="tx1"/>
                </a:solidFill>
                <a:latin typeface="Lora" pitchFamily="2" charset="77"/>
              </a:rPr>
              <a:t> +10 points for increased support for CSOs working on migrant-related issues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</a:pPr>
            <a:endParaRPr lang="en-BE" altLang="en-BE" sz="2200" dirty="0">
              <a:solidFill>
                <a:schemeClr val="tx1"/>
              </a:solidFill>
              <a:latin typeface="Lora" pitchFamily="2" charset="77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200" b="1" dirty="0">
              <a:latin typeface="Lora" pitchFamily="2" charset="77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200" b="1" dirty="0">
              <a:latin typeface="Lora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D83C1A-482E-B790-1913-A8567C887F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cxnSp>
        <p:nvCxnSpPr>
          <p:cNvPr id="2" name="Straight Connector 5" descr="text divider">
            <a:extLst>
              <a:ext uri="{FF2B5EF4-FFF2-40B4-BE49-F238E27FC236}">
                <a16:creationId xmlns:a16="http://schemas.microsoft.com/office/drawing/2014/main" id="{FF5DE17A-0FCA-BB20-6E3B-5884FC833F39}"/>
              </a:ext>
            </a:extLst>
          </p:cNvPr>
          <p:cNvCxnSpPr/>
          <p:nvPr/>
        </p:nvCxnSpPr>
        <p:spPr>
          <a:xfrm>
            <a:off x="443042" y="987685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pic>
        <p:nvPicPr>
          <p:cNvPr id="3" name="Picture 12" descr="Roundtable_Helsinki_Mr_Adama_Dieng_4 - Peacemakers Network">
            <a:extLst>
              <a:ext uri="{FF2B5EF4-FFF2-40B4-BE49-F238E27FC236}">
                <a16:creationId xmlns:a16="http://schemas.microsoft.com/office/drawing/2014/main" id="{69066D6F-0EED-98DD-5D0C-FB640A041A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4" t="-355" r="20311" b="16545"/>
          <a:stretch/>
        </p:blipFill>
        <p:spPr bwMode="auto">
          <a:xfrm>
            <a:off x="6628317" y="987679"/>
            <a:ext cx="4766594" cy="48933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62975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DFE42-26CE-3ECD-B629-BCF827D12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AD186331-C280-B2B7-F8EB-FB3E563D959C}"/>
              </a:ext>
            </a:extLst>
          </p:cNvPr>
          <p:cNvSpPr txBox="1">
            <a:spLocks/>
          </p:cNvSpPr>
          <p:nvPr/>
        </p:nvSpPr>
        <p:spPr>
          <a:xfrm>
            <a:off x="-878775" y="3932"/>
            <a:ext cx="13070775" cy="1004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2800" b="1" dirty="0">
              <a:latin typeface="Lora" pitchFamily="2" charset="0"/>
            </a:endParaRPr>
          </a:p>
          <a:p>
            <a:pPr algn="l"/>
            <a:r>
              <a:rPr lang="fr-FR" sz="2800" b="1" dirty="0">
                <a:latin typeface="Lora" pitchFamily="2" charset="0"/>
              </a:rPr>
              <a:t>Anti-Discrimination </a:t>
            </a:r>
            <a:r>
              <a:rPr lang="fr-FR" sz="2800" b="1" dirty="0" err="1">
                <a:latin typeface="Lora" pitchFamily="2" charset="0"/>
              </a:rPr>
              <a:t>Policies</a:t>
            </a:r>
            <a:r>
              <a:rPr lang="fr-FR" sz="2800" b="1" dirty="0">
                <a:latin typeface="Lora" pitchFamily="2" charset="0"/>
              </a:rPr>
              <a:t>: </a:t>
            </a:r>
            <a:r>
              <a:rPr lang="fr-FR" sz="2800" b="1" dirty="0" err="1">
                <a:latin typeface="Lora" pitchFamily="2" charset="0"/>
              </a:rPr>
              <a:t>Evolving</a:t>
            </a:r>
            <a:endParaRPr lang="fr-FR" sz="2800" b="1" dirty="0">
              <a:latin typeface="Lora" pitchFamily="2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B145ACC-3A20-BD64-6BA8-342B9D396ECF}"/>
              </a:ext>
            </a:extLst>
          </p:cNvPr>
          <p:cNvSpPr txBox="1">
            <a:spLocks/>
          </p:cNvSpPr>
          <p:nvPr/>
        </p:nvSpPr>
        <p:spPr>
          <a:xfrm>
            <a:off x="264466" y="1250899"/>
            <a:ext cx="5831184" cy="50920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rmAutofit lnSpcReduction="10000"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388" indent="265113" algn="l">
              <a:buFont typeface="Arial" panose="020B0604020202020204" pitchFamily="34" charset="0"/>
              <a:buChar char="•"/>
            </a:pPr>
            <a:r>
              <a:rPr lang="en-US" dirty="0">
                <a:latin typeface="Lora" pitchFamily="2" charset="77"/>
              </a:rPr>
              <a:t>Policies are </a:t>
            </a:r>
            <a:r>
              <a:rPr lang="en-US" i="1" dirty="0">
                <a:latin typeface="Lora" pitchFamily="2" charset="77"/>
              </a:rPr>
              <a:t>slightly </a:t>
            </a:r>
            <a:r>
              <a:rPr lang="en-US" i="1" dirty="0" err="1">
                <a:latin typeface="Lora" pitchFamily="2" charset="77"/>
              </a:rPr>
              <a:t>favourable</a:t>
            </a:r>
            <a:r>
              <a:rPr lang="en-US" i="1" dirty="0">
                <a:latin typeface="Lora" pitchFamily="2" charset="77"/>
              </a:rPr>
              <a:t> </a:t>
            </a:r>
            <a:r>
              <a:rPr lang="en-US" dirty="0">
                <a:latin typeface="Lora" pitchFamily="2" charset="77"/>
              </a:rPr>
              <a:t>for victims of discrimination to be informed of their rights and seek justice (78/100) and overall improvement of </a:t>
            </a:r>
            <a:r>
              <a:rPr lang="en-US" b="1" dirty="0">
                <a:latin typeface="Lora" pitchFamily="2" charset="77"/>
              </a:rPr>
              <a:t>+4 points</a:t>
            </a:r>
          </a:p>
          <a:p>
            <a:pPr marL="52388" indent="265113" algn="l">
              <a:buFont typeface="Arial" panose="020B0604020202020204" pitchFamily="34" charset="0"/>
              <a:buChar char="•"/>
            </a:pPr>
            <a:r>
              <a:rPr lang="en-BE" altLang="en-BE" dirty="0">
                <a:solidFill>
                  <a:schemeClr val="tx1"/>
                </a:solidFill>
                <a:latin typeface="Lora" pitchFamily="2" charset="77"/>
              </a:rPr>
              <a:t>Progress in </a:t>
            </a:r>
            <a:r>
              <a:rPr lang="en-BE" altLang="en-BE" b="1" dirty="0">
                <a:solidFill>
                  <a:schemeClr val="tx1"/>
                </a:solidFill>
                <a:latin typeface="Lora" pitchFamily="2" charset="77"/>
              </a:rPr>
              <a:t>Spain, Romania, Croatia, Slovenia</a:t>
            </a:r>
            <a:endParaRPr lang="en-US" altLang="en-BE" b="1" dirty="0">
              <a:solidFill>
                <a:schemeClr val="tx1"/>
              </a:solidFill>
              <a:latin typeface="Lora" pitchFamily="2" charset="77"/>
            </a:endParaRPr>
          </a:p>
          <a:p>
            <a:pPr marL="52388" indent="265113" algn="l">
              <a:buFont typeface="Arial" panose="020B0604020202020204" pitchFamily="34" charset="0"/>
              <a:buChar char="•"/>
            </a:pPr>
            <a:r>
              <a:rPr lang="en-US" altLang="en-BE" dirty="0">
                <a:solidFill>
                  <a:schemeClr val="tx1"/>
                </a:solidFill>
                <a:latin typeface="Lora" pitchFamily="2" charset="77"/>
              </a:rPr>
              <a:t>But, some </a:t>
            </a:r>
            <a:r>
              <a:rPr lang="en-US" altLang="en-BE" u="sng" dirty="0">
                <a:solidFill>
                  <a:schemeClr val="tx1"/>
                </a:solidFill>
                <a:latin typeface="Lora" pitchFamily="2" charset="77"/>
              </a:rPr>
              <a:t>s</a:t>
            </a:r>
            <a:r>
              <a:rPr lang="en-BE" altLang="en-BE" u="sng" dirty="0" err="1">
                <a:solidFill>
                  <a:schemeClr val="tx1"/>
                </a:solidFill>
                <a:latin typeface="Lora" pitchFamily="2" charset="77"/>
              </a:rPr>
              <a:t>etbacks</a:t>
            </a:r>
            <a:r>
              <a:rPr lang="en-BE" altLang="en-BE" dirty="0">
                <a:solidFill>
                  <a:schemeClr val="tx1"/>
                </a:solidFill>
                <a:latin typeface="Lora" pitchFamily="2" charset="77"/>
              </a:rPr>
              <a:t>:</a:t>
            </a:r>
          </a:p>
          <a:p>
            <a:pPr marL="738188" lvl="1" indent="265113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BE" altLang="en-BE" b="1" dirty="0">
                <a:solidFill>
                  <a:schemeClr val="tx1"/>
                </a:solidFill>
                <a:latin typeface="Lora" pitchFamily="2" charset="77"/>
              </a:rPr>
              <a:t>Ireland</a:t>
            </a:r>
            <a:r>
              <a:rPr lang="en-BE" altLang="en-BE" dirty="0">
                <a:solidFill>
                  <a:schemeClr val="tx1"/>
                </a:solidFill>
                <a:latin typeface="Lora" pitchFamily="2" charset="77"/>
              </a:rPr>
              <a:t>: no new positive measures since 2017</a:t>
            </a:r>
          </a:p>
          <a:p>
            <a:pPr marL="738188" lvl="1" indent="265113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BE" altLang="en-BE" b="1" dirty="0">
                <a:solidFill>
                  <a:schemeClr val="tx1"/>
                </a:solidFill>
                <a:latin typeface="Lora" pitchFamily="2" charset="77"/>
              </a:rPr>
              <a:t>Hungary</a:t>
            </a:r>
            <a:r>
              <a:rPr lang="en-BE" altLang="en-BE" dirty="0">
                <a:solidFill>
                  <a:schemeClr val="tx1"/>
                </a:solidFill>
                <a:latin typeface="Lora" pitchFamily="2" charset="77"/>
              </a:rPr>
              <a:t>: Equal Treatment Authority dissolved in 2020</a:t>
            </a:r>
          </a:p>
          <a:p>
            <a:pPr marL="52388" lvl="0" indent="265113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BE" altLang="en-BE" dirty="0">
                <a:solidFill>
                  <a:schemeClr val="tx1"/>
                </a:solidFill>
                <a:latin typeface="Lora" pitchFamily="2" charset="77"/>
              </a:rPr>
              <a:t>Trend: more consistent progress than other areas</a:t>
            </a:r>
            <a:endParaRPr lang="en-US" b="1" dirty="0">
              <a:latin typeface="Lora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6A99AD-1824-2CE3-2CA3-ABDA58C81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A4F9E77C-AA27-C3D3-B123-A1C0B4038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BE" altLang="en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" name="Straight Connector 5" descr="text divider">
            <a:extLst>
              <a:ext uri="{FF2B5EF4-FFF2-40B4-BE49-F238E27FC236}">
                <a16:creationId xmlns:a16="http://schemas.microsoft.com/office/drawing/2014/main" id="{9DEFCB8A-1C1B-5A40-D93D-C2761F654BC5}"/>
              </a:ext>
            </a:extLst>
          </p:cNvPr>
          <p:cNvCxnSpPr/>
          <p:nvPr/>
        </p:nvCxnSpPr>
        <p:spPr>
          <a:xfrm>
            <a:off x="443042" y="987685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pic>
        <p:nvPicPr>
          <p:cNvPr id="3" name="Picture 2" descr="Disputes: Understanding the Structure &amp; Scope of the Tribunal System ...">
            <a:extLst>
              <a:ext uri="{FF2B5EF4-FFF2-40B4-BE49-F238E27FC236}">
                <a16:creationId xmlns:a16="http://schemas.microsoft.com/office/drawing/2014/main" id="{2D6485FB-6EF1-2D6B-6A4E-ECCD1A309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" t="14138" r="2099" b="7740"/>
          <a:stretch>
            <a:fillRect/>
          </a:stretch>
        </p:blipFill>
        <p:spPr bwMode="auto">
          <a:xfrm>
            <a:off x="6432697" y="1250899"/>
            <a:ext cx="4374629" cy="21781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4" descr="Racism in the Workplace - Business Integrity">
            <a:extLst>
              <a:ext uri="{FF2B5EF4-FFF2-40B4-BE49-F238E27FC236}">
                <a16:creationId xmlns:a16="http://schemas.microsoft.com/office/drawing/2014/main" id="{9993C8EC-A184-2121-6477-E0118F7EE5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3" b="11859"/>
          <a:stretch>
            <a:fillRect/>
          </a:stretch>
        </p:blipFill>
        <p:spPr bwMode="auto">
          <a:xfrm>
            <a:off x="7552905" y="3649846"/>
            <a:ext cx="4374629" cy="2354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817556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A3663-5D0C-05AF-A6B4-7322145ED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5" descr="text divider">
            <a:extLst>
              <a:ext uri="{FF2B5EF4-FFF2-40B4-BE49-F238E27FC236}">
                <a16:creationId xmlns:a16="http://schemas.microsoft.com/office/drawing/2014/main" id="{D34A8E42-3BE2-70BA-D598-2B863CEA4B1C}"/>
              </a:ext>
            </a:extLst>
          </p:cNvPr>
          <p:cNvCxnSpPr/>
          <p:nvPr/>
        </p:nvCxnSpPr>
        <p:spPr>
          <a:xfrm>
            <a:off x="5098573" y="981713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sp>
        <p:nvSpPr>
          <p:cNvPr id="10" name="Subtitle 2">
            <a:extLst>
              <a:ext uri="{FF2B5EF4-FFF2-40B4-BE49-F238E27FC236}">
                <a16:creationId xmlns:a16="http://schemas.microsoft.com/office/drawing/2014/main" id="{8A1F7EF0-2CAA-CCC4-F318-C8FAA2BF12A2}"/>
              </a:ext>
            </a:extLst>
          </p:cNvPr>
          <p:cNvSpPr txBox="1">
            <a:spLocks/>
          </p:cNvSpPr>
          <p:nvPr/>
        </p:nvSpPr>
        <p:spPr>
          <a:xfrm>
            <a:off x="826328" y="427556"/>
            <a:ext cx="9329351" cy="7645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800" b="1" dirty="0">
                <a:latin typeface="Lora" pitchFamily="2" charset="77"/>
              </a:rPr>
              <a:t>Conclusions</a:t>
            </a:r>
            <a:endParaRPr lang="fr-FR" sz="2800" b="1" dirty="0">
              <a:latin typeface="Lora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C86DE5-E9C0-1443-D5C2-42710A46FC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B7AA6EE0-E08D-FD1F-1666-1BD1260C7215}"/>
              </a:ext>
            </a:extLst>
          </p:cNvPr>
          <p:cNvSpPr txBox="1">
            <a:spLocks/>
          </p:cNvSpPr>
          <p:nvPr/>
        </p:nvSpPr>
        <p:spPr>
          <a:xfrm>
            <a:off x="28323" y="1378063"/>
            <a:ext cx="11710220" cy="43971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b="1" dirty="0">
                <a:latin typeface="Lora" pitchFamily="2" charset="0"/>
              </a:rPr>
              <a:t>Overall improvement (+3)</a:t>
            </a:r>
          </a:p>
          <a:p>
            <a:pPr lvl="1"/>
            <a:r>
              <a:rPr lang="en-US" sz="2000" dirty="0">
                <a:latin typeface="Lora" pitchFamily="2" charset="0"/>
              </a:rPr>
              <a:t>Gains in almost </a:t>
            </a:r>
            <a:r>
              <a:rPr lang="en-US" sz="2000">
                <a:latin typeface="Lora" pitchFamily="2" charset="0"/>
              </a:rPr>
              <a:t>all dimensions: </a:t>
            </a:r>
            <a:r>
              <a:rPr lang="en-US" sz="2000" dirty="0">
                <a:latin typeface="Lora" pitchFamily="2" charset="0"/>
              </a:rPr>
              <a:t>education (+6), </a:t>
            </a:r>
            <a:r>
              <a:rPr lang="en-US" sz="2000" dirty="0" err="1">
                <a:latin typeface="Lora" pitchFamily="2" charset="0"/>
              </a:rPr>
              <a:t>labour</a:t>
            </a:r>
            <a:r>
              <a:rPr lang="en-US" sz="2000" dirty="0">
                <a:latin typeface="Lora" pitchFamily="2" charset="0"/>
              </a:rPr>
              <a:t> market (+4), anti-discrimination (+4), health (+4), family reunion (+2), access to nationality (+2), permanent residence (+1)</a:t>
            </a:r>
          </a:p>
          <a:p>
            <a:pPr lvl="1"/>
            <a:r>
              <a:rPr lang="en-US" sz="2000" dirty="0">
                <a:latin typeface="Lora" pitchFamily="2" charset="0"/>
              </a:rPr>
              <a:t>No changes in: political participation</a:t>
            </a:r>
            <a:endParaRPr lang="en-US" sz="2200" dirty="0">
              <a:latin typeface="Lora" pitchFamily="2" charset="0"/>
            </a:endParaRPr>
          </a:p>
          <a:p>
            <a:pPr algn="l"/>
            <a:r>
              <a:rPr lang="en-US" sz="2600" b="1" dirty="0">
                <a:latin typeface="Lora" pitchFamily="2" charset="0"/>
              </a:rPr>
              <a:t>Impact of Ukrainian refugee arrivals</a:t>
            </a:r>
          </a:p>
          <a:p>
            <a:pPr lvl="1"/>
            <a:r>
              <a:rPr lang="en-US" sz="2000" dirty="0">
                <a:latin typeface="Lora" pitchFamily="2" charset="0"/>
              </a:rPr>
              <a:t>Positive but limited spillover effects on healthcare and education policies in Eastern Europe</a:t>
            </a:r>
          </a:p>
          <a:p>
            <a:pPr lvl="1"/>
            <a:r>
              <a:rPr lang="en-US" sz="2000" dirty="0">
                <a:latin typeface="Lora" pitchFamily="2" charset="0"/>
              </a:rPr>
              <a:t>Crises revealed migrants’ vulnerabilities and potential contributions, but little policy adaptation</a:t>
            </a:r>
          </a:p>
          <a:p>
            <a:pPr algn="l"/>
            <a:r>
              <a:rPr lang="en-US" sz="2600" b="1" dirty="0">
                <a:latin typeface="Lora" pitchFamily="2" charset="0"/>
              </a:rPr>
              <a:t>Risks and Concerns</a:t>
            </a:r>
          </a:p>
          <a:p>
            <a:pPr lvl="1"/>
            <a:r>
              <a:rPr lang="en-US" sz="2000" dirty="0">
                <a:latin typeface="Lora" pitchFamily="2" charset="0"/>
              </a:rPr>
              <a:t>Rising trend of stricter citizenship and family reunification requirements</a:t>
            </a:r>
          </a:p>
          <a:p>
            <a:pPr lvl="1"/>
            <a:r>
              <a:rPr lang="en-US" sz="2000" dirty="0">
                <a:latin typeface="Lora" pitchFamily="2" charset="0"/>
              </a:rPr>
              <a:t>Weak political participation undermines democratic inclusion</a:t>
            </a:r>
          </a:p>
          <a:p>
            <a:pPr lvl="1"/>
            <a:r>
              <a:rPr lang="en-US" sz="2000" dirty="0">
                <a:latin typeface="Lora" pitchFamily="2" charset="0"/>
              </a:rPr>
              <a:t>Restrictive policies foster exclusion, prejudice, and social division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71130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33600-84EB-5C74-298A-DDA7B9AD2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5" descr="text divider">
            <a:extLst>
              <a:ext uri="{FF2B5EF4-FFF2-40B4-BE49-F238E27FC236}">
                <a16:creationId xmlns:a16="http://schemas.microsoft.com/office/drawing/2014/main" id="{B4B60814-197F-B0CE-EA58-0F61B3B5B4BC}"/>
              </a:ext>
            </a:extLst>
          </p:cNvPr>
          <p:cNvCxnSpPr/>
          <p:nvPr/>
        </p:nvCxnSpPr>
        <p:spPr>
          <a:xfrm>
            <a:off x="443042" y="1612718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sp>
        <p:nvSpPr>
          <p:cNvPr id="10" name="Subtitle 2">
            <a:extLst>
              <a:ext uri="{FF2B5EF4-FFF2-40B4-BE49-F238E27FC236}">
                <a16:creationId xmlns:a16="http://schemas.microsoft.com/office/drawing/2014/main" id="{CBC8543F-DFAF-785E-8D53-6A61D3454CBA}"/>
              </a:ext>
            </a:extLst>
          </p:cNvPr>
          <p:cNvSpPr txBox="1">
            <a:spLocks/>
          </p:cNvSpPr>
          <p:nvPr/>
        </p:nvSpPr>
        <p:spPr>
          <a:xfrm>
            <a:off x="1896846" y="680485"/>
            <a:ext cx="9016340" cy="7645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chemeClr val="tx1"/>
                </a:solidFill>
                <a:latin typeface="Lora" pitchFamily="2" charset="0"/>
                <a:ea typeface="Lato" panose="020F0502020204030203" pitchFamily="34" charset="0"/>
                <a:cs typeface="Lato" panose="020F0502020204030203" pitchFamily="34" charset="0"/>
              </a:rPr>
              <a:t>MIPEX Research Team of 2024 Update</a:t>
            </a:r>
            <a:endParaRPr lang="fr-FR" sz="2800" b="1" dirty="0">
              <a:solidFill>
                <a:schemeClr val="tx1"/>
              </a:solidFill>
              <a:latin typeface="Lora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A0F79F-597D-CBC5-F1F8-953E48F306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8B9303-4BA2-F2B8-0E9F-08DA377936BB}"/>
              </a:ext>
            </a:extLst>
          </p:cNvPr>
          <p:cNvSpPr txBox="1"/>
          <p:nvPr/>
        </p:nvSpPr>
        <p:spPr>
          <a:xfrm>
            <a:off x="2868706" y="2306214"/>
            <a:ext cx="718969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Lora" pitchFamily="2" charset="0"/>
              </a:rPr>
              <a:t>Başak Yavçan, PhD</a:t>
            </a:r>
          </a:p>
          <a:p>
            <a:pPr algn="ctr"/>
            <a:r>
              <a:rPr lang="en-US" sz="2400" dirty="0">
                <a:latin typeface="Lora" pitchFamily="2" charset="0"/>
              </a:rPr>
              <a:t>Alexander Wolffhardt</a:t>
            </a:r>
          </a:p>
          <a:p>
            <a:r>
              <a:rPr lang="en-US" sz="2400" dirty="0">
                <a:latin typeface="Lora" pitchFamily="2" charset="0"/>
              </a:rPr>
              <a:t>		   Marianna Gorgerino </a:t>
            </a:r>
          </a:p>
          <a:p>
            <a:pPr algn="ctr"/>
            <a:r>
              <a:rPr lang="en-US" sz="2400" dirty="0">
                <a:latin typeface="Lora" pitchFamily="2" charset="0"/>
              </a:rPr>
              <a:t>Stefano </a:t>
            </a:r>
            <a:r>
              <a:rPr lang="en-US" sz="2400" dirty="0" err="1">
                <a:latin typeface="Lora" pitchFamily="2" charset="0"/>
              </a:rPr>
              <a:t>Deodati</a:t>
            </a:r>
            <a:r>
              <a:rPr lang="en-US" sz="2400" dirty="0">
                <a:latin typeface="Lora" pitchFamily="2" charset="0"/>
              </a:rPr>
              <a:t> </a:t>
            </a:r>
          </a:p>
          <a:p>
            <a:pPr algn="ctr"/>
            <a:r>
              <a:rPr lang="en-US" sz="2400" dirty="0">
                <a:latin typeface="Lora" pitchFamily="2" charset="0"/>
              </a:rPr>
              <a:t>Thomas Huddleston, PhD </a:t>
            </a:r>
          </a:p>
          <a:p>
            <a:pPr algn="ctr"/>
            <a:r>
              <a:rPr lang="en-US" sz="2400" dirty="0">
                <a:latin typeface="Lora" pitchFamily="2" charset="0"/>
              </a:rPr>
              <a:t>Shabnam </a:t>
            </a:r>
            <a:r>
              <a:rPr lang="en-US" sz="2400" dirty="0" err="1">
                <a:latin typeface="Lora" pitchFamily="2" charset="0"/>
              </a:rPr>
              <a:t>Kherzi</a:t>
            </a:r>
            <a:endParaRPr lang="en-US" sz="2400" dirty="0">
              <a:latin typeface="Lora" pitchFamily="2" charset="0"/>
            </a:endParaRPr>
          </a:p>
          <a:p>
            <a:pPr algn="ctr"/>
            <a:r>
              <a:rPr lang="en-US" sz="2400" dirty="0">
                <a:latin typeface="Lora" pitchFamily="2" charset="0"/>
              </a:rPr>
              <a:t>Costanza </a:t>
            </a:r>
            <a:r>
              <a:rPr lang="en-US" sz="2400" dirty="0" err="1">
                <a:latin typeface="Lora" pitchFamily="2" charset="0"/>
              </a:rPr>
              <a:t>Hippoliti</a:t>
            </a:r>
            <a:endParaRPr lang="en-US" sz="2400" dirty="0">
              <a:latin typeface="Lora" pitchFamily="2" charset="0"/>
            </a:endParaRPr>
          </a:p>
          <a:p>
            <a:pPr algn="ctr"/>
            <a:r>
              <a:rPr lang="en-US" sz="2400" dirty="0">
                <a:latin typeface="Lora" pitchFamily="2" charset="0"/>
              </a:rPr>
              <a:t>Anna </a:t>
            </a:r>
            <a:r>
              <a:rPr lang="en-US" sz="2400" dirty="0" err="1">
                <a:latin typeface="Lora" pitchFamily="2" charset="0"/>
              </a:rPr>
              <a:t>Igranaissi</a:t>
            </a:r>
            <a:endParaRPr lang="en-US" sz="2400" dirty="0">
              <a:latin typeface="Lora" pitchFamily="2" charset="0"/>
            </a:endParaRPr>
          </a:p>
          <a:p>
            <a:pPr algn="ctr"/>
            <a:r>
              <a:rPr lang="en-US" sz="2400" dirty="0">
                <a:latin typeface="Lora" pitchFamily="2" charset="0"/>
              </a:rPr>
              <a:t>Mojib Atal</a:t>
            </a:r>
          </a:p>
          <a:p>
            <a:pPr algn="ctr"/>
            <a:r>
              <a:rPr lang="en-US" sz="2400" dirty="0">
                <a:latin typeface="Lora" pitchFamily="2" charset="0"/>
              </a:rPr>
              <a:t>Chiara Agrillo</a:t>
            </a:r>
          </a:p>
        </p:txBody>
      </p:sp>
    </p:spTree>
    <p:extLst>
      <p:ext uri="{BB962C8B-B14F-4D97-AF65-F5344CB8AC3E}">
        <p14:creationId xmlns:p14="http://schemas.microsoft.com/office/powerpoint/2010/main" val="370310197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F6AAA-9FF1-CFB5-E75E-CAC2152D4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 descr="colored rectangle">
            <a:extLst>
              <a:ext uri="{FF2B5EF4-FFF2-40B4-BE49-F238E27FC236}">
                <a16:creationId xmlns:a16="http://schemas.microsoft.com/office/drawing/2014/main" id="{AA36E83C-2722-0FB4-3673-5ABD672D8B3A}"/>
              </a:ext>
            </a:extLst>
          </p:cNvPr>
          <p:cNvSpPr/>
          <p:nvPr/>
        </p:nvSpPr>
        <p:spPr>
          <a:xfrm>
            <a:off x="-350" y="0"/>
            <a:ext cx="12191996" cy="6348548"/>
          </a:xfrm>
          <a:prstGeom prst="rect">
            <a:avLst/>
          </a:prstGeom>
          <a:solidFill>
            <a:srgbClr val="C776B3"/>
          </a:solidFill>
          <a:ln cap="flat">
            <a:solidFill>
              <a:srgbClr val="C776B3"/>
            </a:solidFill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B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38CE7C0-3C5B-6BFA-177E-B03224E5B38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22544" y="2459821"/>
            <a:ext cx="10069841" cy="3048000"/>
          </a:xfrm>
        </p:spPr>
        <p:txBody>
          <a:bodyPr anchor="t">
            <a:normAutofit/>
          </a:bodyPr>
          <a:lstStyle/>
          <a:p>
            <a:pPr lvl="0"/>
            <a:r>
              <a:rPr lang="en-US" b="1" dirty="0">
                <a:solidFill>
                  <a:schemeClr val="tx1"/>
                </a:solidFill>
                <a:latin typeface="Lora" pitchFamily="2"/>
              </a:rPr>
              <a:t>THANK YOU!</a:t>
            </a:r>
            <a:endParaRPr lang="en-BE" b="1" dirty="0">
              <a:solidFill>
                <a:schemeClr val="tx1"/>
              </a:solidFill>
              <a:latin typeface="Lora" pitchFamily="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2B4B66-7C66-A32E-6304-55EECC91C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821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9D114-8C46-DD24-1308-54BD04CC9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5" descr="text divider">
            <a:extLst>
              <a:ext uri="{FF2B5EF4-FFF2-40B4-BE49-F238E27FC236}">
                <a16:creationId xmlns:a16="http://schemas.microsoft.com/office/drawing/2014/main" id="{22AE9398-F322-F1C8-E25C-B777D476CA56}"/>
              </a:ext>
            </a:extLst>
          </p:cNvPr>
          <p:cNvCxnSpPr/>
          <p:nvPr/>
        </p:nvCxnSpPr>
        <p:spPr>
          <a:xfrm>
            <a:off x="443042" y="1612718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sp>
        <p:nvSpPr>
          <p:cNvPr id="10" name="Subtitle 2">
            <a:extLst>
              <a:ext uri="{FF2B5EF4-FFF2-40B4-BE49-F238E27FC236}">
                <a16:creationId xmlns:a16="http://schemas.microsoft.com/office/drawing/2014/main" id="{675CFC30-CB7F-E3ED-1221-239C2DCFACF8}"/>
              </a:ext>
            </a:extLst>
          </p:cNvPr>
          <p:cNvSpPr txBox="1">
            <a:spLocks/>
          </p:cNvSpPr>
          <p:nvPr/>
        </p:nvSpPr>
        <p:spPr>
          <a:xfrm>
            <a:off x="184707" y="388402"/>
            <a:ext cx="2771853" cy="7645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800" b="1" dirty="0">
                <a:latin typeface="Lora" pitchFamily="2" charset="0"/>
              </a:rPr>
              <a:t>Labour </a:t>
            </a:r>
            <a:r>
              <a:rPr lang="fr-FR" sz="2800" b="1" dirty="0" err="1">
                <a:latin typeface="Lora" pitchFamily="2" charset="0"/>
              </a:rPr>
              <a:t>Market</a:t>
            </a:r>
            <a:endParaRPr lang="fr-FR" sz="2800" b="1" dirty="0">
              <a:latin typeface="Lora" pitchFamily="2" charset="0"/>
            </a:endParaRPr>
          </a:p>
          <a:p>
            <a:pPr algn="l"/>
            <a:r>
              <a:rPr lang="fr-FR" sz="2800" b="1" dirty="0" err="1">
                <a:latin typeface="Lora" pitchFamily="2" charset="0"/>
              </a:rPr>
              <a:t>Mobility</a:t>
            </a:r>
            <a:endParaRPr lang="fr-FR" sz="2800" b="1" dirty="0">
              <a:latin typeface="Lora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9E001D-651E-1D7D-1860-19E0DCD78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F6E3B5FD-E77E-E3AD-DB37-BB19B134A8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0170159"/>
              </p:ext>
            </p:extLst>
          </p:nvPr>
        </p:nvGraphicFramePr>
        <p:xfrm>
          <a:off x="3499945" y="79996"/>
          <a:ext cx="8371489" cy="61453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12599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27D96-DD41-76E1-5BD4-48E278F01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5" descr="text divider">
            <a:extLst>
              <a:ext uri="{FF2B5EF4-FFF2-40B4-BE49-F238E27FC236}">
                <a16:creationId xmlns:a16="http://schemas.microsoft.com/office/drawing/2014/main" id="{40D578DD-0D7B-CADC-965B-BB82771EEEC2}"/>
              </a:ext>
            </a:extLst>
          </p:cNvPr>
          <p:cNvCxnSpPr/>
          <p:nvPr/>
        </p:nvCxnSpPr>
        <p:spPr>
          <a:xfrm>
            <a:off x="443042" y="1612718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sp>
        <p:nvSpPr>
          <p:cNvPr id="10" name="Subtitle 2">
            <a:extLst>
              <a:ext uri="{FF2B5EF4-FFF2-40B4-BE49-F238E27FC236}">
                <a16:creationId xmlns:a16="http://schemas.microsoft.com/office/drawing/2014/main" id="{9B9A9005-FBE6-7464-0B2D-D97E33CDAFC0}"/>
              </a:ext>
            </a:extLst>
          </p:cNvPr>
          <p:cNvSpPr txBox="1">
            <a:spLocks/>
          </p:cNvSpPr>
          <p:nvPr/>
        </p:nvSpPr>
        <p:spPr>
          <a:xfrm>
            <a:off x="184707" y="388402"/>
            <a:ext cx="2771853" cy="7645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800" b="1" dirty="0">
                <a:latin typeface="Lora" pitchFamily="2" charset="0"/>
              </a:rPr>
              <a:t>Family</a:t>
            </a:r>
          </a:p>
          <a:p>
            <a:pPr algn="l"/>
            <a:r>
              <a:rPr lang="fr-FR" sz="2800" b="1" dirty="0" err="1">
                <a:latin typeface="Lora" pitchFamily="2" charset="0"/>
              </a:rPr>
              <a:t>Reunification</a:t>
            </a:r>
            <a:endParaRPr lang="fr-FR" sz="2800" b="1" dirty="0">
              <a:latin typeface="Lora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8EE4CF-AE01-8049-B731-FAE6C1D4A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175323C-C1C7-5A9F-9981-1C02EE987E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9711622"/>
              </p:ext>
            </p:extLst>
          </p:nvPr>
        </p:nvGraphicFramePr>
        <p:xfrm>
          <a:off x="3499945" y="79996"/>
          <a:ext cx="8371489" cy="61453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998036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70435-8053-A37F-C981-EACF15BAF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5" descr="text divider">
            <a:extLst>
              <a:ext uri="{FF2B5EF4-FFF2-40B4-BE49-F238E27FC236}">
                <a16:creationId xmlns:a16="http://schemas.microsoft.com/office/drawing/2014/main" id="{61263101-7D8A-F4F7-20C9-6F066975C317}"/>
              </a:ext>
            </a:extLst>
          </p:cNvPr>
          <p:cNvCxnSpPr/>
          <p:nvPr/>
        </p:nvCxnSpPr>
        <p:spPr>
          <a:xfrm>
            <a:off x="443042" y="1612718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sp>
        <p:nvSpPr>
          <p:cNvPr id="10" name="Subtitle 2">
            <a:extLst>
              <a:ext uri="{FF2B5EF4-FFF2-40B4-BE49-F238E27FC236}">
                <a16:creationId xmlns:a16="http://schemas.microsoft.com/office/drawing/2014/main" id="{CD0B8253-967B-9B72-F035-929562683934}"/>
              </a:ext>
            </a:extLst>
          </p:cNvPr>
          <p:cNvSpPr txBox="1">
            <a:spLocks/>
          </p:cNvSpPr>
          <p:nvPr/>
        </p:nvSpPr>
        <p:spPr>
          <a:xfrm>
            <a:off x="-158025" y="437456"/>
            <a:ext cx="2771853" cy="7645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2800" b="1" dirty="0">
              <a:latin typeface="Lora" pitchFamily="2" charset="0"/>
            </a:endParaRPr>
          </a:p>
          <a:p>
            <a:pPr algn="l"/>
            <a:r>
              <a:rPr lang="fr-FR" sz="2800" b="1" dirty="0">
                <a:latin typeface="Lora" pitchFamily="2" charset="0"/>
              </a:rPr>
              <a:t>Education</a:t>
            </a:r>
          </a:p>
          <a:p>
            <a:pPr algn="l"/>
            <a:endParaRPr lang="fr-FR" sz="2800" b="1" dirty="0">
              <a:latin typeface="Lora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B23CB8-9121-9649-37AA-7D3E5AF58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9D12D13-EF4D-0353-9829-739F9FC377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3200646"/>
              </p:ext>
            </p:extLst>
          </p:nvPr>
        </p:nvGraphicFramePr>
        <p:xfrm>
          <a:off x="3594537" y="0"/>
          <a:ext cx="8387255" cy="62253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084726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3E76C-985B-335E-F0FD-1E54BA8D3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5" descr="text divider">
            <a:extLst>
              <a:ext uri="{FF2B5EF4-FFF2-40B4-BE49-F238E27FC236}">
                <a16:creationId xmlns:a16="http://schemas.microsoft.com/office/drawing/2014/main" id="{4706C684-4B92-6377-DF5A-EA2483AEA59E}"/>
              </a:ext>
            </a:extLst>
          </p:cNvPr>
          <p:cNvCxnSpPr/>
          <p:nvPr/>
        </p:nvCxnSpPr>
        <p:spPr>
          <a:xfrm>
            <a:off x="443042" y="1612718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sp>
        <p:nvSpPr>
          <p:cNvPr id="10" name="Subtitle 2">
            <a:extLst>
              <a:ext uri="{FF2B5EF4-FFF2-40B4-BE49-F238E27FC236}">
                <a16:creationId xmlns:a16="http://schemas.microsoft.com/office/drawing/2014/main" id="{B946C17F-F971-6474-8BF7-F13C84215491}"/>
              </a:ext>
            </a:extLst>
          </p:cNvPr>
          <p:cNvSpPr txBox="1">
            <a:spLocks/>
          </p:cNvSpPr>
          <p:nvPr/>
        </p:nvSpPr>
        <p:spPr>
          <a:xfrm>
            <a:off x="0" y="538179"/>
            <a:ext cx="2771853" cy="7645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800" b="1" dirty="0" err="1">
                <a:latin typeface="Lora" pitchFamily="2" charset="0"/>
              </a:rPr>
              <a:t>Political</a:t>
            </a:r>
            <a:r>
              <a:rPr lang="fr-FR" sz="2800" b="1" dirty="0">
                <a:latin typeface="Lora" pitchFamily="2" charset="0"/>
              </a:rPr>
              <a:t> Participation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D7598A-3833-B45E-A3DE-7A746B23F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D93AD11-AFCA-277A-E19F-8AACE9749C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277769"/>
              </p:ext>
            </p:extLst>
          </p:nvPr>
        </p:nvGraphicFramePr>
        <p:xfrm>
          <a:off x="3722185" y="76806"/>
          <a:ext cx="8213834" cy="6148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704922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650CA-5BD6-6574-F385-4B8906A31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5" descr="text divider">
            <a:extLst>
              <a:ext uri="{FF2B5EF4-FFF2-40B4-BE49-F238E27FC236}">
                <a16:creationId xmlns:a16="http://schemas.microsoft.com/office/drawing/2014/main" id="{270C9D31-0480-FE8E-9B2E-3C49DB038E58}"/>
              </a:ext>
            </a:extLst>
          </p:cNvPr>
          <p:cNvCxnSpPr/>
          <p:nvPr/>
        </p:nvCxnSpPr>
        <p:spPr>
          <a:xfrm>
            <a:off x="443042" y="1612718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sp>
        <p:nvSpPr>
          <p:cNvPr id="10" name="Subtitle 2">
            <a:extLst>
              <a:ext uri="{FF2B5EF4-FFF2-40B4-BE49-F238E27FC236}">
                <a16:creationId xmlns:a16="http://schemas.microsoft.com/office/drawing/2014/main" id="{39BF128E-1940-3A54-9942-8F4BA5A6C864}"/>
              </a:ext>
            </a:extLst>
          </p:cNvPr>
          <p:cNvSpPr txBox="1">
            <a:spLocks/>
          </p:cNvSpPr>
          <p:nvPr/>
        </p:nvSpPr>
        <p:spPr>
          <a:xfrm>
            <a:off x="0" y="538179"/>
            <a:ext cx="2771853" cy="7645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800" b="1" dirty="0">
                <a:latin typeface="Lora" pitchFamily="2" charset="0"/>
              </a:rPr>
              <a:t>Permanent </a:t>
            </a:r>
            <a:r>
              <a:rPr lang="fr-FR" sz="2800" b="1" dirty="0" err="1">
                <a:latin typeface="Lora" pitchFamily="2" charset="0"/>
              </a:rPr>
              <a:t>Residence</a:t>
            </a:r>
            <a:endParaRPr lang="fr-FR" sz="2800" b="1" dirty="0">
              <a:latin typeface="Lora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4B1128-9CA6-3682-46DD-1EA0E7025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A911B01-B1D8-9572-99A1-7E60E24535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4456830"/>
              </p:ext>
            </p:extLst>
          </p:nvPr>
        </p:nvGraphicFramePr>
        <p:xfrm>
          <a:off x="3673366" y="110358"/>
          <a:ext cx="8245364" cy="6114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309323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B24B8-AA60-677E-358C-DBBFB3847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5" descr="text divider">
            <a:extLst>
              <a:ext uri="{FF2B5EF4-FFF2-40B4-BE49-F238E27FC236}">
                <a16:creationId xmlns:a16="http://schemas.microsoft.com/office/drawing/2014/main" id="{E461780B-C12D-94A8-C5ED-5671B12BF95B}"/>
              </a:ext>
            </a:extLst>
          </p:cNvPr>
          <p:cNvCxnSpPr/>
          <p:nvPr/>
        </p:nvCxnSpPr>
        <p:spPr>
          <a:xfrm>
            <a:off x="443042" y="1612718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sp>
        <p:nvSpPr>
          <p:cNvPr id="10" name="Subtitle 2">
            <a:extLst>
              <a:ext uri="{FF2B5EF4-FFF2-40B4-BE49-F238E27FC236}">
                <a16:creationId xmlns:a16="http://schemas.microsoft.com/office/drawing/2014/main" id="{D67E15A4-CFFA-520D-465C-197A9BAD3686}"/>
              </a:ext>
            </a:extLst>
          </p:cNvPr>
          <p:cNvSpPr txBox="1">
            <a:spLocks/>
          </p:cNvSpPr>
          <p:nvPr/>
        </p:nvSpPr>
        <p:spPr>
          <a:xfrm>
            <a:off x="0" y="538179"/>
            <a:ext cx="2771853" cy="7645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800" b="1" dirty="0">
                <a:latin typeface="Lora" pitchFamily="2" charset="0"/>
              </a:rPr>
              <a:t>Access to </a:t>
            </a:r>
            <a:r>
              <a:rPr lang="fr-FR" sz="2800" b="1" dirty="0" err="1">
                <a:latin typeface="Lora" pitchFamily="2" charset="0"/>
              </a:rPr>
              <a:t>Nationality</a:t>
            </a:r>
            <a:endParaRPr lang="fr-FR" sz="2800" b="1" dirty="0">
              <a:latin typeface="Lora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1958C0-BBEE-9AA5-C6E3-A533F6C43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1830027-9A95-1B6D-0879-B71645F1F8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1193172"/>
              </p:ext>
            </p:extLst>
          </p:nvPr>
        </p:nvGraphicFramePr>
        <p:xfrm>
          <a:off x="3578490" y="15766"/>
          <a:ext cx="8371696" cy="6229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694434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46822-9B9C-FEFB-25BB-7392D6AD8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5" descr="text divider">
            <a:extLst>
              <a:ext uri="{FF2B5EF4-FFF2-40B4-BE49-F238E27FC236}">
                <a16:creationId xmlns:a16="http://schemas.microsoft.com/office/drawing/2014/main" id="{307EB82F-4ED9-E562-6C0D-FAD55C742FA5}"/>
              </a:ext>
            </a:extLst>
          </p:cNvPr>
          <p:cNvCxnSpPr/>
          <p:nvPr/>
        </p:nvCxnSpPr>
        <p:spPr>
          <a:xfrm>
            <a:off x="443042" y="1612718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sp>
        <p:nvSpPr>
          <p:cNvPr id="10" name="Subtitle 2">
            <a:extLst>
              <a:ext uri="{FF2B5EF4-FFF2-40B4-BE49-F238E27FC236}">
                <a16:creationId xmlns:a16="http://schemas.microsoft.com/office/drawing/2014/main" id="{6B5A6CBB-51E3-D911-54AC-1EA9046C39E4}"/>
              </a:ext>
            </a:extLst>
          </p:cNvPr>
          <p:cNvSpPr txBox="1">
            <a:spLocks/>
          </p:cNvSpPr>
          <p:nvPr/>
        </p:nvSpPr>
        <p:spPr>
          <a:xfrm>
            <a:off x="196646" y="611177"/>
            <a:ext cx="2771853" cy="7645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800" b="1" dirty="0">
                <a:latin typeface="Lora" pitchFamily="2" charset="0"/>
              </a:rPr>
              <a:t>Anti-Discrimination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07D77F-736A-F25F-78A6-E28956ABF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6E54ED8-B8E4-A21F-F200-F6D235ED34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5767776"/>
              </p:ext>
            </p:extLst>
          </p:nvPr>
        </p:nvGraphicFramePr>
        <p:xfrm>
          <a:off x="3878574" y="110360"/>
          <a:ext cx="8313076" cy="6114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629115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D7B66-F7C2-7D46-9869-8026E97F2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5" descr="text divider">
            <a:extLst>
              <a:ext uri="{FF2B5EF4-FFF2-40B4-BE49-F238E27FC236}">
                <a16:creationId xmlns:a16="http://schemas.microsoft.com/office/drawing/2014/main" id="{0C7ED0C0-9313-D554-87A0-332DAC2EDBFC}"/>
              </a:ext>
            </a:extLst>
          </p:cNvPr>
          <p:cNvCxnSpPr/>
          <p:nvPr/>
        </p:nvCxnSpPr>
        <p:spPr>
          <a:xfrm>
            <a:off x="443042" y="1612718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sp>
        <p:nvSpPr>
          <p:cNvPr id="10" name="Subtitle 2">
            <a:extLst>
              <a:ext uri="{FF2B5EF4-FFF2-40B4-BE49-F238E27FC236}">
                <a16:creationId xmlns:a16="http://schemas.microsoft.com/office/drawing/2014/main" id="{97254F31-6EDD-B42F-C579-FC8749D3C373}"/>
              </a:ext>
            </a:extLst>
          </p:cNvPr>
          <p:cNvSpPr txBox="1">
            <a:spLocks/>
          </p:cNvSpPr>
          <p:nvPr/>
        </p:nvSpPr>
        <p:spPr>
          <a:xfrm>
            <a:off x="-470328" y="910278"/>
            <a:ext cx="2771853" cy="7645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800" b="1" dirty="0" err="1">
                <a:latin typeface="Lora" pitchFamily="2" charset="0"/>
              </a:rPr>
              <a:t>Health</a:t>
            </a:r>
            <a:endParaRPr lang="fr-FR" sz="2800" b="1" dirty="0">
              <a:latin typeface="Lora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D964AE-4E00-942C-0151-78EB6A9953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" y="6225356"/>
            <a:ext cx="12192000" cy="698500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F13CFDA-6AD9-CC92-1A3D-24EF173BFF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1443534"/>
              </p:ext>
            </p:extLst>
          </p:nvPr>
        </p:nvGraphicFramePr>
        <p:xfrm>
          <a:off x="3349223" y="204958"/>
          <a:ext cx="8423567" cy="593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276443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AD0A91E-9872-469F-B176-DF8345EF40E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6320" y="4332927"/>
            <a:ext cx="10119360" cy="606238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3C6397"/>
                </a:solidFill>
                <a:latin typeface="Lora" pitchFamily="2" charset="0"/>
                <a:ea typeface="Lato" panose="020F0502020204030203" pitchFamily="34" charset="0"/>
                <a:cs typeface="Lato" panose="020F0502020204030203" pitchFamily="34" charset="0"/>
              </a:rPr>
              <a:t>Başak </a:t>
            </a:r>
            <a:r>
              <a:rPr lang="en-US" sz="2800" b="1" dirty="0" err="1">
                <a:solidFill>
                  <a:srgbClr val="3C6397"/>
                </a:solidFill>
                <a:latin typeface="Lora" pitchFamily="2" charset="0"/>
                <a:ea typeface="Lato" panose="020F0502020204030203" pitchFamily="34" charset="0"/>
                <a:cs typeface="Lato" panose="020F0502020204030203" pitchFamily="34" charset="0"/>
              </a:rPr>
              <a:t>Yavçan</a:t>
            </a:r>
            <a:r>
              <a:rPr lang="en-US" sz="2800" b="1" dirty="0">
                <a:solidFill>
                  <a:srgbClr val="3C6397"/>
                </a:solidFill>
                <a:latin typeface="Lora" pitchFamily="2" charset="0"/>
                <a:ea typeface="Lato" panose="020F0502020204030203" pitchFamily="34" charset="0"/>
                <a:cs typeface="Lato" panose="020F0502020204030203" pitchFamily="34" charset="0"/>
              </a:rPr>
              <a:t>, PhD.</a:t>
            </a:r>
            <a:r>
              <a:rPr lang="en-US" sz="2800" b="1" dirty="0">
                <a:latin typeface="Lora" pitchFamily="2" charset="0"/>
              </a:rPr>
              <a:t> Migration Policy Group</a:t>
            </a:r>
            <a:endParaRPr lang="en-BE" sz="2800" b="1" dirty="0">
              <a:latin typeface="Lora" pitchFamily="2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ECEEBCE-0855-47BD-83B0-B15C4F84089D}"/>
              </a:ext>
            </a:extLst>
          </p:cNvPr>
          <p:cNvSpPr txBox="1">
            <a:spLocks/>
          </p:cNvSpPr>
          <p:nvPr/>
        </p:nvSpPr>
        <p:spPr>
          <a:xfrm>
            <a:off x="1819269" y="5252720"/>
            <a:ext cx="8604891" cy="51493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Ubuntu" pitchFamily="34"/>
              </a:rPr>
              <a:t>Email: byavcan@migpolgroup.com</a:t>
            </a:r>
          </a:p>
        </p:txBody>
      </p:sp>
      <p:cxnSp>
        <p:nvCxnSpPr>
          <p:cNvPr id="11" name="Straight Connector 5" descr="text divider">
            <a:extLst>
              <a:ext uri="{FF2B5EF4-FFF2-40B4-BE49-F238E27FC236}">
                <a16:creationId xmlns:a16="http://schemas.microsoft.com/office/drawing/2014/main" id="{43E9B82A-BE93-4160-96F1-FC205CFD6B26}"/>
              </a:ext>
            </a:extLst>
          </p:cNvPr>
          <p:cNvCxnSpPr/>
          <p:nvPr/>
        </p:nvCxnSpPr>
        <p:spPr>
          <a:xfrm>
            <a:off x="5703570" y="5015593"/>
            <a:ext cx="784860" cy="0"/>
          </a:xfrm>
          <a:prstGeom prst="straightConnector1">
            <a:avLst/>
          </a:prstGeom>
          <a:noFill/>
          <a:ln w="38100" cap="flat">
            <a:solidFill>
              <a:srgbClr val="C776B3"/>
            </a:solidFill>
            <a:prstDash val="solid"/>
            <a:miter/>
          </a:ln>
        </p:spPr>
      </p:cxnSp>
      <p:pic>
        <p:nvPicPr>
          <p:cNvPr id="5" name="Picture 4" descr="A blue background with a pink triangle&#10;&#10;AI-generated content may be incorrect.">
            <a:extLst>
              <a:ext uri="{FF2B5EF4-FFF2-40B4-BE49-F238E27FC236}">
                <a16:creationId xmlns:a16="http://schemas.microsoft.com/office/drawing/2014/main" id="{95641AEA-718A-183C-D6ED-A493AA8A28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711"/>
            <a:ext cx="12192000" cy="4140277"/>
          </a:xfrm>
          <a:prstGeom prst="rect">
            <a:avLst/>
          </a:prstGeom>
        </p:spPr>
      </p:pic>
      <p:pic>
        <p:nvPicPr>
          <p:cNvPr id="9" name="Picture 8" descr="A blue and pink gradient&#10;&#10;AI-generated content may be incorrect.">
            <a:extLst>
              <a:ext uri="{FF2B5EF4-FFF2-40B4-BE49-F238E27FC236}">
                <a16:creationId xmlns:a16="http://schemas.microsoft.com/office/drawing/2014/main" id="{29EAB546-82CB-1C8A-BC7F-287B20C42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12375"/>
            <a:ext cx="12192000" cy="64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367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2328</TotalTime>
  <Words>1290</Words>
  <Application>Microsoft Office PowerPoint</Application>
  <PresentationFormat>Widescreen</PresentationFormat>
  <Paragraphs>164</Paragraphs>
  <Slides>32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Aptos</vt:lpstr>
      <vt:lpstr>Aptos Display</vt:lpstr>
      <vt:lpstr>Aptos Narrow</vt:lpstr>
      <vt:lpstr>Arial</vt:lpstr>
      <vt:lpstr>Calibri</vt:lpstr>
      <vt:lpstr>Lora</vt:lpstr>
      <vt:lpstr>Ubuntu</vt:lpstr>
      <vt:lpstr>Wingdings</vt:lpstr>
      <vt:lpstr>Office Theme</vt:lpstr>
      <vt:lpstr>Unlocking Integration – Enabling Participation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Marianna Gorgerino</dc:creator>
  <cp:lastModifiedBy>Chiara Agrillo</cp:lastModifiedBy>
  <cp:revision>20</cp:revision>
  <dcterms:created xsi:type="dcterms:W3CDTF">2025-09-17T12:51:25Z</dcterms:created>
  <dcterms:modified xsi:type="dcterms:W3CDTF">2026-05-12T15:53:09Z</dcterms:modified>
</cp:coreProperties>
</file>